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371" r:id="rId5"/>
    <p:sldId id="259" r:id="rId6"/>
    <p:sldId id="372" r:id="rId7"/>
    <p:sldId id="260" r:id="rId8"/>
    <p:sldId id="261" r:id="rId9"/>
    <p:sldId id="262" r:id="rId10"/>
    <p:sldId id="373" r:id="rId11"/>
    <p:sldId id="374" r:id="rId12"/>
    <p:sldId id="375" r:id="rId13"/>
    <p:sldId id="376" r:id="rId14"/>
    <p:sldId id="263" r:id="rId15"/>
    <p:sldId id="377" r:id="rId16"/>
    <p:sldId id="264" r:id="rId17"/>
    <p:sldId id="265" r:id="rId18"/>
    <p:sldId id="266" r:id="rId19"/>
    <p:sldId id="267" r:id="rId20"/>
    <p:sldId id="378" r:id="rId21"/>
    <p:sldId id="268" r:id="rId22"/>
    <p:sldId id="379" r:id="rId23"/>
    <p:sldId id="269" r:id="rId24"/>
    <p:sldId id="270" r:id="rId25"/>
    <p:sldId id="271" r:id="rId26"/>
    <p:sldId id="380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07" r:id="rId63"/>
    <p:sldId id="308" r:id="rId64"/>
    <p:sldId id="309" r:id="rId65"/>
    <p:sldId id="310" r:id="rId66"/>
    <p:sldId id="385" r:id="rId67"/>
    <p:sldId id="311" r:id="rId68"/>
    <p:sldId id="312" r:id="rId69"/>
    <p:sldId id="313" r:id="rId70"/>
    <p:sldId id="314" r:id="rId71"/>
    <p:sldId id="315" r:id="rId72"/>
    <p:sldId id="316" r:id="rId73"/>
    <p:sldId id="317" r:id="rId74"/>
    <p:sldId id="318" r:id="rId75"/>
    <p:sldId id="319" r:id="rId76"/>
    <p:sldId id="320" r:id="rId77"/>
    <p:sldId id="321" r:id="rId78"/>
    <p:sldId id="322" r:id="rId79"/>
    <p:sldId id="323" r:id="rId80"/>
    <p:sldId id="324" r:id="rId81"/>
    <p:sldId id="325" r:id="rId82"/>
    <p:sldId id="326" r:id="rId83"/>
    <p:sldId id="327" r:id="rId84"/>
    <p:sldId id="328" r:id="rId85"/>
    <p:sldId id="329" r:id="rId86"/>
    <p:sldId id="330" r:id="rId87"/>
    <p:sldId id="331" r:id="rId88"/>
    <p:sldId id="332" r:id="rId89"/>
    <p:sldId id="333" r:id="rId90"/>
    <p:sldId id="334" r:id="rId91"/>
    <p:sldId id="335" r:id="rId92"/>
    <p:sldId id="336" r:id="rId93"/>
    <p:sldId id="337" r:id="rId94"/>
    <p:sldId id="338" r:id="rId95"/>
    <p:sldId id="339" r:id="rId96"/>
    <p:sldId id="340" r:id="rId97"/>
    <p:sldId id="341" r:id="rId98"/>
    <p:sldId id="342" r:id="rId99"/>
    <p:sldId id="343" r:id="rId100"/>
    <p:sldId id="344" r:id="rId101"/>
    <p:sldId id="345" r:id="rId102"/>
    <p:sldId id="346" r:id="rId103"/>
    <p:sldId id="347" r:id="rId104"/>
    <p:sldId id="348" r:id="rId105"/>
    <p:sldId id="349" r:id="rId106"/>
    <p:sldId id="350" r:id="rId107"/>
    <p:sldId id="383" r:id="rId108"/>
    <p:sldId id="351" r:id="rId109"/>
    <p:sldId id="352" r:id="rId110"/>
    <p:sldId id="353" r:id="rId111"/>
    <p:sldId id="354" r:id="rId112"/>
    <p:sldId id="355" r:id="rId113"/>
    <p:sldId id="356" r:id="rId114"/>
    <p:sldId id="357" r:id="rId115"/>
    <p:sldId id="358" r:id="rId116"/>
    <p:sldId id="359" r:id="rId117"/>
    <p:sldId id="360" r:id="rId118"/>
    <p:sldId id="361" r:id="rId119"/>
    <p:sldId id="362" r:id="rId120"/>
    <p:sldId id="363" r:id="rId121"/>
    <p:sldId id="364" r:id="rId122"/>
    <p:sldId id="365" r:id="rId123"/>
    <p:sldId id="366" r:id="rId124"/>
    <p:sldId id="367" r:id="rId125"/>
    <p:sldId id="381" r:id="rId126"/>
    <p:sldId id="384" r:id="rId127"/>
    <p:sldId id="382" r:id="rId128"/>
    <p:sldId id="368" r:id="rId129"/>
    <p:sldId id="369" r:id="rId130"/>
    <p:sldId id="370" r:id="rId131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8"/>
    <p:restoredTop sz="80559"/>
  </p:normalViewPr>
  <p:slideViewPr>
    <p:cSldViewPr>
      <p:cViewPr varScale="1">
        <p:scale>
          <a:sx n="71" d="100"/>
          <a:sy n="71" d="100"/>
        </p:scale>
        <p:origin x="464" y="1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21763" y="945723"/>
            <a:ext cx="14733905" cy="1457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150" b="0" i="0">
                <a:solidFill>
                  <a:schemeClr val="tx1"/>
                </a:solidFill>
                <a:latin typeface="Helvetica Neue Medium"/>
                <a:cs typeface="Helvetica Neue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350" b="0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rgbClr val="5E5E5E"/>
                </a:solidFill>
                <a:latin typeface="Helvetica Neue"/>
                <a:cs typeface="Helvetica Neue"/>
              </a:defRPr>
            </a:lvl1pPr>
          </a:lstStyle>
          <a:p>
            <a:pPr marL="9017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150" b="0" i="0">
                <a:solidFill>
                  <a:schemeClr val="tx1"/>
                </a:solidFill>
                <a:latin typeface="Helvetica Neue Medium"/>
                <a:cs typeface="Helvetica Neue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350" b="0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rgbClr val="5E5E5E"/>
                </a:solidFill>
                <a:latin typeface="Helvetica Neue"/>
                <a:cs typeface="Helvetica Neue"/>
              </a:defRPr>
            </a:lvl1pPr>
          </a:lstStyle>
          <a:p>
            <a:pPr marL="9017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150" b="0" i="0">
                <a:solidFill>
                  <a:schemeClr val="tx1"/>
                </a:solidFill>
                <a:latin typeface="Helvetica Neue Medium"/>
                <a:cs typeface="Helvetica Neue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21763" y="2984474"/>
            <a:ext cx="9013842" cy="7265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350" b="0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1027278" y="2984474"/>
            <a:ext cx="5697855" cy="7265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350" b="1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rgbClr val="5E5E5E"/>
                </a:solidFill>
                <a:latin typeface="Helvetica Neue"/>
                <a:cs typeface="Helvetica Neue"/>
              </a:defRPr>
            </a:lvl1pPr>
          </a:lstStyle>
          <a:p>
            <a:pPr marL="9017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150" b="0" i="0">
                <a:solidFill>
                  <a:schemeClr val="tx1"/>
                </a:solidFill>
                <a:latin typeface="Helvetica Neue Medium"/>
                <a:cs typeface="Helvetica Neue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rgbClr val="5E5E5E"/>
                </a:solidFill>
                <a:latin typeface="Helvetica Neue"/>
                <a:cs typeface="Helvetica Neue"/>
              </a:defRPr>
            </a:lvl1pPr>
          </a:lstStyle>
          <a:p>
            <a:pPr marL="9017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rgbClr val="5E5E5E"/>
                </a:solidFill>
                <a:latin typeface="Helvetica Neue"/>
                <a:cs typeface="Helvetica Neue"/>
              </a:defRPr>
            </a:lvl1pPr>
          </a:lstStyle>
          <a:p>
            <a:pPr marL="9017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8827" y="298609"/>
            <a:ext cx="18548135" cy="25516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150" b="0" i="0">
                <a:solidFill>
                  <a:schemeClr val="tx1"/>
                </a:solidFill>
                <a:latin typeface="Helvetica Neue Medium"/>
                <a:cs typeface="Helvetica Neue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21763" y="3235775"/>
            <a:ext cx="16672560" cy="63950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350" b="0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327761" y="10819703"/>
            <a:ext cx="403859" cy="2451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50" b="0" i="0">
                <a:solidFill>
                  <a:srgbClr val="5E5E5E"/>
                </a:solidFill>
                <a:latin typeface="Helvetica Neue"/>
                <a:cs typeface="Helvetica Neue"/>
              </a:defRPr>
            </a:lvl1pPr>
          </a:lstStyle>
          <a:p>
            <a:pPr marL="9017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observablehq.com/%40observablehq/twosimpleflexibletoolswhatcausedthis" TargetMode="External"/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1.jp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g"/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209.jpg"/><Relationship Id="rId4" Type="http://schemas.openxmlformats.org/officeDocument/2006/relationships/image" Target="../media/image208.jp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g"/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2" Type="http://schemas.openxmlformats.org/officeDocument/2006/relationships/hyperlink" Target="https://observablehq.com/%40observablehq/twosimpleflexibletoolswhatcausedthis" TargetMode="Externa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g"/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hyperlink" Target="https://www.scientificamerican.com/article/what-is-the-point-of-a-period/" TargetMode="External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hyperlink" Target="https://www.scientificamerican.com/article/what-is-the-point-of-a-period/" TargetMode="External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hyperlink" Target="http://bit.ly/auto-recal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interactive/2013/05/25/sunday-review/corporate-taxes.html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interactive/2013/05/25/sunday-review/corporate-taxes.html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jp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7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5.jpg"/><Relationship Id="rId7" Type="http://schemas.openxmlformats.org/officeDocument/2006/relationships/image" Target="../media/image63.jpg"/><Relationship Id="rId12" Type="http://schemas.openxmlformats.org/officeDocument/2006/relationships/image" Target="../media/image6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jpg"/><Relationship Id="rId5" Type="http://schemas.openxmlformats.org/officeDocument/2006/relationships/image" Target="../media/image57.jp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56.png"/><Relationship Id="rId9" Type="http://schemas.openxmlformats.org/officeDocument/2006/relationships/image" Target="../media/image65.jpg"/><Relationship Id="rId1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rank.computer/talks/2023-visualization-accessibility-NACIS.key" TargetMode="Externa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65.jpg"/><Relationship Id="rId7" Type="http://schemas.openxmlformats.org/officeDocument/2006/relationships/image" Target="../media/image7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69.png"/><Relationship Id="rId10" Type="http://schemas.openxmlformats.org/officeDocument/2006/relationships/image" Target="../media/image81.png"/><Relationship Id="rId4" Type="http://schemas.openxmlformats.org/officeDocument/2006/relationships/image" Target="../media/image68.png"/><Relationship Id="rId9" Type="http://schemas.openxmlformats.org/officeDocument/2006/relationships/image" Target="../media/image8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5.jp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1.png"/><Relationship Id="rId21" Type="http://schemas.openxmlformats.org/officeDocument/2006/relationships/image" Target="../media/image106.png"/><Relationship Id="rId42" Type="http://schemas.openxmlformats.org/officeDocument/2006/relationships/image" Target="../media/image127.png"/><Relationship Id="rId47" Type="http://schemas.openxmlformats.org/officeDocument/2006/relationships/image" Target="../media/image132.png"/><Relationship Id="rId63" Type="http://schemas.openxmlformats.org/officeDocument/2006/relationships/image" Target="../media/image148.png"/><Relationship Id="rId68" Type="http://schemas.openxmlformats.org/officeDocument/2006/relationships/image" Target="../media/image153.png"/><Relationship Id="rId7" Type="http://schemas.openxmlformats.org/officeDocument/2006/relationships/image" Target="../media/image92.png"/><Relationship Id="rId71" Type="http://schemas.openxmlformats.org/officeDocument/2006/relationships/image" Target="../media/image156.png"/><Relationship Id="rId2" Type="http://schemas.openxmlformats.org/officeDocument/2006/relationships/image" Target="../media/image87.png"/><Relationship Id="rId16" Type="http://schemas.openxmlformats.org/officeDocument/2006/relationships/image" Target="../media/image101.png"/><Relationship Id="rId29" Type="http://schemas.openxmlformats.org/officeDocument/2006/relationships/image" Target="../media/image114.png"/><Relationship Id="rId11" Type="http://schemas.openxmlformats.org/officeDocument/2006/relationships/image" Target="../media/image96.png"/><Relationship Id="rId24" Type="http://schemas.openxmlformats.org/officeDocument/2006/relationships/image" Target="../media/image109.png"/><Relationship Id="rId32" Type="http://schemas.openxmlformats.org/officeDocument/2006/relationships/image" Target="../media/image117.png"/><Relationship Id="rId37" Type="http://schemas.openxmlformats.org/officeDocument/2006/relationships/image" Target="../media/image122.png"/><Relationship Id="rId40" Type="http://schemas.openxmlformats.org/officeDocument/2006/relationships/image" Target="../media/image125.png"/><Relationship Id="rId45" Type="http://schemas.openxmlformats.org/officeDocument/2006/relationships/image" Target="../media/image130.png"/><Relationship Id="rId53" Type="http://schemas.openxmlformats.org/officeDocument/2006/relationships/image" Target="../media/image138.png"/><Relationship Id="rId58" Type="http://schemas.openxmlformats.org/officeDocument/2006/relationships/image" Target="../media/image143.png"/><Relationship Id="rId66" Type="http://schemas.openxmlformats.org/officeDocument/2006/relationships/image" Target="../media/image151.png"/><Relationship Id="rId5" Type="http://schemas.openxmlformats.org/officeDocument/2006/relationships/image" Target="../media/image90.png"/><Relationship Id="rId61" Type="http://schemas.openxmlformats.org/officeDocument/2006/relationships/image" Target="../media/image146.png"/><Relationship Id="rId19" Type="http://schemas.openxmlformats.org/officeDocument/2006/relationships/image" Target="../media/image104.png"/><Relationship Id="rId14" Type="http://schemas.openxmlformats.org/officeDocument/2006/relationships/image" Target="../media/image99.png"/><Relationship Id="rId22" Type="http://schemas.openxmlformats.org/officeDocument/2006/relationships/image" Target="../media/image107.png"/><Relationship Id="rId27" Type="http://schemas.openxmlformats.org/officeDocument/2006/relationships/image" Target="../media/image112.png"/><Relationship Id="rId30" Type="http://schemas.openxmlformats.org/officeDocument/2006/relationships/image" Target="../media/image115.png"/><Relationship Id="rId35" Type="http://schemas.openxmlformats.org/officeDocument/2006/relationships/image" Target="../media/image120.png"/><Relationship Id="rId43" Type="http://schemas.openxmlformats.org/officeDocument/2006/relationships/image" Target="../media/image128.png"/><Relationship Id="rId48" Type="http://schemas.openxmlformats.org/officeDocument/2006/relationships/image" Target="../media/image133.png"/><Relationship Id="rId56" Type="http://schemas.openxmlformats.org/officeDocument/2006/relationships/image" Target="../media/image141.png"/><Relationship Id="rId64" Type="http://schemas.openxmlformats.org/officeDocument/2006/relationships/image" Target="../media/image149.png"/><Relationship Id="rId69" Type="http://schemas.openxmlformats.org/officeDocument/2006/relationships/image" Target="../media/image154.png"/><Relationship Id="rId8" Type="http://schemas.openxmlformats.org/officeDocument/2006/relationships/image" Target="../media/image93.png"/><Relationship Id="rId51" Type="http://schemas.openxmlformats.org/officeDocument/2006/relationships/image" Target="../media/image136.png"/><Relationship Id="rId3" Type="http://schemas.openxmlformats.org/officeDocument/2006/relationships/image" Target="../media/image88.pn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5" Type="http://schemas.openxmlformats.org/officeDocument/2006/relationships/image" Target="../media/image110.png"/><Relationship Id="rId33" Type="http://schemas.openxmlformats.org/officeDocument/2006/relationships/image" Target="../media/image118.png"/><Relationship Id="rId38" Type="http://schemas.openxmlformats.org/officeDocument/2006/relationships/image" Target="../media/image123.png"/><Relationship Id="rId46" Type="http://schemas.openxmlformats.org/officeDocument/2006/relationships/image" Target="../media/image131.png"/><Relationship Id="rId59" Type="http://schemas.openxmlformats.org/officeDocument/2006/relationships/image" Target="../media/image144.png"/><Relationship Id="rId67" Type="http://schemas.openxmlformats.org/officeDocument/2006/relationships/image" Target="../media/image152.png"/><Relationship Id="rId20" Type="http://schemas.openxmlformats.org/officeDocument/2006/relationships/image" Target="../media/image105.png"/><Relationship Id="rId41" Type="http://schemas.openxmlformats.org/officeDocument/2006/relationships/image" Target="../media/image126.png"/><Relationship Id="rId54" Type="http://schemas.openxmlformats.org/officeDocument/2006/relationships/image" Target="../media/image139.png"/><Relationship Id="rId62" Type="http://schemas.openxmlformats.org/officeDocument/2006/relationships/image" Target="../media/image147.png"/><Relationship Id="rId70" Type="http://schemas.openxmlformats.org/officeDocument/2006/relationships/image" Target="../media/image1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15" Type="http://schemas.openxmlformats.org/officeDocument/2006/relationships/image" Target="../media/image100.png"/><Relationship Id="rId23" Type="http://schemas.openxmlformats.org/officeDocument/2006/relationships/image" Target="../media/image108.png"/><Relationship Id="rId28" Type="http://schemas.openxmlformats.org/officeDocument/2006/relationships/image" Target="../media/image113.png"/><Relationship Id="rId36" Type="http://schemas.openxmlformats.org/officeDocument/2006/relationships/image" Target="../media/image121.png"/><Relationship Id="rId49" Type="http://schemas.openxmlformats.org/officeDocument/2006/relationships/image" Target="../media/image134.png"/><Relationship Id="rId57" Type="http://schemas.openxmlformats.org/officeDocument/2006/relationships/image" Target="../media/image142.png"/><Relationship Id="rId10" Type="http://schemas.openxmlformats.org/officeDocument/2006/relationships/image" Target="../media/image95.png"/><Relationship Id="rId31" Type="http://schemas.openxmlformats.org/officeDocument/2006/relationships/image" Target="../media/image116.png"/><Relationship Id="rId44" Type="http://schemas.openxmlformats.org/officeDocument/2006/relationships/image" Target="../media/image129.png"/><Relationship Id="rId52" Type="http://schemas.openxmlformats.org/officeDocument/2006/relationships/image" Target="../media/image137.png"/><Relationship Id="rId60" Type="http://schemas.openxmlformats.org/officeDocument/2006/relationships/image" Target="../media/image145.png"/><Relationship Id="rId65" Type="http://schemas.openxmlformats.org/officeDocument/2006/relationships/image" Target="../media/image15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39" Type="http://schemas.openxmlformats.org/officeDocument/2006/relationships/image" Target="../media/image124.png"/><Relationship Id="rId34" Type="http://schemas.openxmlformats.org/officeDocument/2006/relationships/image" Target="../media/image119.png"/><Relationship Id="rId50" Type="http://schemas.openxmlformats.org/officeDocument/2006/relationships/image" Target="../media/image135.png"/><Relationship Id="rId55" Type="http://schemas.openxmlformats.org/officeDocument/2006/relationships/image" Target="../media/image140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woodgears.ca/eyeball/index.html" TargetMode="External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xastribune.org/series/winter-storm-power-outage/?page=8" TargetMode="External"/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5474" y="9794240"/>
            <a:ext cx="11855975" cy="92268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n-US" sz="2950" b="1" dirty="0">
                <a:solidFill>
                  <a:srgbClr val="C00000"/>
                </a:solidFill>
                <a:latin typeface="Helvetica Neue"/>
                <a:cs typeface="Helvetica Neue"/>
              </a:rPr>
              <a:t>Frank </a:t>
            </a:r>
            <a:r>
              <a:rPr lang="en-US" sz="2950" b="1" dirty="0" err="1">
                <a:solidFill>
                  <a:srgbClr val="C00000"/>
                </a:solidFill>
                <a:latin typeface="Helvetica Neue"/>
                <a:cs typeface="Helvetica Neue"/>
              </a:rPr>
              <a:t>Elavsky’s</a:t>
            </a:r>
            <a:r>
              <a:rPr lang="en-US" sz="2950" b="1" dirty="0">
                <a:solidFill>
                  <a:srgbClr val="C00000"/>
                </a:solidFill>
                <a:latin typeface="Helvetica Neue"/>
                <a:cs typeface="Helvetica Neue"/>
              </a:rPr>
              <a:t> </a:t>
            </a:r>
            <a:r>
              <a:rPr lang="en-US" sz="2950" b="1" dirty="0">
                <a:latin typeface="Helvetica Neue"/>
                <a:cs typeface="Helvetica Neue"/>
              </a:rPr>
              <a:t>lecture(s) using </a:t>
            </a:r>
            <a:r>
              <a:rPr sz="2950" b="1" dirty="0">
                <a:latin typeface="Helvetica Neue"/>
                <a:cs typeface="Helvetica Neue"/>
              </a:rPr>
              <a:t>Adam</a:t>
            </a:r>
            <a:r>
              <a:rPr sz="2950" b="1" spc="5" dirty="0">
                <a:latin typeface="Helvetica Neue"/>
                <a:cs typeface="Helvetica Neue"/>
              </a:rPr>
              <a:t> </a:t>
            </a:r>
            <a:r>
              <a:rPr sz="2950" b="1" spc="-10" dirty="0" err="1">
                <a:latin typeface="Helvetica Neue"/>
                <a:cs typeface="Helvetica Neue"/>
              </a:rPr>
              <a:t>Perer</a:t>
            </a:r>
            <a:r>
              <a:rPr lang="en-US" sz="2950" b="1" spc="-10" dirty="0" err="1">
                <a:latin typeface="Helvetica Neue"/>
                <a:cs typeface="Helvetica Neue"/>
              </a:rPr>
              <a:t>’s</a:t>
            </a:r>
            <a:r>
              <a:rPr lang="en-US" sz="2950" b="1" spc="-10" dirty="0">
                <a:latin typeface="Helvetica Neue"/>
                <a:cs typeface="Helvetica Neue"/>
              </a:rPr>
              <a:t> materials</a:t>
            </a:r>
            <a:r>
              <a:rPr lang="en-US" sz="2950" spc="-10" dirty="0">
                <a:latin typeface="Helvetica Neue"/>
                <a:cs typeface="Helvetica Neue"/>
              </a:rPr>
              <a:t> </a:t>
            </a:r>
            <a:r>
              <a:rPr lang="en-US" sz="2950" b="1" dirty="0">
                <a:latin typeface="Helvetica Neue"/>
                <a:cs typeface="Helvetica Neue"/>
              </a:rPr>
              <a:t>ba</a:t>
            </a:r>
            <a:r>
              <a:rPr sz="2950" b="1" dirty="0">
                <a:latin typeface="Helvetica Neue"/>
                <a:cs typeface="Helvetica Neue"/>
              </a:rPr>
              <a:t>sed</a:t>
            </a:r>
            <a:r>
              <a:rPr sz="2950" b="1" spc="5" dirty="0">
                <a:latin typeface="Helvetica Neue"/>
                <a:cs typeface="Helvetica Neue"/>
              </a:rPr>
              <a:t> </a:t>
            </a:r>
            <a:r>
              <a:rPr sz="2950" b="1" dirty="0">
                <a:latin typeface="Helvetica Neue"/>
                <a:cs typeface="Helvetica Neue"/>
              </a:rPr>
              <a:t>on</a:t>
            </a:r>
            <a:r>
              <a:rPr sz="2950" b="1" spc="5" dirty="0">
                <a:latin typeface="Helvetica Neue"/>
                <a:cs typeface="Helvetica Neue"/>
              </a:rPr>
              <a:t> </a:t>
            </a:r>
            <a:r>
              <a:rPr lang="en-US" sz="2950" b="1" spc="5" dirty="0">
                <a:latin typeface="Helvetica Neue"/>
                <a:cs typeface="Helvetica Neue"/>
              </a:rPr>
              <a:t>some </a:t>
            </a:r>
            <a:r>
              <a:rPr sz="2950" b="1" dirty="0">
                <a:latin typeface="Helvetica Neue"/>
                <a:cs typeface="Helvetica Neue"/>
              </a:rPr>
              <a:t>materials</a:t>
            </a:r>
            <a:r>
              <a:rPr sz="2950" b="1" spc="5" dirty="0">
                <a:latin typeface="Helvetica Neue"/>
                <a:cs typeface="Helvetica Neue"/>
              </a:rPr>
              <a:t> </a:t>
            </a:r>
            <a:r>
              <a:rPr sz="2950" b="1" dirty="0">
                <a:latin typeface="Helvetica Neue"/>
                <a:cs typeface="Helvetica Neue"/>
              </a:rPr>
              <a:t>by</a:t>
            </a:r>
            <a:r>
              <a:rPr sz="2950" b="1" spc="5" dirty="0">
                <a:latin typeface="Helvetica Neue"/>
                <a:cs typeface="Helvetica Neue"/>
              </a:rPr>
              <a:t> </a:t>
            </a:r>
            <a:r>
              <a:rPr sz="2950" b="1" dirty="0">
                <a:latin typeface="Helvetica Neue"/>
                <a:cs typeface="Helvetica Neue"/>
              </a:rPr>
              <a:t>Dominik</a:t>
            </a:r>
            <a:r>
              <a:rPr sz="2950" b="1" spc="5" dirty="0">
                <a:latin typeface="Helvetica Neue"/>
                <a:cs typeface="Helvetica Neue"/>
              </a:rPr>
              <a:t> </a:t>
            </a:r>
            <a:r>
              <a:rPr sz="2950" b="1" spc="-10" dirty="0">
                <a:latin typeface="Helvetica Neue"/>
                <a:cs typeface="Helvetica Neue"/>
              </a:rPr>
              <a:t>Moritz</a:t>
            </a:r>
            <a:r>
              <a:rPr lang="en-US" sz="2950" b="1" spc="-10" dirty="0">
                <a:latin typeface="Helvetica Neue"/>
                <a:cs typeface="Helvetica Neue"/>
              </a:rPr>
              <a:t>, for John Stamper’s IDS course</a:t>
            </a:r>
            <a:endParaRPr sz="2950" dirty="0">
              <a:latin typeface="Helvetica Neue"/>
              <a:cs typeface="Helvetica Neu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197580" rIns="0" bIns="0" rtlCol="0">
            <a:spAutoFit/>
          </a:bodyPr>
          <a:lstStyle/>
          <a:p>
            <a:pPr marL="114300">
              <a:lnSpc>
                <a:spcPct val="100000"/>
              </a:lnSpc>
              <a:spcBef>
                <a:spcPts val="1820"/>
              </a:spcBef>
            </a:pPr>
            <a:r>
              <a:rPr sz="9550" b="1" spc="-185" dirty="0">
                <a:latin typeface="Helvetica Neue"/>
                <a:cs typeface="Helvetica Neue"/>
              </a:rPr>
              <a:t>Effective</a:t>
            </a:r>
            <a:r>
              <a:rPr sz="9550" b="1" spc="-459" dirty="0">
                <a:latin typeface="Helvetica Neue"/>
                <a:cs typeface="Helvetica Neue"/>
              </a:rPr>
              <a:t> </a:t>
            </a:r>
            <a:r>
              <a:rPr sz="9550" b="1" spc="-175" dirty="0">
                <a:latin typeface="Helvetica Neue"/>
                <a:cs typeface="Helvetica Neue"/>
              </a:rPr>
              <a:t>Visual</a:t>
            </a:r>
            <a:r>
              <a:rPr sz="9550" b="1" spc="-459" dirty="0">
                <a:latin typeface="Helvetica Neue"/>
                <a:cs typeface="Helvetica Neue"/>
              </a:rPr>
              <a:t> </a:t>
            </a:r>
            <a:r>
              <a:rPr sz="9550" b="1" spc="-160" dirty="0">
                <a:latin typeface="Helvetica Neue"/>
                <a:cs typeface="Helvetica Neue"/>
              </a:rPr>
              <a:t>Encodings</a:t>
            </a:r>
            <a:endParaRPr sz="9550">
              <a:latin typeface="Helvetica Neue"/>
              <a:cs typeface="Helvetica Neue"/>
            </a:endParaRPr>
          </a:p>
          <a:p>
            <a:pPr marL="110489">
              <a:lnSpc>
                <a:spcPct val="100000"/>
              </a:lnSpc>
              <a:spcBef>
                <a:spcPts val="844"/>
              </a:spcBef>
            </a:pPr>
            <a:r>
              <a:rPr sz="4500" b="1" dirty="0">
                <a:latin typeface="Helvetica Neue"/>
                <a:cs typeface="Helvetica Neue"/>
              </a:rPr>
              <a:t>Interactive</a:t>
            </a:r>
            <a:r>
              <a:rPr sz="4500" b="1" spc="5" dirty="0">
                <a:latin typeface="Helvetica Neue"/>
                <a:cs typeface="Helvetica Neue"/>
              </a:rPr>
              <a:t> </a:t>
            </a:r>
            <a:r>
              <a:rPr sz="4500" b="1" dirty="0">
                <a:latin typeface="Helvetica Neue"/>
                <a:cs typeface="Helvetica Neue"/>
              </a:rPr>
              <a:t>Data</a:t>
            </a:r>
            <a:r>
              <a:rPr sz="4500" b="1" spc="5" dirty="0">
                <a:latin typeface="Helvetica Neue"/>
                <a:cs typeface="Helvetica Neue"/>
              </a:rPr>
              <a:t> </a:t>
            </a:r>
            <a:r>
              <a:rPr sz="4500" b="1" spc="-10" dirty="0">
                <a:latin typeface="Helvetica Neue"/>
                <a:cs typeface="Helvetica Neue"/>
              </a:rPr>
              <a:t>Science</a:t>
            </a:r>
            <a:endParaRPr sz="4500">
              <a:latin typeface="Helvetica Neue"/>
              <a:cs typeface="Helvetica Neue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7106882" y="7566497"/>
            <a:ext cx="2071370" cy="2107565"/>
            <a:chOff x="17106882" y="7566497"/>
            <a:chExt cx="2071370" cy="2107565"/>
          </a:xfrm>
        </p:grpSpPr>
        <p:sp>
          <p:nvSpPr>
            <p:cNvPr id="5" name="object 5"/>
            <p:cNvSpPr/>
            <p:nvPr/>
          </p:nvSpPr>
          <p:spPr>
            <a:xfrm>
              <a:off x="17106876" y="7566501"/>
              <a:ext cx="2071370" cy="1930400"/>
            </a:xfrm>
            <a:custGeom>
              <a:avLst/>
              <a:gdLst/>
              <a:ahLst/>
              <a:cxnLst/>
              <a:rect l="l" t="t" r="r" b="b"/>
              <a:pathLst>
                <a:path w="2071369" h="1930400">
                  <a:moveTo>
                    <a:pt x="1364081" y="1562836"/>
                  </a:moveTo>
                  <a:lnTo>
                    <a:pt x="1304620" y="1548295"/>
                  </a:lnTo>
                  <a:lnTo>
                    <a:pt x="1253490" y="1538185"/>
                  </a:lnTo>
                  <a:lnTo>
                    <a:pt x="1208925" y="1531353"/>
                  </a:lnTo>
                  <a:lnTo>
                    <a:pt x="1169162" y="1526628"/>
                  </a:lnTo>
                  <a:lnTo>
                    <a:pt x="1132433" y="1522831"/>
                  </a:lnTo>
                  <a:lnTo>
                    <a:pt x="1185621" y="1621028"/>
                  </a:lnTo>
                  <a:lnTo>
                    <a:pt x="1206207" y="1660461"/>
                  </a:lnTo>
                  <a:lnTo>
                    <a:pt x="1224610" y="1698840"/>
                  </a:lnTo>
                  <a:lnTo>
                    <a:pt x="1242187" y="1740179"/>
                  </a:lnTo>
                  <a:lnTo>
                    <a:pt x="1260297" y="1788490"/>
                  </a:lnTo>
                  <a:lnTo>
                    <a:pt x="1266888" y="1785518"/>
                  </a:lnTo>
                  <a:lnTo>
                    <a:pt x="1273581" y="1781924"/>
                  </a:lnTo>
                  <a:lnTo>
                    <a:pt x="1279702" y="1778101"/>
                  </a:lnTo>
                  <a:lnTo>
                    <a:pt x="1284617" y="1774367"/>
                  </a:lnTo>
                  <a:lnTo>
                    <a:pt x="1291907" y="1724342"/>
                  </a:lnTo>
                  <a:lnTo>
                    <a:pt x="1304925" y="1677593"/>
                  </a:lnTo>
                  <a:lnTo>
                    <a:pt x="1322235" y="1634693"/>
                  </a:lnTo>
                  <a:lnTo>
                    <a:pt x="1342428" y="1596250"/>
                  </a:lnTo>
                  <a:lnTo>
                    <a:pt x="1364081" y="1562836"/>
                  </a:lnTo>
                  <a:close/>
                </a:path>
                <a:path w="2071369" h="1930400">
                  <a:moveTo>
                    <a:pt x="2070912" y="1143000"/>
                  </a:moveTo>
                  <a:lnTo>
                    <a:pt x="2027199" y="1130300"/>
                  </a:lnTo>
                  <a:lnTo>
                    <a:pt x="1989416" y="1130300"/>
                  </a:lnTo>
                  <a:lnTo>
                    <a:pt x="1920671" y="1104900"/>
                  </a:lnTo>
                  <a:lnTo>
                    <a:pt x="1962150" y="1079500"/>
                  </a:lnTo>
                  <a:lnTo>
                    <a:pt x="1995335" y="1041400"/>
                  </a:lnTo>
                  <a:lnTo>
                    <a:pt x="2011006" y="1016000"/>
                  </a:lnTo>
                  <a:lnTo>
                    <a:pt x="2018842" y="1003300"/>
                  </a:lnTo>
                  <a:lnTo>
                    <a:pt x="2031263" y="952500"/>
                  </a:lnTo>
                  <a:lnTo>
                    <a:pt x="1994065" y="965200"/>
                  </a:lnTo>
                  <a:lnTo>
                    <a:pt x="1963178" y="965200"/>
                  </a:lnTo>
                  <a:lnTo>
                    <a:pt x="1938604" y="977900"/>
                  </a:lnTo>
                  <a:lnTo>
                    <a:pt x="1792465" y="977900"/>
                  </a:lnTo>
                  <a:lnTo>
                    <a:pt x="1740712" y="1003300"/>
                  </a:lnTo>
                  <a:lnTo>
                    <a:pt x="1744230" y="990600"/>
                  </a:lnTo>
                  <a:lnTo>
                    <a:pt x="1756905" y="965200"/>
                  </a:lnTo>
                  <a:lnTo>
                    <a:pt x="1764830" y="952500"/>
                  </a:lnTo>
                  <a:lnTo>
                    <a:pt x="1746300" y="977900"/>
                  </a:lnTo>
                  <a:lnTo>
                    <a:pt x="1725726" y="990600"/>
                  </a:lnTo>
                  <a:lnTo>
                    <a:pt x="1699310" y="1003300"/>
                  </a:lnTo>
                  <a:lnTo>
                    <a:pt x="1676184" y="1016000"/>
                  </a:lnTo>
                  <a:lnTo>
                    <a:pt x="1682000" y="1003300"/>
                  </a:lnTo>
                  <a:lnTo>
                    <a:pt x="1689315" y="990600"/>
                  </a:lnTo>
                  <a:lnTo>
                    <a:pt x="1693735" y="965200"/>
                  </a:lnTo>
                  <a:lnTo>
                    <a:pt x="1647609" y="1003300"/>
                  </a:lnTo>
                  <a:lnTo>
                    <a:pt x="1599692" y="1016000"/>
                  </a:lnTo>
                  <a:lnTo>
                    <a:pt x="1517700" y="1016000"/>
                  </a:lnTo>
                  <a:lnTo>
                    <a:pt x="1485176" y="1003300"/>
                  </a:lnTo>
                  <a:lnTo>
                    <a:pt x="1449946" y="990600"/>
                  </a:lnTo>
                  <a:lnTo>
                    <a:pt x="1410817" y="965200"/>
                  </a:lnTo>
                  <a:lnTo>
                    <a:pt x="1366608" y="927100"/>
                  </a:lnTo>
                  <a:lnTo>
                    <a:pt x="1339024" y="914400"/>
                  </a:lnTo>
                  <a:lnTo>
                    <a:pt x="1328775" y="901700"/>
                  </a:lnTo>
                  <a:lnTo>
                    <a:pt x="1308290" y="876300"/>
                  </a:lnTo>
                  <a:lnTo>
                    <a:pt x="1272120" y="850900"/>
                  </a:lnTo>
                  <a:lnTo>
                    <a:pt x="1228242" y="800100"/>
                  </a:lnTo>
                  <a:lnTo>
                    <a:pt x="1174369" y="749300"/>
                  </a:lnTo>
                  <a:lnTo>
                    <a:pt x="1137348" y="711200"/>
                  </a:lnTo>
                  <a:lnTo>
                    <a:pt x="1063536" y="660400"/>
                  </a:lnTo>
                  <a:lnTo>
                    <a:pt x="1025804" y="635000"/>
                  </a:lnTo>
                  <a:lnTo>
                    <a:pt x="986917" y="609600"/>
                  </a:lnTo>
                  <a:lnTo>
                    <a:pt x="946378" y="584200"/>
                  </a:lnTo>
                  <a:lnTo>
                    <a:pt x="903770" y="558800"/>
                  </a:lnTo>
                  <a:lnTo>
                    <a:pt x="858596" y="533400"/>
                  </a:lnTo>
                  <a:lnTo>
                    <a:pt x="805992" y="508000"/>
                  </a:lnTo>
                  <a:lnTo>
                    <a:pt x="754926" y="495300"/>
                  </a:lnTo>
                  <a:lnTo>
                    <a:pt x="705662" y="469900"/>
                  </a:lnTo>
                  <a:lnTo>
                    <a:pt x="658495" y="457200"/>
                  </a:lnTo>
                  <a:lnTo>
                    <a:pt x="613727" y="444500"/>
                  </a:lnTo>
                  <a:lnTo>
                    <a:pt x="571652" y="444500"/>
                  </a:lnTo>
                  <a:lnTo>
                    <a:pt x="532536" y="431800"/>
                  </a:lnTo>
                  <a:lnTo>
                    <a:pt x="524789" y="368300"/>
                  </a:lnTo>
                  <a:lnTo>
                    <a:pt x="523278" y="342900"/>
                  </a:lnTo>
                  <a:lnTo>
                    <a:pt x="521754" y="317500"/>
                  </a:lnTo>
                  <a:lnTo>
                    <a:pt x="522211" y="304800"/>
                  </a:lnTo>
                  <a:lnTo>
                    <a:pt x="523100" y="279400"/>
                  </a:lnTo>
                  <a:lnTo>
                    <a:pt x="528485" y="241300"/>
                  </a:lnTo>
                  <a:lnTo>
                    <a:pt x="539572" y="190500"/>
                  </a:lnTo>
                  <a:lnTo>
                    <a:pt x="553516" y="139700"/>
                  </a:lnTo>
                  <a:lnTo>
                    <a:pt x="568096" y="88900"/>
                  </a:lnTo>
                  <a:lnTo>
                    <a:pt x="581075" y="50800"/>
                  </a:lnTo>
                  <a:lnTo>
                    <a:pt x="590207" y="25400"/>
                  </a:lnTo>
                  <a:lnTo>
                    <a:pt x="594423" y="12700"/>
                  </a:lnTo>
                  <a:lnTo>
                    <a:pt x="596099" y="0"/>
                  </a:lnTo>
                  <a:lnTo>
                    <a:pt x="591807" y="0"/>
                  </a:lnTo>
                  <a:lnTo>
                    <a:pt x="562737" y="12700"/>
                  </a:lnTo>
                  <a:lnTo>
                    <a:pt x="524535" y="63500"/>
                  </a:lnTo>
                  <a:lnTo>
                    <a:pt x="491299" y="114300"/>
                  </a:lnTo>
                  <a:lnTo>
                    <a:pt x="477088" y="139700"/>
                  </a:lnTo>
                  <a:lnTo>
                    <a:pt x="459968" y="165100"/>
                  </a:lnTo>
                  <a:lnTo>
                    <a:pt x="442302" y="203200"/>
                  </a:lnTo>
                  <a:lnTo>
                    <a:pt x="425348" y="254000"/>
                  </a:lnTo>
                  <a:lnTo>
                    <a:pt x="410387" y="304800"/>
                  </a:lnTo>
                  <a:lnTo>
                    <a:pt x="404241" y="304800"/>
                  </a:lnTo>
                  <a:lnTo>
                    <a:pt x="394385" y="292100"/>
                  </a:lnTo>
                  <a:lnTo>
                    <a:pt x="380796" y="279400"/>
                  </a:lnTo>
                  <a:lnTo>
                    <a:pt x="363486" y="266700"/>
                  </a:lnTo>
                  <a:lnTo>
                    <a:pt x="367792" y="279400"/>
                  </a:lnTo>
                  <a:lnTo>
                    <a:pt x="377634" y="292100"/>
                  </a:lnTo>
                  <a:lnTo>
                    <a:pt x="388454" y="317500"/>
                  </a:lnTo>
                  <a:lnTo>
                    <a:pt x="395681" y="342900"/>
                  </a:lnTo>
                  <a:lnTo>
                    <a:pt x="391109" y="342900"/>
                  </a:lnTo>
                  <a:lnTo>
                    <a:pt x="384302" y="330200"/>
                  </a:lnTo>
                  <a:lnTo>
                    <a:pt x="364020" y="330200"/>
                  </a:lnTo>
                  <a:lnTo>
                    <a:pt x="378790" y="368300"/>
                  </a:lnTo>
                  <a:lnTo>
                    <a:pt x="385660" y="406400"/>
                  </a:lnTo>
                  <a:lnTo>
                    <a:pt x="387286" y="431800"/>
                  </a:lnTo>
                  <a:lnTo>
                    <a:pt x="386295" y="457200"/>
                  </a:lnTo>
                  <a:lnTo>
                    <a:pt x="336080" y="482600"/>
                  </a:lnTo>
                  <a:lnTo>
                    <a:pt x="289661" y="520700"/>
                  </a:lnTo>
                  <a:lnTo>
                    <a:pt x="246964" y="546100"/>
                  </a:lnTo>
                  <a:lnTo>
                    <a:pt x="207873" y="584200"/>
                  </a:lnTo>
                  <a:lnTo>
                    <a:pt x="172339" y="622300"/>
                  </a:lnTo>
                  <a:lnTo>
                    <a:pt x="140246" y="660400"/>
                  </a:lnTo>
                  <a:lnTo>
                    <a:pt x="111531" y="698500"/>
                  </a:lnTo>
                  <a:lnTo>
                    <a:pt x="86106" y="736600"/>
                  </a:lnTo>
                  <a:lnTo>
                    <a:pt x="63881" y="774700"/>
                  </a:lnTo>
                  <a:lnTo>
                    <a:pt x="44780" y="812800"/>
                  </a:lnTo>
                  <a:lnTo>
                    <a:pt x="28702" y="850900"/>
                  </a:lnTo>
                  <a:lnTo>
                    <a:pt x="15582" y="889000"/>
                  </a:lnTo>
                  <a:lnTo>
                    <a:pt x="5334" y="927100"/>
                  </a:lnTo>
                  <a:lnTo>
                    <a:pt x="13411" y="914400"/>
                  </a:lnTo>
                  <a:lnTo>
                    <a:pt x="20802" y="914400"/>
                  </a:lnTo>
                  <a:lnTo>
                    <a:pt x="27533" y="901700"/>
                  </a:lnTo>
                  <a:lnTo>
                    <a:pt x="33591" y="901700"/>
                  </a:lnTo>
                  <a:lnTo>
                    <a:pt x="19240" y="927100"/>
                  </a:lnTo>
                  <a:lnTo>
                    <a:pt x="9067" y="965200"/>
                  </a:lnTo>
                  <a:lnTo>
                    <a:pt x="2755" y="1003300"/>
                  </a:lnTo>
                  <a:lnTo>
                    <a:pt x="0" y="1016000"/>
                  </a:lnTo>
                  <a:lnTo>
                    <a:pt x="8026" y="1016000"/>
                  </a:lnTo>
                  <a:lnTo>
                    <a:pt x="14719" y="1003300"/>
                  </a:lnTo>
                  <a:lnTo>
                    <a:pt x="24091" y="1003300"/>
                  </a:lnTo>
                  <a:lnTo>
                    <a:pt x="14935" y="1041400"/>
                  </a:lnTo>
                  <a:lnTo>
                    <a:pt x="9829" y="1079500"/>
                  </a:lnTo>
                  <a:lnTo>
                    <a:pt x="8534" y="1130300"/>
                  </a:lnTo>
                  <a:lnTo>
                    <a:pt x="10769" y="1181100"/>
                  </a:lnTo>
                  <a:lnTo>
                    <a:pt x="18859" y="1244600"/>
                  </a:lnTo>
                  <a:lnTo>
                    <a:pt x="32550" y="1308100"/>
                  </a:lnTo>
                  <a:lnTo>
                    <a:pt x="50380" y="1358900"/>
                  </a:lnTo>
                  <a:lnTo>
                    <a:pt x="70866" y="1409700"/>
                  </a:lnTo>
                  <a:lnTo>
                    <a:pt x="124294" y="1460500"/>
                  </a:lnTo>
                  <a:lnTo>
                    <a:pt x="163576" y="1473200"/>
                  </a:lnTo>
                  <a:lnTo>
                    <a:pt x="205955" y="1485900"/>
                  </a:lnTo>
                  <a:lnTo>
                    <a:pt x="288658" y="1485900"/>
                  </a:lnTo>
                  <a:lnTo>
                    <a:pt x="331673" y="1473200"/>
                  </a:lnTo>
                  <a:lnTo>
                    <a:pt x="369874" y="1473200"/>
                  </a:lnTo>
                  <a:lnTo>
                    <a:pt x="397052" y="1460500"/>
                  </a:lnTo>
                  <a:lnTo>
                    <a:pt x="409917" y="1435100"/>
                  </a:lnTo>
                  <a:lnTo>
                    <a:pt x="410298" y="1422400"/>
                  </a:lnTo>
                  <a:lnTo>
                    <a:pt x="401383" y="1397000"/>
                  </a:lnTo>
                  <a:lnTo>
                    <a:pt x="386295" y="1384300"/>
                  </a:lnTo>
                  <a:lnTo>
                    <a:pt x="374726" y="1371600"/>
                  </a:lnTo>
                  <a:lnTo>
                    <a:pt x="350583" y="1371600"/>
                  </a:lnTo>
                  <a:lnTo>
                    <a:pt x="338010" y="1358900"/>
                  </a:lnTo>
                  <a:lnTo>
                    <a:pt x="342023" y="1308100"/>
                  </a:lnTo>
                  <a:lnTo>
                    <a:pt x="347992" y="1320800"/>
                  </a:lnTo>
                  <a:lnTo>
                    <a:pt x="360464" y="1320800"/>
                  </a:lnTo>
                  <a:lnTo>
                    <a:pt x="366966" y="1333500"/>
                  </a:lnTo>
                  <a:lnTo>
                    <a:pt x="365023" y="1308100"/>
                  </a:lnTo>
                  <a:lnTo>
                    <a:pt x="363905" y="1295400"/>
                  </a:lnTo>
                  <a:lnTo>
                    <a:pt x="365480" y="1270000"/>
                  </a:lnTo>
                  <a:lnTo>
                    <a:pt x="371589" y="1257300"/>
                  </a:lnTo>
                  <a:lnTo>
                    <a:pt x="377609" y="1257300"/>
                  </a:lnTo>
                  <a:lnTo>
                    <a:pt x="383387" y="1270000"/>
                  </a:lnTo>
                  <a:lnTo>
                    <a:pt x="389953" y="1270000"/>
                  </a:lnTo>
                  <a:lnTo>
                    <a:pt x="398335" y="1282700"/>
                  </a:lnTo>
                  <a:lnTo>
                    <a:pt x="400672" y="1257300"/>
                  </a:lnTo>
                  <a:lnTo>
                    <a:pt x="404964" y="1231900"/>
                  </a:lnTo>
                  <a:lnTo>
                    <a:pt x="411213" y="1206500"/>
                  </a:lnTo>
                  <a:lnTo>
                    <a:pt x="419417" y="1181100"/>
                  </a:lnTo>
                  <a:lnTo>
                    <a:pt x="471474" y="1181100"/>
                  </a:lnTo>
                  <a:lnTo>
                    <a:pt x="515683" y="1193800"/>
                  </a:lnTo>
                  <a:lnTo>
                    <a:pt x="554482" y="1219200"/>
                  </a:lnTo>
                  <a:lnTo>
                    <a:pt x="590296" y="1244600"/>
                  </a:lnTo>
                  <a:lnTo>
                    <a:pt x="625576" y="1270000"/>
                  </a:lnTo>
                  <a:lnTo>
                    <a:pt x="662762" y="1308100"/>
                  </a:lnTo>
                  <a:lnTo>
                    <a:pt x="633234" y="1308100"/>
                  </a:lnTo>
                  <a:lnTo>
                    <a:pt x="654558" y="1333500"/>
                  </a:lnTo>
                  <a:lnTo>
                    <a:pt x="679259" y="1346200"/>
                  </a:lnTo>
                  <a:lnTo>
                    <a:pt x="705104" y="1358900"/>
                  </a:lnTo>
                  <a:lnTo>
                    <a:pt x="729919" y="1371600"/>
                  </a:lnTo>
                  <a:lnTo>
                    <a:pt x="691959" y="1371600"/>
                  </a:lnTo>
                  <a:lnTo>
                    <a:pt x="707491" y="1384300"/>
                  </a:lnTo>
                  <a:lnTo>
                    <a:pt x="728281" y="1397000"/>
                  </a:lnTo>
                  <a:lnTo>
                    <a:pt x="754329" y="1409700"/>
                  </a:lnTo>
                  <a:lnTo>
                    <a:pt x="785647" y="1435100"/>
                  </a:lnTo>
                  <a:lnTo>
                    <a:pt x="775030" y="1447800"/>
                  </a:lnTo>
                  <a:lnTo>
                    <a:pt x="768908" y="1460500"/>
                  </a:lnTo>
                  <a:lnTo>
                    <a:pt x="766889" y="1473200"/>
                  </a:lnTo>
                  <a:lnTo>
                    <a:pt x="768642" y="1485900"/>
                  </a:lnTo>
                  <a:lnTo>
                    <a:pt x="786980" y="1524000"/>
                  </a:lnTo>
                  <a:lnTo>
                    <a:pt x="817981" y="1574800"/>
                  </a:lnTo>
                  <a:lnTo>
                    <a:pt x="854646" y="1625600"/>
                  </a:lnTo>
                  <a:lnTo>
                    <a:pt x="889990" y="1676400"/>
                  </a:lnTo>
                  <a:lnTo>
                    <a:pt x="917028" y="1714500"/>
                  </a:lnTo>
                  <a:lnTo>
                    <a:pt x="928776" y="1739900"/>
                  </a:lnTo>
                  <a:lnTo>
                    <a:pt x="928027" y="1752600"/>
                  </a:lnTo>
                  <a:lnTo>
                    <a:pt x="922451" y="1790700"/>
                  </a:lnTo>
                  <a:lnTo>
                    <a:pt x="915060" y="1816100"/>
                  </a:lnTo>
                  <a:lnTo>
                    <a:pt x="908824" y="1854200"/>
                  </a:lnTo>
                  <a:lnTo>
                    <a:pt x="905383" y="1892300"/>
                  </a:lnTo>
                  <a:lnTo>
                    <a:pt x="905256" y="1905000"/>
                  </a:lnTo>
                  <a:lnTo>
                    <a:pt x="909751" y="1917700"/>
                  </a:lnTo>
                  <a:lnTo>
                    <a:pt x="920203" y="1917700"/>
                  </a:lnTo>
                  <a:lnTo>
                    <a:pt x="944270" y="1930400"/>
                  </a:lnTo>
                  <a:lnTo>
                    <a:pt x="1022235" y="1930400"/>
                  </a:lnTo>
                  <a:lnTo>
                    <a:pt x="1059192" y="1917700"/>
                  </a:lnTo>
                  <a:lnTo>
                    <a:pt x="1105535" y="1879600"/>
                  </a:lnTo>
                  <a:lnTo>
                    <a:pt x="1121714" y="1841500"/>
                  </a:lnTo>
                  <a:lnTo>
                    <a:pt x="1137437" y="1803400"/>
                  </a:lnTo>
                  <a:lnTo>
                    <a:pt x="1150391" y="1752600"/>
                  </a:lnTo>
                  <a:lnTo>
                    <a:pt x="1152766" y="1739900"/>
                  </a:lnTo>
                  <a:lnTo>
                    <a:pt x="1152410" y="1727200"/>
                  </a:lnTo>
                  <a:lnTo>
                    <a:pt x="1142568" y="1676400"/>
                  </a:lnTo>
                  <a:lnTo>
                    <a:pt x="1131646" y="1638300"/>
                  </a:lnTo>
                  <a:lnTo>
                    <a:pt x="1119289" y="1587500"/>
                  </a:lnTo>
                  <a:lnTo>
                    <a:pt x="1105154" y="1549400"/>
                  </a:lnTo>
                  <a:lnTo>
                    <a:pt x="1088910" y="1498600"/>
                  </a:lnTo>
                  <a:lnTo>
                    <a:pt x="1177848" y="1498600"/>
                  </a:lnTo>
                  <a:lnTo>
                    <a:pt x="1293380" y="1524000"/>
                  </a:lnTo>
                  <a:lnTo>
                    <a:pt x="1346987" y="1524000"/>
                  </a:lnTo>
                  <a:lnTo>
                    <a:pt x="1390281" y="1549400"/>
                  </a:lnTo>
                  <a:lnTo>
                    <a:pt x="1417624" y="1562100"/>
                  </a:lnTo>
                  <a:lnTo>
                    <a:pt x="1383792" y="1600200"/>
                  </a:lnTo>
                  <a:lnTo>
                    <a:pt x="1358874" y="1651000"/>
                  </a:lnTo>
                  <a:lnTo>
                    <a:pt x="1341094" y="1689100"/>
                  </a:lnTo>
                  <a:lnTo>
                    <a:pt x="1328686" y="1727200"/>
                  </a:lnTo>
                  <a:lnTo>
                    <a:pt x="1319872" y="1765300"/>
                  </a:lnTo>
                  <a:lnTo>
                    <a:pt x="1343342" y="1752600"/>
                  </a:lnTo>
                  <a:lnTo>
                    <a:pt x="1364094" y="1739900"/>
                  </a:lnTo>
                  <a:lnTo>
                    <a:pt x="1393532" y="1739900"/>
                  </a:lnTo>
                  <a:lnTo>
                    <a:pt x="1358239" y="1778000"/>
                  </a:lnTo>
                  <a:lnTo>
                    <a:pt x="1322489" y="1803400"/>
                  </a:lnTo>
                  <a:lnTo>
                    <a:pt x="1288249" y="1828800"/>
                  </a:lnTo>
                  <a:lnTo>
                    <a:pt x="1330566" y="1866900"/>
                  </a:lnTo>
                  <a:lnTo>
                    <a:pt x="1369682" y="1879600"/>
                  </a:lnTo>
                  <a:lnTo>
                    <a:pt x="1410538" y="1892300"/>
                  </a:lnTo>
                  <a:lnTo>
                    <a:pt x="1510106" y="1892300"/>
                  </a:lnTo>
                  <a:lnTo>
                    <a:pt x="1549374" y="1879600"/>
                  </a:lnTo>
                  <a:lnTo>
                    <a:pt x="1596910" y="1879600"/>
                  </a:lnTo>
                  <a:lnTo>
                    <a:pt x="1574774" y="1892300"/>
                  </a:lnTo>
                  <a:lnTo>
                    <a:pt x="1551216" y="1905000"/>
                  </a:lnTo>
                  <a:lnTo>
                    <a:pt x="1526235" y="1905000"/>
                  </a:lnTo>
                  <a:lnTo>
                    <a:pt x="1499844" y="1917700"/>
                  </a:lnTo>
                  <a:lnTo>
                    <a:pt x="1537766" y="1917700"/>
                  </a:lnTo>
                  <a:lnTo>
                    <a:pt x="1580451" y="1930400"/>
                  </a:lnTo>
                  <a:lnTo>
                    <a:pt x="1752879" y="1930400"/>
                  </a:lnTo>
                  <a:lnTo>
                    <a:pt x="1773237" y="1917700"/>
                  </a:lnTo>
                  <a:lnTo>
                    <a:pt x="1797672" y="1905000"/>
                  </a:lnTo>
                  <a:lnTo>
                    <a:pt x="1816341" y="1892300"/>
                  </a:lnTo>
                  <a:lnTo>
                    <a:pt x="1829244" y="1879600"/>
                  </a:lnTo>
                  <a:lnTo>
                    <a:pt x="1836381" y="1866900"/>
                  </a:lnTo>
                  <a:lnTo>
                    <a:pt x="1868246" y="1866900"/>
                  </a:lnTo>
                  <a:lnTo>
                    <a:pt x="1883130" y="1854200"/>
                  </a:lnTo>
                  <a:lnTo>
                    <a:pt x="1896567" y="1854200"/>
                  </a:lnTo>
                  <a:lnTo>
                    <a:pt x="1894776" y="1803400"/>
                  </a:lnTo>
                  <a:lnTo>
                    <a:pt x="1893824" y="1765300"/>
                  </a:lnTo>
                  <a:lnTo>
                    <a:pt x="1893773" y="1739900"/>
                  </a:lnTo>
                  <a:lnTo>
                    <a:pt x="1893760" y="1727200"/>
                  </a:lnTo>
                  <a:lnTo>
                    <a:pt x="1927771" y="1727200"/>
                  </a:lnTo>
                  <a:lnTo>
                    <a:pt x="1909127" y="1701800"/>
                  </a:lnTo>
                  <a:lnTo>
                    <a:pt x="1876361" y="1638300"/>
                  </a:lnTo>
                  <a:lnTo>
                    <a:pt x="1862226" y="1587500"/>
                  </a:lnTo>
                  <a:lnTo>
                    <a:pt x="1849589" y="1524000"/>
                  </a:lnTo>
                  <a:lnTo>
                    <a:pt x="1838464" y="1460500"/>
                  </a:lnTo>
                  <a:lnTo>
                    <a:pt x="1859838" y="1473200"/>
                  </a:lnTo>
                  <a:lnTo>
                    <a:pt x="1875878" y="1485900"/>
                  </a:lnTo>
                  <a:lnTo>
                    <a:pt x="1892363" y="1511300"/>
                  </a:lnTo>
                  <a:lnTo>
                    <a:pt x="1915045" y="1574800"/>
                  </a:lnTo>
                  <a:lnTo>
                    <a:pt x="1917903" y="1511300"/>
                  </a:lnTo>
                  <a:lnTo>
                    <a:pt x="1915007" y="1473200"/>
                  </a:lnTo>
                  <a:lnTo>
                    <a:pt x="1912734" y="1460500"/>
                  </a:lnTo>
                  <a:lnTo>
                    <a:pt x="1908200" y="1435100"/>
                  </a:lnTo>
                  <a:lnTo>
                    <a:pt x="1899386" y="1422400"/>
                  </a:lnTo>
                  <a:lnTo>
                    <a:pt x="1924062" y="1422400"/>
                  </a:lnTo>
                  <a:lnTo>
                    <a:pt x="1934870" y="1435100"/>
                  </a:lnTo>
                  <a:lnTo>
                    <a:pt x="1928926" y="1422400"/>
                  </a:lnTo>
                  <a:lnTo>
                    <a:pt x="1905177" y="1371600"/>
                  </a:lnTo>
                  <a:lnTo>
                    <a:pt x="1864029" y="1320800"/>
                  </a:lnTo>
                  <a:lnTo>
                    <a:pt x="1897176" y="1320800"/>
                  </a:lnTo>
                  <a:lnTo>
                    <a:pt x="1915096" y="1333500"/>
                  </a:lnTo>
                  <a:lnTo>
                    <a:pt x="1933397" y="1346200"/>
                  </a:lnTo>
                  <a:lnTo>
                    <a:pt x="1920938" y="1320800"/>
                  </a:lnTo>
                  <a:lnTo>
                    <a:pt x="1914702" y="1308100"/>
                  </a:lnTo>
                  <a:lnTo>
                    <a:pt x="1899869" y="1282700"/>
                  </a:lnTo>
                  <a:lnTo>
                    <a:pt x="1884768" y="1270000"/>
                  </a:lnTo>
                  <a:lnTo>
                    <a:pt x="1865312" y="1257300"/>
                  </a:lnTo>
                  <a:lnTo>
                    <a:pt x="1963191" y="1231900"/>
                  </a:lnTo>
                  <a:lnTo>
                    <a:pt x="2009368" y="1206500"/>
                  </a:lnTo>
                  <a:lnTo>
                    <a:pt x="2046947" y="1181100"/>
                  </a:lnTo>
                  <a:lnTo>
                    <a:pt x="2070912" y="1143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395388" y="9449700"/>
              <a:ext cx="246817" cy="22405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830040" y="9223230"/>
              <a:ext cx="106523" cy="12345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612008" y="9256078"/>
              <a:ext cx="145011" cy="1473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530945" y="8984929"/>
              <a:ext cx="194127" cy="20568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8223837" y="8519227"/>
              <a:ext cx="441959" cy="761365"/>
            </a:xfrm>
            <a:custGeom>
              <a:avLst/>
              <a:gdLst/>
              <a:ahLst/>
              <a:cxnLst/>
              <a:rect l="l" t="t" r="r" b="b"/>
              <a:pathLst>
                <a:path w="441959" h="761365">
                  <a:moveTo>
                    <a:pt x="366059" y="0"/>
                  </a:moveTo>
                  <a:lnTo>
                    <a:pt x="280022" y="18661"/>
                  </a:lnTo>
                  <a:lnTo>
                    <a:pt x="211937" y="54804"/>
                  </a:lnTo>
                  <a:lnTo>
                    <a:pt x="178398" y="83272"/>
                  </a:lnTo>
                  <a:lnTo>
                    <a:pt x="146001" y="122845"/>
                  </a:lnTo>
                  <a:lnTo>
                    <a:pt x="115415" y="170195"/>
                  </a:lnTo>
                  <a:lnTo>
                    <a:pt x="87307" y="221993"/>
                  </a:lnTo>
                  <a:lnTo>
                    <a:pt x="62346" y="274909"/>
                  </a:lnTo>
                  <a:lnTo>
                    <a:pt x="41200" y="325613"/>
                  </a:lnTo>
                  <a:lnTo>
                    <a:pt x="24538" y="370776"/>
                  </a:lnTo>
                  <a:lnTo>
                    <a:pt x="7336" y="431163"/>
                  </a:lnTo>
                  <a:lnTo>
                    <a:pt x="0" y="499437"/>
                  </a:lnTo>
                  <a:lnTo>
                    <a:pt x="885" y="532676"/>
                  </a:lnTo>
                  <a:lnTo>
                    <a:pt x="6069" y="569653"/>
                  </a:lnTo>
                  <a:lnTo>
                    <a:pt x="16313" y="599602"/>
                  </a:lnTo>
                  <a:lnTo>
                    <a:pt x="36652" y="646876"/>
                  </a:lnTo>
                  <a:lnTo>
                    <a:pt x="62161" y="703311"/>
                  </a:lnTo>
                  <a:lnTo>
                    <a:pt x="87920" y="760743"/>
                  </a:lnTo>
                  <a:lnTo>
                    <a:pt x="119145" y="727878"/>
                  </a:lnTo>
                  <a:lnTo>
                    <a:pt x="151257" y="706524"/>
                  </a:lnTo>
                  <a:lnTo>
                    <a:pt x="181105" y="690957"/>
                  </a:lnTo>
                  <a:lnTo>
                    <a:pt x="205539" y="675458"/>
                  </a:lnTo>
                  <a:lnTo>
                    <a:pt x="224270" y="657279"/>
                  </a:lnTo>
                  <a:lnTo>
                    <a:pt x="240452" y="636887"/>
                  </a:lnTo>
                  <a:lnTo>
                    <a:pt x="256095" y="613378"/>
                  </a:lnTo>
                  <a:lnTo>
                    <a:pt x="273212" y="585847"/>
                  </a:lnTo>
                  <a:lnTo>
                    <a:pt x="249184" y="576669"/>
                  </a:lnTo>
                  <a:lnTo>
                    <a:pt x="220427" y="566060"/>
                  </a:lnTo>
                  <a:lnTo>
                    <a:pt x="211937" y="562625"/>
                  </a:lnTo>
                  <a:lnTo>
                    <a:pt x="211242" y="508354"/>
                  </a:lnTo>
                  <a:lnTo>
                    <a:pt x="216094" y="452564"/>
                  </a:lnTo>
                  <a:lnTo>
                    <a:pt x="225185" y="397146"/>
                  </a:lnTo>
                  <a:lnTo>
                    <a:pt x="237207" y="343993"/>
                  </a:lnTo>
                  <a:lnTo>
                    <a:pt x="250854" y="294997"/>
                  </a:lnTo>
                  <a:lnTo>
                    <a:pt x="264817" y="252051"/>
                  </a:lnTo>
                  <a:lnTo>
                    <a:pt x="300426" y="173701"/>
                  </a:lnTo>
                  <a:lnTo>
                    <a:pt x="329003" y="132941"/>
                  </a:lnTo>
                  <a:lnTo>
                    <a:pt x="355350" y="100247"/>
                  </a:lnTo>
                  <a:lnTo>
                    <a:pt x="381227" y="70797"/>
                  </a:lnTo>
                  <a:lnTo>
                    <a:pt x="410172" y="54172"/>
                  </a:lnTo>
                  <a:lnTo>
                    <a:pt x="440246" y="54172"/>
                  </a:lnTo>
                  <a:lnTo>
                    <a:pt x="441220" y="48852"/>
                  </a:lnTo>
                  <a:lnTo>
                    <a:pt x="412781" y="12674"/>
                  </a:lnTo>
                  <a:lnTo>
                    <a:pt x="383261" y="1564"/>
                  </a:lnTo>
                  <a:lnTo>
                    <a:pt x="366059" y="0"/>
                  </a:lnTo>
                  <a:close/>
                </a:path>
                <a:path w="441959" h="761365">
                  <a:moveTo>
                    <a:pt x="440246" y="54172"/>
                  </a:moveTo>
                  <a:lnTo>
                    <a:pt x="410172" y="54172"/>
                  </a:lnTo>
                  <a:lnTo>
                    <a:pt x="415791" y="55286"/>
                  </a:lnTo>
                  <a:lnTo>
                    <a:pt x="422581" y="56175"/>
                  </a:lnTo>
                  <a:lnTo>
                    <a:pt x="430543" y="56837"/>
                  </a:lnTo>
                  <a:lnTo>
                    <a:pt x="439679" y="57272"/>
                  </a:lnTo>
                  <a:lnTo>
                    <a:pt x="440246" y="54172"/>
                  </a:lnTo>
                  <a:close/>
                </a:path>
              </a:pathLst>
            </a:custGeom>
            <a:solidFill>
              <a:srgbClr val="C413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6989704" y="9778824"/>
            <a:ext cx="212788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dig.cmu.edu</a:t>
            </a:r>
            <a:endParaRPr sz="295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1156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20"/>
              </a:spcBef>
            </a:pPr>
            <a:r>
              <a:rPr spc="-95" dirty="0"/>
              <a:t>Visual</a:t>
            </a:r>
            <a:r>
              <a:rPr spc="-330" dirty="0"/>
              <a:t> </a:t>
            </a:r>
            <a:r>
              <a:rPr spc="-125" dirty="0"/>
              <a:t>Encoding:</a:t>
            </a:r>
            <a:r>
              <a:rPr spc="-320" dirty="0"/>
              <a:t> </a:t>
            </a:r>
            <a:r>
              <a:rPr dirty="0"/>
              <a:t>1</a:t>
            </a:r>
            <a:r>
              <a:rPr spc="-320" dirty="0"/>
              <a:t> </a:t>
            </a:r>
            <a:r>
              <a:rPr spc="-120" dirty="0"/>
              <a:t>Nominal,</a:t>
            </a:r>
            <a:r>
              <a:rPr spc="-320" dirty="0"/>
              <a:t> </a:t>
            </a:r>
            <a:r>
              <a:rPr dirty="0"/>
              <a:t>1</a:t>
            </a:r>
            <a:r>
              <a:rPr spc="-320" dirty="0"/>
              <a:t> </a:t>
            </a:r>
            <a:r>
              <a:rPr spc="-90" dirty="0"/>
              <a:t>Quantitative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946" y="3276258"/>
            <a:ext cx="4035583" cy="435028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45219" y="3276258"/>
            <a:ext cx="4035583" cy="435028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603953" y="7792992"/>
            <a:ext cx="2716530" cy="1669414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ct val="103200"/>
              </a:lnSpc>
              <a:spcBef>
                <a:spcPts val="225"/>
              </a:spcBef>
            </a:pPr>
            <a:r>
              <a:rPr sz="3450" dirty="0">
                <a:latin typeface="Helvetica Neue"/>
                <a:cs typeface="Helvetica Neue"/>
              </a:rPr>
              <a:t>Mark: </a:t>
            </a:r>
            <a:r>
              <a:rPr sz="3450" spc="-25" dirty="0">
                <a:latin typeface="Helvetica Neue"/>
                <a:cs typeface="Helvetica Neue"/>
              </a:rPr>
              <a:t>Bar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nominal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x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quantitative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y</a:t>
            </a:r>
            <a:endParaRPr sz="5175" baseline="4025">
              <a:latin typeface="Helvetica Neue"/>
              <a:cs typeface="Helvetica Neu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88616" y="7792992"/>
            <a:ext cx="2716530" cy="1669414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ct val="103200"/>
              </a:lnSpc>
              <a:spcBef>
                <a:spcPts val="225"/>
              </a:spcBef>
            </a:pPr>
            <a:r>
              <a:rPr sz="3450" dirty="0">
                <a:latin typeface="Helvetica Neue"/>
                <a:cs typeface="Helvetica Neue"/>
              </a:rPr>
              <a:t>Mark: </a:t>
            </a:r>
            <a:r>
              <a:rPr sz="3450" spc="-10" dirty="0">
                <a:latin typeface="Helvetica Neue"/>
                <a:cs typeface="Helvetica Neue"/>
              </a:rPr>
              <a:t>Point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nominal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x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quantitative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y</a:t>
            </a:r>
            <a:endParaRPr sz="5175" baseline="4025">
              <a:latin typeface="Helvetica Neue"/>
              <a:cs typeface="Helvetica Neue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088278" y="3276258"/>
            <a:ext cx="4035583" cy="435028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5272258" y="7837461"/>
            <a:ext cx="2716530" cy="1669414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ct val="103200"/>
              </a:lnSpc>
              <a:spcBef>
                <a:spcPts val="225"/>
              </a:spcBef>
            </a:pPr>
            <a:r>
              <a:rPr sz="3450" dirty="0">
                <a:latin typeface="Helvetica Neue"/>
                <a:cs typeface="Helvetica Neue"/>
              </a:rPr>
              <a:t>Mark: </a:t>
            </a:r>
            <a:r>
              <a:rPr sz="3450" spc="-20" dirty="0">
                <a:latin typeface="Helvetica Neue"/>
                <a:cs typeface="Helvetica Neue"/>
              </a:rPr>
              <a:t>Line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nominal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x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quantitative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y</a:t>
            </a:r>
            <a:endParaRPr sz="5175" baseline="4025">
              <a:latin typeface="Helvetica Neue"/>
              <a:cs typeface="Helvetica Neu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73305" y="9968507"/>
            <a:ext cx="18548134" cy="1022716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 marR="5080">
              <a:lnSpc>
                <a:spcPts val="3729"/>
              </a:lnSpc>
              <a:spcBef>
                <a:spcPts val="575"/>
              </a:spcBef>
            </a:pPr>
            <a:r>
              <a:rPr sz="3450" b="1" dirty="0">
                <a:solidFill>
                  <a:srgbClr val="B51700"/>
                </a:solidFill>
                <a:latin typeface="Helvetica Neue"/>
                <a:cs typeface="Helvetica Neue"/>
              </a:rPr>
              <a:t>Violates</a:t>
            </a:r>
            <a:r>
              <a:rPr sz="3450" b="1" spc="-35" dirty="0">
                <a:solidFill>
                  <a:srgbClr val="B51700"/>
                </a:solidFill>
                <a:latin typeface="Helvetica Neue"/>
                <a:cs typeface="Helvetica Neue"/>
              </a:rPr>
              <a:t> </a:t>
            </a:r>
            <a:r>
              <a:rPr lang="en-US" sz="3450" b="1" dirty="0">
                <a:solidFill>
                  <a:srgbClr val="B51700"/>
                </a:solidFill>
                <a:latin typeface="Helvetica Neue"/>
                <a:cs typeface="Helvetica Neue"/>
              </a:rPr>
              <a:t>lasting effectiveness</a:t>
            </a:r>
            <a:r>
              <a:rPr sz="3450" dirty="0">
                <a:solidFill>
                  <a:srgbClr val="B51700"/>
                </a:solidFill>
                <a:latin typeface="Helvetica Neue"/>
                <a:cs typeface="Helvetica Neue"/>
              </a:rPr>
              <a:t>:</a:t>
            </a:r>
            <a:r>
              <a:rPr sz="3450" spc="-30" dirty="0">
                <a:solidFill>
                  <a:srgbClr val="B51700"/>
                </a:solidFill>
                <a:latin typeface="Helvetica Neue"/>
                <a:cs typeface="Helvetica Neue"/>
              </a:rPr>
              <a:t> </a:t>
            </a:r>
            <a:r>
              <a:rPr lang="en-US" sz="3450" dirty="0">
                <a:solidFill>
                  <a:srgbClr val="B51700"/>
                </a:solidFill>
                <a:latin typeface="Helvetica Neue"/>
                <a:cs typeface="Helvetica Neue"/>
              </a:rPr>
              <a:t>there is no title, text annotations, or distinct or strong visual aesthetics. These look like the same default </a:t>
            </a:r>
            <a:r>
              <a:rPr lang="en-US" sz="3450" dirty="0" err="1">
                <a:solidFill>
                  <a:srgbClr val="B51700"/>
                </a:solidFill>
                <a:latin typeface="Helvetica Neue"/>
                <a:cs typeface="Helvetica Neue"/>
              </a:rPr>
              <a:t>vega</a:t>
            </a:r>
            <a:r>
              <a:rPr lang="en-US" sz="3450" dirty="0">
                <a:solidFill>
                  <a:srgbClr val="B51700"/>
                </a:solidFill>
                <a:latin typeface="Helvetica Neue"/>
                <a:cs typeface="Helvetica Neue"/>
              </a:rPr>
              <a:t>-lite charts everyone uses. </a:t>
            </a:r>
            <a:endParaRPr sz="3450" dirty="0">
              <a:latin typeface="Helvetica Neue"/>
              <a:cs typeface="Helvetica Neu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831641" y="7158797"/>
            <a:ext cx="2240280" cy="2647315"/>
          </a:xfrm>
          <a:custGeom>
            <a:avLst/>
            <a:gdLst/>
            <a:ahLst/>
            <a:cxnLst/>
            <a:rect l="l" t="t" r="r" b="b"/>
            <a:pathLst>
              <a:path w="2240280" h="2647315">
                <a:moveTo>
                  <a:pt x="473979" y="2494400"/>
                </a:moveTo>
                <a:lnTo>
                  <a:pt x="233047" y="2494400"/>
                </a:lnTo>
                <a:lnTo>
                  <a:pt x="246756" y="2499955"/>
                </a:lnTo>
                <a:lnTo>
                  <a:pt x="254380" y="2511094"/>
                </a:lnTo>
                <a:lnTo>
                  <a:pt x="253594" y="2526375"/>
                </a:lnTo>
                <a:lnTo>
                  <a:pt x="249716" y="2559033"/>
                </a:lnTo>
                <a:lnTo>
                  <a:pt x="259370" y="2585163"/>
                </a:lnTo>
                <a:lnTo>
                  <a:pt x="276722" y="2607565"/>
                </a:lnTo>
                <a:lnTo>
                  <a:pt x="295938" y="2629041"/>
                </a:lnTo>
                <a:lnTo>
                  <a:pt x="312682" y="2642361"/>
                </a:lnTo>
                <a:lnTo>
                  <a:pt x="331988" y="2646868"/>
                </a:lnTo>
                <a:lnTo>
                  <a:pt x="351764" y="2642804"/>
                </a:lnTo>
                <a:lnTo>
                  <a:pt x="369915" y="2630407"/>
                </a:lnTo>
                <a:lnTo>
                  <a:pt x="375507" y="2624152"/>
                </a:lnTo>
                <a:lnTo>
                  <a:pt x="380565" y="2617395"/>
                </a:lnTo>
                <a:lnTo>
                  <a:pt x="385422" y="2610428"/>
                </a:lnTo>
                <a:lnTo>
                  <a:pt x="390406" y="2603545"/>
                </a:lnTo>
                <a:lnTo>
                  <a:pt x="473979" y="2494400"/>
                </a:lnTo>
                <a:close/>
              </a:path>
              <a:path w="2240280" h="2647315">
                <a:moveTo>
                  <a:pt x="335769" y="233788"/>
                </a:moveTo>
                <a:lnTo>
                  <a:pt x="304804" y="267400"/>
                </a:lnTo>
                <a:lnTo>
                  <a:pt x="291263" y="282158"/>
                </a:lnTo>
                <a:lnTo>
                  <a:pt x="269879" y="305104"/>
                </a:lnTo>
                <a:lnTo>
                  <a:pt x="248358" y="327349"/>
                </a:lnTo>
                <a:lnTo>
                  <a:pt x="233486" y="346975"/>
                </a:lnTo>
                <a:lnTo>
                  <a:pt x="226692" y="367475"/>
                </a:lnTo>
                <a:lnTo>
                  <a:pt x="226804" y="389595"/>
                </a:lnTo>
                <a:lnTo>
                  <a:pt x="248482" y="462587"/>
                </a:lnTo>
                <a:lnTo>
                  <a:pt x="264775" y="510889"/>
                </a:lnTo>
                <a:lnTo>
                  <a:pt x="281560" y="559060"/>
                </a:lnTo>
                <a:lnTo>
                  <a:pt x="298758" y="606883"/>
                </a:lnTo>
                <a:lnTo>
                  <a:pt x="316446" y="654575"/>
                </a:lnTo>
                <a:lnTo>
                  <a:pt x="334600" y="702065"/>
                </a:lnTo>
                <a:lnTo>
                  <a:pt x="353220" y="749353"/>
                </a:lnTo>
                <a:lnTo>
                  <a:pt x="372305" y="796440"/>
                </a:lnTo>
                <a:lnTo>
                  <a:pt x="391856" y="843325"/>
                </a:lnTo>
                <a:lnTo>
                  <a:pt x="411874" y="890010"/>
                </a:lnTo>
                <a:lnTo>
                  <a:pt x="432357" y="936494"/>
                </a:lnTo>
                <a:lnTo>
                  <a:pt x="453307" y="982778"/>
                </a:lnTo>
                <a:lnTo>
                  <a:pt x="474724" y="1028862"/>
                </a:lnTo>
                <a:lnTo>
                  <a:pt x="496608" y="1074748"/>
                </a:lnTo>
                <a:lnTo>
                  <a:pt x="518959" y="1120435"/>
                </a:lnTo>
                <a:lnTo>
                  <a:pt x="541777" y="1165923"/>
                </a:lnTo>
                <a:lnTo>
                  <a:pt x="565063" y="1211214"/>
                </a:lnTo>
                <a:lnTo>
                  <a:pt x="588817" y="1256307"/>
                </a:lnTo>
                <a:lnTo>
                  <a:pt x="613038" y="1301203"/>
                </a:lnTo>
                <a:lnTo>
                  <a:pt x="618853" y="1312206"/>
                </a:lnTo>
                <a:lnTo>
                  <a:pt x="624443" y="1323280"/>
                </a:lnTo>
                <a:lnTo>
                  <a:pt x="629908" y="1334299"/>
                </a:lnTo>
                <a:lnTo>
                  <a:pt x="635352" y="1345139"/>
                </a:lnTo>
                <a:lnTo>
                  <a:pt x="0" y="2091122"/>
                </a:lnTo>
                <a:lnTo>
                  <a:pt x="12402" y="2120938"/>
                </a:lnTo>
                <a:lnTo>
                  <a:pt x="23967" y="2148911"/>
                </a:lnTo>
                <a:lnTo>
                  <a:pt x="35274" y="2175534"/>
                </a:lnTo>
                <a:lnTo>
                  <a:pt x="46899" y="2201301"/>
                </a:lnTo>
                <a:lnTo>
                  <a:pt x="53445" y="2219141"/>
                </a:lnTo>
                <a:lnTo>
                  <a:pt x="55784" y="2236577"/>
                </a:lnTo>
                <a:lnTo>
                  <a:pt x="53509" y="2253904"/>
                </a:lnTo>
                <a:lnTo>
                  <a:pt x="46208" y="2271415"/>
                </a:lnTo>
                <a:lnTo>
                  <a:pt x="39520" y="2283822"/>
                </a:lnTo>
                <a:lnTo>
                  <a:pt x="33286" y="2296463"/>
                </a:lnTo>
                <a:lnTo>
                  <a:pt x="17492" y="2338760"/>
                </a:lnTo>
                <a:lnTo>
                  <a:pt x="16772" y="2346951"/>
                </a:lnTo>
                <a:lnTo>
                  <a:pt x="18208" y="2354049"/>
                </a:lnTo>
                <a:lnTo>
                  <a:pt x="43154" y="2403000"/>
                </a:lnTo>
                <a:lnTo>
                  <a:pt x="72938" y="2447872"/>
                </a:lnTo>
                <a:lnTo>
                  <a:pt x="107456" y="2488401"/>
                </a:lnTo>
                <a:lnTo>
                  <a:pt x="146602" y="2524326"/>
                </a:lnTo>
                <a:lnTo>
                  <a:pt x="183271" y="2508150"/>
                </a:lnTo>
                <a:lnTo>
                  <a:pt x="199576" y="2501362"/>
                </a:lnTo>
                <a:lnTo>
                  <a:pt x="215574" y="2495870"/>
                </a:lnTo>
                <a:lnTo>
                  <a:pt x="233047" y="2494400"/>
                </a:lnTo>
                <a:lnTo>
                  <a:pt x="473979" y="2494400"/>
                </a:lnTo>
                <a:lnTo>
                  <a:pt x="910338" y="1924716"/>
                </a:lnTo>
                <a:lnTo>
                  <a:pt x="919903" y="1912762"/>
                </a:lnTo>
                <a:lnTo>
                  <a:pt x="930221" y="1900608"/>
                </a:lnTo>
                <a:lnTo>
                  <a:pt x="954054" y="1873041"/>
                </a:lnTo>
                <a:lnTo>
                  <a:pt x="1811474" y="1873041"/>
                </a:lnTo>
                <a:lnTo>
                  <a:pt x="1387476" y="1335578"/>
                </a:lnTo>
                <a:lnTo>
                  <a:pt x="1422310" y="1289519"/>
                </a:lnTo>
                <a:lnTo>
                  <a:pt x="1462832" y="1237528"/>
                </a:lnTo>
                <a:lnTo>
                  <a:pt x="1494021" y="1198186"/>
                </a:lnTo>
                <a:lnTo>
                  <a:pt x="1525438" y="1159045"/>
                </a:lnTo>
                <a:lnTo>
                  <a:pt x="1557083" y="1120104"/>
                </a:lnTo>
                <a:lnTo>
                  <a:pt x="1588952" y="1081362"/>
                </a:lnTo>
                <a:lnTo>
                  <a:pt x="1621044" y="1042818"/>
                </a:lnTo>
                <a:lnTo>
                  <a:pt x="1653359" y="1004469"/>
                </a:lnTo>
                <a:lnTo>
                  <a:pt x="1685895" y="966314"/>
                </a:lnTo>
                <a:lnTo>
                  <a:pt x="1718649" y="928353"/>
                </a:lnTo>
                <a:lnTo>
                  <a:pt x="1751621" y="890583"/>
                </a:lnTo>
                <a:lnTo>
                  <a:pt x="1776592" y="862308"/>
                </a:lnTo>
                <a:lnTo>
                  <a:pt x="1069464" y="862308"/>
                </a:lnTo>
                <a:lnTo>
                  <a:pt x="1047062" y="830734"/>
                </a:lnTo>
                <a:lnTo>
                  <a:pt x="1037049" y="816434"/>
                </a:lnTo>
                <a:lnTo>
                  <a:pt x="1027581" y="802439"/>
                </a:lnTo>
                <a:lnTo>
                  <a:pt x="867301" y="558988"/>
                </a:lnTo>
                <a:lnTo>
                  <a:pt x="785222" y="435169"/>
                </a:lnTo>
                <a:lnTo>
                  <a:pt x="730731" y="353983"/>
                </a:lnTo>
                <a:lnTo>
                  <a:pt x="699635" y="310203"/>
                </a:lnTo>
                <a:lnTo>
                  <a:pt x="686882" y="293430"/>
                </a:lnTo>
                <a:lnTo>
                  <a:pt x="415903" y="293430"/>
                </a:lnTo>
                <a:lnTo>
                  <a:pt x="335769" y="233788"/>
                </a:lnTo>
                <a:close/>
              </a:path>
              <a:path w="2240280" h="2647315">
                <a:moveTo>
                  <a:pt x="1811474" y="1873041"/>
                </a:moveTo>
                <a:lnTo>
                  <a:pt x="954054" y="1873041"/>
                </a:lnTo>
                <a:lnTo>
                  <a:pt x="987450" y="1923434"/>
                </a:lnTo>
                <a:lnTo>
                  <a:pt x="1025578" y="1982285"/>
                </a:lnTo>
                <a:lnTo>
                  <a:pt x="1054296" y="2025645"/>
                </a:lnTo>
                <a:lnTo>
                  <a:pt x="1083465" y="2068676"/>
                </a:lnTo>
                <a:lnTo>
                  <a:pt x="1113097" y="2111368"/>
                </a:lnTo>
                <a:lnTo>
                  <a:pt x="1143202" y="2153714"/>
                </a:lnTo>
                <a:lnTo>
                  <a:pt x="1173794" y="2195704"/>
                </a:lnTo>
                <a:lnTo>
                  <a:pt x="1204883" y="2237331"/>
                </a:lnTo>
                <a:lnTo>
                  <a:pt x="1236480" y="2278585"/>
                </a:lnTo>
                <a:lnTo>
                  <a:pt x="1268598" y="2319459"/>
                </a:lnTo>
                <a:lnTo>
                  <a:pt x="1301247" y="2359945"/>
                </a:lnTo>
                <a:lnTo>
                  <a:pt x="1334441" y="2400033"/>
                </a:lnTo>
                <a:lnTo>
                  <a:pt x="1382239" y="2434540"/>
                </a:lnTo>
                <a:lnTo>
                  <a:pt x="1406614" y="2430514"/>
                </a:lnTo>
                <a:lnTo>
                  <a:pt x="1435055" y="2412326"/>
                </a:lnTo>
                <a:lnTo>
                  <a:pt x="1458416" y="2392229"/>
                </a:lnTo>
                <a:lnTo>
                  <a:pt x="1480956" y="2370886"/>
                </a:lnTo>
                <a:lnTo>
                  <a:pt x="1503309" y="2348865"/>
                </a:lnTo>
                <a:lnTo>
                  <a:pt x="1526110" y="2326732"/>
                </a:lnTo>
                <a:lnTo>
                  <a:pt x="1710482" y="2326732"/>
                </a:lnTo>
                <a:lnTo>
                  <a:pt x="1717468" y="2318756"/>
                </a:lnTo>
                <a:lnTo>
                  <a:pt x="1727665" y="2299865"/>
                </a:lnTo>
                <a:lnTo>
                  <a:pt x="1733266" y="2276423"/>
                </a:lnTo>
                <a:lnTo>
                  <a:pt x="1739243" y="2250776"/>
                </a:lnTo>
                <a:lnTo>
                  <a:pt x="1751502" y="2227941"/>
                </a:lnTo>
                <a:lnTo>
                  <a:pt x="1770636" y="2209712"/>
                </a:lnTo>
                <a:lnTo>
                  <a:pt x="1797233" y="2197887"/>
                </a:lnTo>
                <a:lnTo>
                  <a:pt x="1818733" y="2189294"/>
                </a:lnTo>
                <a:lnTo>
                  <a:pt x="1836920" y="2176424"/>
                </a:lnTo>
                <a:lnTo>
                  <a:pt x="1865534" y="2141659"/>
                </a:lnTo>
                <a:lnTo>
                  <a:pt x="1899592" y="2077710"/>
                </a:lnTo>
                <a:lnTo>
                  <a:pt x="1920842" y="2011675"/>
                </a:lnTo>
                <a:lnTo>
                  <a:pt x="1811474" y="1873041"/>
                </a:lnTo>
                <a:close/>
              </a:path>
              <a:path w="2240280" h="2647315">
                <a:moveTo>
                  <a:pt x="1710482" y="2326732"/>
                </a:moveTo>
                <a:lnTo>
                  <a:pt x="1526110" y="2326732"/>
                </a:lnTo>
                <a:lnTo>
                  <a:pt x="1633793" y="2392749"/>
                </a:lnTo>
                <a:lnTo>
                  <a:pt x="1674721" y="2358803"/>
                </a:lnTo>
                <a:lnTo>
                  <a:pt x="1686828" y="2349041"/>
                </a:lnTo>
                <a:lnTo>
                  <a:pt x="1703561" y="2334635"/>
                </a:lnTo>
                <a:lnTo>
                  <a:pt x="1710482" y="2326732"/>
                </a:lnTo>
                <a:close/>
              </a:path>
              <a:path w="2240280" h="2647315">
                <a:moveTo>
                  <a:pt x="1944977" y="0"/>
                </a:moveTo>
                <a:lnTo>
                  <a:pt x="1902521" y="21952"/>
                </a:lnTo>
                <a:lnTo>
                  <a:pt x="1845064" y="73239"/>
                </a:lnTo>
                <a:lnTo>
                  <a:pt x="1768754" y="143362"/>
                </a:lnTo>
                <a:lnTo>
                  <a:pt x="1730895" y="178719"/>
                </a:lnTo>
                <a:lnTo>
                  <a:pt x="1693235" y="214272"/>
                </a:lnTo>
                <a:lnTo>
                  <a:pt x="1655774" y="250024"/>
                </a:lnTo>
                <a:lnTo>
                  <a:pt x="1618513" y="285975"/>
                </a:lnTo>
                <a:lnTo>
                  <a:pt x="1581453" y="322126"/>
                </a:lnTo>
                <a:lnTo>
                  <a:pt x="1544595" y="358477"/>
                </a:lnTo>
                <a:lnTo>
                  <a:pt x="1507941" y="395030"/>
                </a:lnTo>
                <a:lnTo>
                  <a:pt x="1471490" y="431785"/>
                </a:lnTo>
                <a:lnTo>
                  <a:pt x="1435244" y="468743"/>
                </a:lnTo>
                <a:lnTo>
                  <a:pt x="1399204" y="505905"/>
                </a:lnTo>
                <a:lnTo>
                  <a:pt x="1363371" y="543271"/>
                </a:lnTo>
                <a:lnTo>
                  <a:pt x="1327746" y="580843"/>
                </a:lnTo>
                <a:lnTo>
                  <a:pt x="1292329" y="618622"/>
                </a:lnTo>
                <a:lnTo>
                  <a:pt x="1257121" y="656607"/>
                </a:lnTo>
                <a:lnTo>
                  <a:pt x="1222124" y="694800"/>
                </a:lnTo>
                <a:lnTo>
                  <a:pt x="1187339" y="733201"/>
                </a:lnTo>
                <a:lnTo>
                  <a:pt x="1152765" y="771812"/>
                </a:lnTo>
                <a:lnTo>
                  <a:pt x="1118405" y="810633"/>
                </a:lnTo>
                <a:lnTo>
                  <a:pt x="1107154" y="823008"/>
                </a:lnTo>
                <a:lnTo>
                  <a:pt x="1095317" y="835450"/>
                </a:lnTo>
                <a:lnTo>
                  <a:pt x="1069464" y="862308"/>
                </a:lnTo>
                <a:lnTo>
                  <a:pt x="1776592" y="862308"/>
                </a:lnTo>
                <a:lnTo>
                  <a:pt x="1818211" y="815614"/>
                </a:lnTo>
                <a:lnTo>
                  <a:pt x="1851826" y="778412"/>
                </a:lnTo>
                <a:lnTo>
                  <a:pt x="1885652" y="741396"/>
                </a:lnTo>
                <a:lnTo>
                  <a:pt x="1919689" y="704564"/>
                </a:lnTo>
                <a:lnTo>
                  <a:pt x="1953933" y="667916"/>
                </a:lnTo>
                <a:lnTo>
                  <a:pt x="1988385" y="631451"/>
                </a:lnTo>
                <a:lnTo>
                  <a:pt x="2023041" y="595166"/>
                </a:lnTo>
                <a:lnTo>
                  <a:pt x="2057972" y="558988"/>
                </a:lnTo>
                <a:lnTo>
                  <a:pt x="2092965" y="523132"/>
                </a:lnTo>
                <a:lnTo>
                  <a:pt x="2128228" y="487382"/>
                </a:lnTo>
                <a:lnTo>
                  <a:pt x="2150643" y="464347"/>
                </a:lnTo>
                <a:lnTo>
                  <a:pt x="2191775" y="415088"/>
                </a:lnTo>
                <a:lnTo>
                  <a:pt x="2232547" y="343361"/>
                </a:lnTo>
                <a:lnTo>
                  <a:pt x="2239935" y="314811"/>
                </a:lnTo>
                <a:lnTo>
                  <a:pt x="2230398" y="287864"/>
                </a:lnTo>
                <a:lnTo>
                  <a:pt x="2202896" y="248812"/>
                </a:lnTo>
                <a:lnTo>
                  <a:pt x="2173397" y="224234"/>
                </a:lnTo>
                <a:lnTo>
                  <a:pt x="2135966" y="217625"/>
                </a:lnTo>
                <a:lnTo>
                  <a:pt x="2100458" y="210927"/>
                </a:lnTo>
                <a:lnTo>
                  <a:pt x="2076510" y="193221"/>
                </a:lnTo>
                <a:lnTo>
                  <a:pt x="2064660" y="166264"/>
                </a:lnTo>
                <a:lnTo>
                  <a:pt x="2064630" y="157652"/>
                </a:lnTo>
                <a:lnTo>
                  <a:pt x="2064942" y="130666"/>
                </a:lnTo>
                <a:lnTo>
                  <a:pt x="2065657" y="121520"/>
                </a:lnTo>
                <a:lnTo>
                  <a:pt x="2064808" y="111897"/>
                </a:lnTo>
                <a:lnTo>
                  <a:pt x="2034085" y="63643"/>
                </a:lnTo>
                <a:lnTo>
                  <a:pt x="2006441" y="35512"/>
                </a:lnTo>
                <a:lnTo>
                  <a:pt x="1971574" y="8476"/>
                </a:lnTo>
                <a:lnTo>
                  <a:pt x="1957757" y="1919"/>
                </a:lnTo>
                <a:lnTo>
                  <a:pt x="1944977" y="0"/>
                </a:lnTo>
                <a:close/>
              </a:path>
              <a:path w="2240280" h="2647315">
                <a:moveTo>
                  <a:pt x="547241" y="157652"/>
                </a:moveTo>
                <a:lnTo>
                  <a:pt x="505992" y="169318"/>
                </a:lnTo>
                <a:lnTo>
                  <a:pt x="478471" y="217625"/>
                </a:lnTo>
                <a:lnTo>
                  <a:pt x="473731" y="246168"/>
                </a:lnTo>
                <a:lnTo>
                  <a:pt x="461031" y="267400"/>
                </a:lnTo>
                <a:lnTo>
                  <a:pt x="441418" y="282640"/>
                </a:lnTo>
                <a:lnTo>
                  <a:pt x="415903" y="293430"/>
                </a:lnTo>
                <a:lnTo>
                  <a:pt x="686882" y="293430"/>
                </a:lnTo>
                <a:lnTo>
                  <a:pt x="667080" y="267390"/>
                </a:lnTo>
                <a:lnTo>
                  <a:pt x="634024" y="224906"/>
                </a:lnTo>
                <a:lnTo>
                  <a:pt x="601426" y="182113"/>
                </a:lnTo>
                <a:lnTo>
                  <a:pt x="585173" y="166264"/>
                </a:lnTo>
                <a:lnTo>
                  <a:pt x="567062" y="158693"/>
                </a:lnTo>
                <a:lnTo>
                  <a:pt x="547241" y="157652"/>
                </a:lnTo>
                <a:close/>
              </a:path>
            </a:pathLst>
          </a:custGeom>
          <a:solidFill>
            <a:srgbClr val="EE220C">
              <a:alpha val="7476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071EB487-69E4-E1AC-9F0E-B128464D223C}"/>
              </a:ext>
            </a:extLst>
          </p:cNvPr>
          <p:cNvSpPr/>
          <p:nvPr/>
        </p:nvSpPr>
        <p:spPr>
          <a:xfrm>
            <a:off x="7077305" y="7068141"/>
            <a:ext cx="2240280" cy="2647315"/>
          </a:xfrm>
          <a:custGeom>
            <a:avLst/>
            <a:gdLst/>
            <a:ahLst/>
            <a:cxnLst/>
            <a:rect l="l" t="t" r="r" b="b"/>
            <a:pathLst>
              <a:path w="2240280" h="2647315">
                <a:moveTo>
                  <a:pt x="473979" y="2494400"/>
                </a:moveTo>
                <a:lnTo>
                  <a:pt x="233047" y="2494400"/>
                </a:lnTo>
                <a:lnTo>
                  <a:pt x="246756" y="2499955"/>
                </a:lnTo>
                <a:lnTo>
                  <a:pt x="254380" y="2511094"/>
                </a:lnTo>
                <a:lnTo>
                  <a:pt x="253594" y="2526375"/>
                </a:lnTo>
                <a:lnTo>
                  <a:pt x="249716" y="2559033"/>
                </a:lnTo>
                <a:lnTo>
                  <a:pt x="259370" y="2585163"/>
                </a:lnTo>
                <a:lnTo>
                  <a:pt x="276722" y="2607565"/>
                </a:lnTo>
                <a:lnTo>
                  <a:pt x="295938" y="2629041"/>
                </a:lnTo>
                <a:lnTo>
                  <a:pt x="312682" y="2642361"/>
                </a:lnTo>
                <a:lnTo>
                  <a:pt x="331988" y="2646868"/>
                </a:lnTo>
                <a:lnTo>
                  <a:pt x="351764" y="2642804"/>
                </a:lnTo>
                <a:lnTo>
                  <a:pt x="369915" y="2630407"/>
                </a:lnTo>
                <a:lnTo>
                  <a:pt x="375507" y="2624152"/>
                </a:lnTo>
                <a:lnTo>
                  <a:pt x="380565" y="2617395"/>
                </a:lnTo>
                <a:lnTo>
                  <a:pt x="385422" y="2610428"/>
                </a:lnTo>
                <a:lnTo>
                  <a:pt x="390406" y="2603545"/>
                </a:lnTo>
                <a:lnTo>
                  <a:pt x="473979" y="2494400"/>
                </a:lnTo>
                <a:close/>
              </a:path>
              <a:path w="2240280" h="2647315">
                <a:moveTo>
                  <a:pt x="335769" y="233788"/>
                </a:moveTo>
                <a:lnTo>
                  <a:pt x="304804" y="267400"/>
                </a:lnTo>
                <a:lnTo>
                  <a:pt x="291263" y="282158"/>
                </a:lnTo>
                <a:lnTo>
                  <a:pt x="269879" y="305104"/>
                </a:lnTo>
                <a:lnTo>
                  <a:pt x="248358" y="327349"/>
                </a:lnTo>
                <a:lnTo>
                  <a:pt x="233486" y="346975"/>
                </a:lnTo>
                <a:lnTo>
                  <a:pt x="226692" y="367475"/>
                </a:lnTo>
                <a:lnTo>
                  <a:pt x="226804" y="389595"/>
                </a:lnTo>
                <a:lnTo>
                  <a:pt x="248482" y="462587"/>
                </a:lnTo>
                <a:lnTo>
                  <a:pt x="264775" y="510889"/>
                </a:lnTo>
                <a:lnTo>
                  <a:pt x="281560" y="559060"/>
                </a:lnTo>
                <a:lnTo>
                  <a:pt x="298758" y="606883"/>
                </a:lnTo>
                <a:lnTo>
                  <a:pt x="316446" y="654575"/>
                </a:lnTo>
                <a:lnTo>
                  <a:pt x="334600" y="702065"/>
                </a:lnTo>
                <a:lnTo>
                  <a:pt x="353220" y="749353"/>
                </a:lnTo>
                <a:lnTo>
                  <a:pt x="372305" y="796440"/>
                </a:lnTo>
                <a:lnTo>
                  <a:pt x="391856" y="843325"/>
                </a:lnTo>
                <a:lnTo>
                  <a:pt x="411874" y="890010"/>
                </a:lnTo>
                <a:lnTo>
                  <a:pt x="432357" y="936494"/>
                </a:lnTo>
                <a:lnTo>
                  <a:pt x="453307" y="982778"/>
                </a:lnTo>
                <a:lnTo>
                  <a:pt x="474724" y="1028862"/>
                </a:lnTo>
                <a:lnTo>
                  <a:pt x="496608" y="1074748"/>
                </a:lnTo>
                <a:lnTo>
                  <a:pt x="518959" y="1120435"/>
                </a:lnTo>
                <a:lnTo>
                  <a:pt x="541777" y="1165923"/>
                </a:lnTo>
                <a:lnTo>
                  <a:pt x="565063" y="1211214"/>
                </a:lnTo>
                <a:lnTo>
                  <a:pt x="588817" y="1256307"/>
                </a:lnTo>
                <a:lnTo>
                  <a:pt x="613038" y="1301203"/>
                </a:lnTo>
                <a:lnTo>
                  <a:pt x="618853" y="1312206"/>
                </a:lnTo>
                <a:lnTo>
                  <a:pt x="624443" y="1323280"/>
                </a:lnTo>
                <a:lnTo>
                  <a:pt x="629908" y="1334299"/>
                </a:lnTo>
                <a:lnTo>
                  <a:pt x="635352" y="1345139"/>
                </a:lnTo>
                <a:lnTo>
                  <a:pt x="0" y="2091122"/>
                </a:lnTo>
                <a:lnTo>
                  <a:pt x="12402" y="2120938"/>
                </a:lnTo>
                <a:lnTo>
                  <a:pt x="23967" y="2148911"/>
                </a:lnTo>
                <a:lnTo>
                  <a:pt x="35274" y="2175534"/>
                </a:lnTo>
                <a:lnTo>
                  <a:pt x="46899" y="2201301"/>
                </a:lnTo>
                <a:lnTo>
                  <a:pt x="53445" y="2219141"/>
                </a:lnTo>
                <a:lnTo>
                  <a:pt x="55784" y="2236577"/>
                </a:lnTo>
                <a:lnTo>
                  <a:pt x="53509" y="2253904"/>
                </a:lnTo>
                <a:lnTo>
                  <a:pt x="46208" y="2271415"/>
                </a:lnTo>
                <a:lnTo>
                  <a:pt x="39520" y="2283822"/>
                </a:lnTo>
                <a:lnTo>
                  <a:pt x="33286" y="2296463"/>
                </a:lnTo>
                <a:lnTo>
                  <a:pt x="17492" y="2338760"/>
                </a:lnTo>
                <a:lnTo>
                  <a:pt x="16772" y="2346951"/>
                </a:lnTo>
                <a:lnTo>
                  <a:pt x="18208" y="2354049"/>
                </a:lnTo>
                <a:lnTo>
                  <a:pt x="43154" y="2403000"/>
                </a:lnTo>
                <a:lnTo>
                  <a:pt x="72938" y="2447872"/>
                </a:lnTo>
                <a:lnTo>
                  <a:pt x="107456" y="2488401"/>
                </a:lnTo>
                <a:lnTo>
                  <a:pt x="146602" y="2524326"/>
                </a:lnTo>
                <a:lnTo>
                  <a:pt x="183271" y="2508150"/>
                </a:lnTo>
                <a:lnTo>
                  <a:pt x="199576" y="2501362"/>
                </a:lnTo>
                <a:lnTo>
                  <a:pt x="215574" y="2495870"/>
                </a:lnTo>
                <a:lnTo>
                  <a:pt x="233047" y="2494400"/>
                </a:lnTo>
                <a:lnTo>
                  <a:pt x="473979" y="2494400"/>
                </a:lnTo>
                <a:lnTo>
                  <a:pt x="910338" y="1924716"/>
                </a:lnTo>
                <a:lnTo>
                  <a:pt x="919903" y="1912762"/>
                </a:lnTo>
                <a:lnTo>
                  <a:pt x="930221" y="1900608"/>
                </a:lnTo>
                <a:lnTo>
                  <a:pt x="954054" y="1873041"/>
                </a:lnTo>
                <a:lnTo>
                  <a:pt x="1811474" y="1873041"/>
                </a:lnTo>
                <a:lnTo>
                  <a:pt x="1387476" y="1335578"/>
                </a:lnTo>
                <a:lnTo>
                  <a:pt x="1422310" y="1289519"/>
                </a:lnTo>
                <a:lnTo>
                  <a:pt x="1462832" y="1237528"/>
                </a:lnTo>
                <a:lnTo>
                  <a:pt x="1494021" y="1198186"/>
                </a:lnTo>
                <a:lnTo>
                  <a:pt x="1525438" y="1159045"/>
                </a:lnTo>
                <a:lnTo>
                  <a:pt x="1557083" y="1120104"/>
                </a:lnTo>
                <a:lnTo>
                  <a:pt x="1588952" y="1081362"/>
                </a:lnTo>
                <a:lnTo>
                  <a:pt x="1621044" y="1042818"/>
                </a:lnTo>
                <a:lnTo>
                  <a:pt x="1653359" y="1004469"/>
                </a:lnTo>
                <a:lnTo>
                  <a:pt x="1685895" y="966314"/>
                </a:lnTo>
                <a:lnTo>
                  <a:pt x="1718649" y="928353"/>
                </a:lnTo>
                <a:lnTo>
                  <a:pt x="1751621" y="890583"/>
                </a:lnTo>
                <a:lnTo>
                  <a:pt x="1776592" y="862308"/>
                </a:lnTo>
                <a:lnTo>
                  <a:pt x="1069464" y="862308"/>
                </a:lnTo>
                <a:lnTo>
                  <a:pt x="1047062" y="830734"/>
                </a:lnTo>
                <a:lnTo>
                  <a:pt x="1037049" y="816434"/>
                </a:lnTo>
                <a:lnTo>
                  <a:pt x="1027581" y="802439"/>
                </a:lnTo>
                <a:lnTo>
                  <a:pt x="867301" y="558988"/>
                </a:lnTo>
                <a:lnTo>
                  <a:pt x="785222" y="435169"/>
                </a:lnTo>
                <a:lnTo>
                  <a:pt x="730731" y="353983"/>
                </a:lnTo>
                <a:lnTo>
                  <a:pt x="699635" y="310203"/>
                </a:lnTo>
                <a:lnTo>
                  <a:pt x="686882" y="293430"/>
                </a:lnTo>
                <a:lnTo>
                  <a:pt x="415903" y="293430"/>
                </a:lnTo>
                <a:lnTo>
                  <a:pt x="335769" y="233788"/>
                </a:lnTo>
                <a:close/>
              </a:path>
              <a:path w="2240280" h="2647315">
                <a:moveTo>
                  <a:pt x="1811474" y="1873041"/>
                </a:moveTo>
                <a:lnTo>
                  <a:pt x="954054" y="1873041"/>
                </a:lnTo>
                <a:lnTo>
                  <a:pt x="987450" y="1923434"/>
                </a:lnTo>
                <a:lnTo>
                  <a:pt x="1025578" y="1982285"/>
                </a:lnTo>
                <a:lnTo>
                  <a:pt x="1054296" y="2025645"/>
                </a:lnTo>
                <a:lnTo>
                  <a:pt x="1083465" y="2068676"/>
                </a:lnTo>
                <a:lnTo>
                  <a:pt x="1113097" y="2111368"/>
                </a:lnTo>
                <a:lnTo>
                  <a:pt x="1143202" y="2153714"/>
                </a:lnTo>
                <a:lnTo>
                  <a:pt x="1173794" y="2195704"/>
                </a:lnTo>
                <a:lnTo>
                  <a:pt x="1204883" y="2237331"/>
                </a:lnTo>
                <a:lnTo>
                  <a:pt x="1236480" y="2278585"/>
                </a:lnTo>
                <a:lnTo>
                  <a:pt x="1268598" y="2319459"/>
                </a:lnTo>
                <a:lnTo>
                  <a:pt x="1301247" y="2359945"/>
                </a:lnTo>
                <a:lnTo>
                  <a:pt x="1334441" y="2400033"/>
                </a:lnTo>
                <a:lnTo>
                  <a:pt x="1382239" y="2434540"/>
                </a:lnTo>
                <a:lnTo>
                  <a:pt x="1406614" y="2430514"/>
                </a:lnTo>
                <a:lnTo>
                  <a:pt x="1435055" y="2412326"/>
                </a:lnTo>
                <a:lnTo>
                  <a:pt x="1458416" y="2392229"/>
                </a:lnTo>
                <a:lnTo>
                  <a:pt x="1480956" y="2370886"/>
                </a:lnTo>
                <a:lnTo>
                  <a:pt x="1503309" y="2348865"/>
                </a:lnTo>
                <a:lnTo>
                  <a:pt x="1526110" y="2326732"/>
                </a:lnTo>
                <a:lnTo>
                  <a:pt x="1710482" y="2326732"/>
                </a:lnTo>
                <a:lnTo>
                  <a:pt x="1717468" y="2318756"/>
                </a:lnTo>
                <a:lnTo>
                  <a:pt x="1727665" y="2299865"/>
                </a:lnTo>
                <a:lnTo>
                  <a:pt x="1733266" y="2276423"/>
                </a:lnTo>
                <a:lnTo>
                  <a:pt x="1739243" y="2250776"/>
                </a:lnTo>
                <a:lnTo>
                  <a:pt x="1751502" y="2227941"/>
                </a:lnTo>
                <a:lnTo>
                  <a:pt x="1770636" y="2209712"/>
                </a:lnTo>
                <a:lnTo>
                  <a:pt x="1797233" y="2197887"/>
                </a:lnTo>
                <a:lnTo>
                  <a:pt x="1818733" y="2189294"/>
                </a:lnTo>
                <a:lnTo>
                  <a:pt x="1836920" y="2176424"/>
                </a:lnTo>
                <a:lnTo>
                  <a:pt x="1865534" y="2141659"/>
                </a:lnTo>
                <a:lnTo>
                  <a:pt x="1899592" y="2077710"/>
                </a:lnTo>
                <a:lnTo>
                  <a:pt x="1920842" y="2011675"/>
                </a:lnTo>
                <a:lnTo>
                  <a:pt x="1811474" y="1873041"/>
                </a:lnTo>
                <a:close/>
              </a:path>
              <a:path w="2240280" h="2647315">
                <a:moveTo>
                  <a:pt x="1710482" y="2326732"/>
                </a:moveTo>
                <a:lnTo>
                  <a:pt x="1526110" y="2326732"/>
                </a:lnTo>
                <a:lnTo>
                  <a:pt x="1633793" y="2392749"/>
                </a:lnTo>
                <a:lnTo>
                  <a:pt x="1674721" y="2358803"/>
                </a:lnTo>
                <a:lnTo>
                  <a:pt x="1686828" y="2349041"/>
                </a:lnTo>
                <a:lnTo>
                  <a:pt x="1703561" y="2334635"/>
                </a:lnTo>
                <a:lnTo>
                  <a:pt x="1710482" y="2326732"/>
                </a:lnTo>
                <a:close/>
              </a:path>
              <a:path w="2240280" h="2647315">
                <a:moveTo>
                  <a:pt x="1944977" y="0"/>
                </a:moveTo>
                <a:lnTo>
                  <a:pt x="1902521" y="21952"/>
                </a:lnTo>
                <a:lnTo>
                  <a:pt x="1845064" y="73239"/>
                </a:lnTo>
                <a:lnTo>
                  <a:pt x="1768754" y="143362"/>
                </a:lnTo>
                <a:lnTo>
                  <a:pt x="1730895" y="178719"/>
                </a:lnTo>
                <a:lnTo>
                  <a:pt x="1693235" y="214272"/>
                </a:lnTo>
                <a:lnTo>
                  <a:pt x="1655774" y="250024"/>
                </a:lnTo>
                <a:lnTo>
                  <a:pt x="1618513" y="285975"/>
                </a:lnTo>
                <a:lnTo>
                  <a:pt x="1581453" y="322126"/>
                </a:lnTo>
                <a:lnTo>
                  <a:pt x="1544595" y="358477"/>
                </a:lnTo>
                <a:lnTo>
                  <a:pt x="1507941" y="395030"/>
                </a:lnTo>
                <a:lnTo>
                  <a:pt x="1471490" y="431785"/>
                </a:lnTo>
                <a:lnTo>
                  <a:pt x="1435244" y="468743"/>
                </a:lnTo>
                <a:lnTo>
                  <a:pt x="1399204" y="505905"/>
                </a:lnTo>
                <a:lnTo>
                  <a:pt x="1363371" y="543271"/>
                </a:lnTo>
                <a:lnTo>
                  <a:pt x="1327746" y="580843"/>
                </a:lnTo>
                <a:lnTo>
                  <a:pt x="1292329" y="618622"/>
                </a:lnTo>
                <a:lnTo>
                  <a:pt x="1257121" y="656607"/>
                </a:lnTo>
                <a:lnTo>
                  <a:pt x="1222124" y="694800"/>
                </a:lnTo>
                <a:lnTo>
                  <a:pt x="1187339" y="733201"/>
                </a:lnTo>
                <a:lnTo>
                  <a:pt x="1152765" y="771812"/>
                </a:lnTo>
                <a:lnTo>
                  <a:pt x="1118405" y="810633"/>
                </a:lnTo>
                <a:lnTo>
                  <a:pt x="1107154" y="823008"/>
                </a:lnTo>
                <a:lnTo>
                  <a:pt x="1095317" y="835450"/>
                </a:lnTo>
                <a:lnTo>
                  <a:pt x="1069464" y="862308"/>
                </a:lnTo>
                <a:lnTo>
                  <a:pt x="1776592" y="862308"/>
                </a:lnTo>
                <a:lnTo>
                  <a:pt x="1818211" y="815614"/>
                </a:lnTo>
                <a:lnTo>
                  <a:pt x="1851826" y="778412"/>
                </a:lnTo>
                <a:lnTo>
                  <a:pt x="1885652" y="741396"/>
                </a:lnTo>
                <a:lnTo>
                  <a:pt x="1919689" y="704564"/>
                </a:lnTo>
                <a:lnTo>
                  <a:pt x="1953933" y="667916"/>
                </a:lnTo>
                <a:lnTo>
                  <a:pt x="1988385" y="631451"/>
                </a:lnTo>
                <a:lnTo>
                  <a:pt x="2023041" y="595166"/>
                </a:lnTo>
                <a:lnTo>
                  <a:pt x="2057972" y="558988"/>
                </a:lnTo>
                <a:lnTo>
                  <a:pt x="2092965" y="523132"/>
                </a:lnTo>
                <a:lnTo>
                  <a:pt x="2128228" y="487382"/>
                </a:lnTo>
                <a:lnTo>
                  <a:pt x="2150643" y="464347"/>
                </a:lnTo>
                <a:lnTo>
                  <a:pt x="2191775" y="415088"/>
                </a:lnTo>
                <a:lnTo>
                  <a:pt x="2232547" y="343361"/>
                </a:lnTo>
                <a:lnTo>
                  <a:pt x="2239935" y="314811"/>
                </a:lnTo>
                <a:lnTo>
                  <a:pt x="2230398" y="287864"/>
                </a:lnTo>
                <a:lnTo>
                  <a:pt x="2202896" y="248812"/>
                </a:lnTo>
                <a:lnTo>
                  <a:pt x="2173397" y="224234"/>
                </a:lnTo>
                <a:lnTo>
                  <a:pt x="2135966" y="217625"/>
                </a:lnTo>
                <a:lnTo>
                  <a:pt x="2100458" y="210927"/>
                </a:lnTo>
                <a:lnTo>
                  <a:pt x="2076510" y="193221"/>
                </a:lnTo>
                <a:lnTo>
                  <a:pt x="2064660" y="166264"/>
                </a:lnTo>
                <a:lnTo>
                  <a:pt x="2064630" y="157652"/>
                </a:lnTo>
                <a:lnTo>
                  <a:pt x="2064942" y="130666"/>
                </a:lnTo>
                <a:lnTo>
                  <a:pt x="2065657" y="121520"/>
                </a:lnTo>
                <a:lnTo>
                  <a:pt x="2064808" y="111897"/>
                </a:lnTo>
                <a:lnTo>
                  <a:pt x="2034085" y="63643"/>
                </a:lnTo>
                <a:lnTo>
                  <a:pt x="2006441" y="35512"/>
                </a:lnTo>
                <a:lnTo>
                  <a:pt x="1971574" y="8476"/>
                </a:lnTo>
                <a:lnTo>
                  <a:pt x="1957757" y="1919"/>
                </a:lnTo>
                <a:lnTo>
                  <a:pt x="1944977" y="0"/>
                </a:lnTo>
                <a:close/>
              </a:path>
              <a:path w="2240280" h="2647315">
                <a:moveTo>
                  <a:pt x="547241" y="157652"/>
                </a:moveTo>
                <a:lnTo>
                  <a:pt x="505992" y="169318"/>
                </a:lnTo>
                <a:lnTo>
                  <a:pt x="478471" y="217625"/>
                </a:lnTo>
                <a:lnTo>
                  <a:pt x="473731" y="246168"/>
                </a:lnTo>
                <a:lnTo>
                  <a:pt x="461031" y="267400"/>
                </a:lnTo>
                <a:lnTo>
                  <a:pt x="441418" y="282640"/>
                </a:lnTo>
                <a:lnTo>
                  <a:pt x="415903" y="293430"/>
                </a:lnTo>
                <a:lnTo>
                  <a:pt x="686882" y="293430"/>
                </a:lnTo>
                <a:lnTo>
                  <a:pt x="667080" y="267390"/>
                </a:lnTo>
                <a:lnTo>
                  <a:pt x="634024" y="224906"/>
                </a:lnTo>
                <a:lnTo>
                  <a:pt x="601426" y="182113"/>
                </a:lnTo>
                <a:lnTo>
                  <a:pt x="585173" y="166264"/>
                </a:lnTo>
                <a:lnTo>
                  <a:pt x="567062" y="158693"/>
                </a:lnTo>
                <a:lnTo>
                  <a:pt x="547241" y="157652"/>
                </a:lnTo>
                <a:close/>
              </a:path>
            </a:pathLst>
          </a:custGeom>
          <a:solidFill>
            <a:srgbClr val="EE220C">
              <a:alpha val="7476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2A3AF23A-9F6D-C4D5-25B8-EECC7DCD0851}"/>
              </a:ext>
            </a:extLst>
          </p:cNvPr>
          <p:cNvSpPr/>
          <p:nvPr/>
        </p:nvSpPr>
        <p:spPr>
          <a:xfrm>
            <a:off x="420271" y="7152859"/>
            <a:ext cx="2240280" cy="2647315"/>
          </a:xfrm>
          <a:custGeom>
            <a:avLst/>
            <a:gdLst/>
            <a:ahLst/>
            <a:cxnLst/>
            <a:rect l="l" t="t" r="r" b="b"/>
            <a:pathLst>
              <a:path w="2240280" h="2647315">
                <a:moveTo>
                  <a:pt x="473979" y="2494400"/>
                </a:moveTo>
                <a:lnTo>
                  <a:pt x="233047" y="2494400"/>
                </a:lnTo>
                <a:lnTo>
                  <a:pt x="246756" y="2499955"/>
                </a:lnTo>
                <a:lnTo>
                  <a:pt x="254380" y="2511094"/>
                </a:lnTo>
                <a:lnTo>
                  <a:pt x="253594" y="2526375"/>
                </a:lnTo>
                <a:lnTo>
                  <a:pt x="249716" y="2559033"/>
                </a:lnTo>
                <a:lnTo>
                  <a:pt x="259370" y="2585163"/>
                </a:lnTo>
                <a:lnTo>
                  <a:pt x="276722" y="2607565"/>
                </a:lnTo>
                <a:lnTo>
                  <a:pt x="295938" y="2629041"/>
                </a:lnTo>
                <a:lnTo>
                  <a:pt x="312682" y="2642361"/>
                </a:lnTo>
                <a:lnTo>
                  <a:pt x="331988" y="2646868"/>
                </a:lnTo>
                <a:lnTo>
                  <a:pt x="351764" y="2642804"/>
                </a:lnTo>
                <a:lnTo>
                  <a:pt x="369915" y="2630407"/>
                </a:lnTo>
                <a:lnTo>
                  <a:pt x="375507" y="2624152"/>
                </a:lnTo>
                <a:lnTo>
                  <a:pt x="380565" y="2617395"/>
                </a:lnTo>
                <a:lnTo>
                  <a:pt x="385422" y="2610428"/>
                </a:lnTo>
                <a:lnTo>
                  <a:pt x="390406" y="2603545"/>
                </a:lnTo>
                <a:lnTo>
                  <a:pt x="473979" y="2494400"/>
                </a:lnTo>
                <a:close/>
              </a:path>
              <a:path w="2240280" h="2647315">
                <a:moveTo>
                  <a:pt x="335769" y="233788"/>
                </a:moveTo>
                <a:lnTo>
                  <a:pt x="304804" y="267400"/>
                </a:lnTo>
                <a:lnTo>
                  <a:pt x="291263" y="282158"/>
                </a:lnTo>
                <a:lnTo>
                  <a:pt x="269879" y="305104"/>
                </a:lnTo>
                <a:lnTo>
                  <a:pt x="248358" y="327349"/>
                </a:lnTo>
                <a:lnTo>
                  <a:pt x="233486" y="346975"/>
                </a:lnTo>
                <a:lnTo>
                  <a:pt x="226692" y="367475"/>
                </a:lnTo>
                <a:lnTo>
                  <a:pt x="226804" y="389595"/>
                </a:lnTo>
                <a:lnTo>
                  <a:pt x="248482" y="462587"/>
                </a:lnTo>
                <a:lnTo>
                  <a:pt x="264775" y="510889"/>
                </a:lnTo>
                <a:lnTo>
                  <a:pt x="281560" y="559060"/>
                </a:lnTo>
                <a:lnTo>
                  <a:pt x="298758" y="606883"/>
                </a:lnTo>
                <a:lnTo>
                  <a:pt x="316446" y="654575"/>
                </a:lnTo>
                <a:lnTo>
                  <a:pt x="334600" y="702065"/>
                </a:lnTo>
                <a:lnTo>
                  <a:pt x="353220" y="749353"/>
                </a:lnTo>
                <a:lnTo>
                  <a:pt x="372305" y="796440"/>
                </a:lnTo>
                <a:lnTo>
                  <a:pt x="391856" y="843325"/>
                </a:lnTo>
                <a:lnTo>
                  <a:pt x="411874" y="890010"/>
                </a:lnTo>
                <a:lnTo>
                  <a:pt x="432357" y="936494"/>
                </a:lnTo>
                <a:lnTo>
                  <a:pt x="453307" y="982778"/>
                </a:lnTo>
                <a:lnTo>
                  <a:pt x="474724" y="1028862"/>
                </a:lnTo>
                <a:lnTo>
                  <a:pt x="496608" y="1074748"/>
                </a:lnTo>
                <a:lnTo>
                  <a:pt x="518959" y="1120435"/>
                </a:lnTo>
                <a:lnTo>
                  <a:pt x="541777" y="1165923"/>
                </a:lnTo>
                <a:lnTo>
                  <a:pt x="565063" y="1211214"/>
                </a:lnTo>
                <a:lnTo>
                  <a:pt x="588817" y="1256307"/>
                </a:lnTo>
                <a:lnTo>
                  <a:pt x="613038" y="1301203"/>
                </a:lnTo>
                <a:lnTo>
                  <a:pt x="618853" y="1312206"/>
                </a:lnTo>
                <a:lnTo>
                  <a:pt x="624443" y="1323280"/>
                </a:lnTo>
                <a:lnTo>
                  <a:pt x="629908" y="1334299"/>
                </a:lnTo>
                <a:lnTo>
                  <a:pt x="635352" y="1345139"/>
                </a:lnTo>
                <a:lnTo>
                  <a:pt x="0" y="2091122"/>
                </a:lnTo>
                <a:lnTo>
                  <a:pt x="12402" y="2120938"/>
                </a:lnTo>
                <a:lnTo>
                  <a:pt x="23967" y="2148911"/>
                </a:lnTo>
                <a:lnTo>
                  <a:pt x="35274" y="2175534"/>
                </a:lnTo>
                <a:lnTo>
                  <a:pt x="46899" y="2201301"/>
                </a:lnTo>
                <a:lnTo>
                  <a:pt x="53445" y="2219141"/>
                </a:lnTo>
                <a:lnTo>
                  <a:pt x="55784" y="2236577"/>
                </a:lnTo>
                <a:lnTo>
                  <a:pt x="53509" y="2253904"/>
                </a:lnTo>
                <a:lnTo>
                  <a:pt x="46208" y="2271415"/>
                </a:lnTo>
                <a:lnTo>
                  <a:pt x="39520" y="2283822"/>
                </a:lnTo>
                <a:lnTo>
                  <a:pt x="33286" y="2296463"/>
                </a:lnTo>
                <a:lnTo>
                  <a:pt x="17492" y="2338760"/>
                </a:lnTo>
                <a:lnTo>
                  <a:pt x="16772" y="2346951"/>
                </a:lnTo>
                <a:lnTo>
                  <a:pt x="18208" y="2354049"/>
                </a:lnTo>
                <a:lnTo>
                  <a:pt x="43154" y="2403000"/>
                </a:lnTo>
                <a:lnTo>
                  <a:pt x="72938" y="2447872"/>
                </a:lnTo>
                <a:lnTo>
                  <a:pt x="107456" y="2488401"/>
                </a:lnTo>
                <a:lnTo>
                  <a:pt x="146602" y="2524326"/>
                </a:lnTo>
                <a:lnTo>
                  <a:pt x="183271" y="2508150"/>
                </a:lnTo>
                <a:lnTo>
                  <a:pt x="199576" y="2501362"/>
                </a:lnTo>
                <a:lnTo>
                  <a:pt x="215574" y="2495870"/>
                </a:lnTo>
                <a:lnTo>
                  <a:pt x="233047" y="2494400"/>
                </a:lnTo>
                <a:lnTo>
                  <a:pt x="473979" y="2494400"/>
                </a:lnTo>
                <a:lnTo>
                  <a:pt x="910338" y="1924716"/>
                </a:lnTo>
                <a:lnTo>
                  <a:pt x="919903" y="1912762"/>
                </a:lnTo>
                <a:lnTo>
                  <a:pt x="930221" y="1900608"/>
                </a:lnTo>
                <a:lnTo>
                  <a:pt x="954054" y="1873041"/>
                </a:lnTo>
                <a:lnTo>
                  <a:pt x="1811474" y="1873041"/>
                </a:lnTo>
                <a:lnTo>
                  <a:pt x="1387476" y="1335578"/>
                </a:lnTo>
                <a:lnTo>
                  <a:pt x="1422310" y="1289519"/>
                </a:lnTo>
                <a:lnTo>
                  <a:pt x="1462832" y="1237528"/>
                </a:lnTo>
                <a:lnTo>
                  <a:pt x="1494021" y="1198186"/>
                </a:lnTo>
                <a:lnTo>
                  <a:pt x="1525438" y="1159045"/>
                </a:lnTo>
                <a:lnTo>
                  <a:pt x="1557083" y="1120104"/>
                </a:lnTo>
                <a:lnTo>
                  <a:pt x="1588952" y="1081362"/>
                </a:lnTo>
                <a:lnTo>
                  <a:pt x="1621044" y="1042818"/>
                </a:lnTo>
                <a:lnTo>
                  <a:pt x="1653359" y="1004469"/>
                </a:lnTo>
                <a:lnTo>
                  <a:pt x="1685895" y="966314"/>
                </a:lnTo>
                <a:lnTo>
                  <a:pt x="1718649" y="928353"/>
                </a:lnTo>
                <a:lnTo>
                  <a:pt x="1751621" y="890583"/>
                </a:lnTo>
                <a:lnTo>
                  <a:pt x="1776592" y="862308"/>
                </a:lnTo>
                <a:lnTo>
                  <a:pt x="1069464" y="862308"/>
                </a:lnTo>
                <a:lnTo>
                  <a:pt x="1047062" y="830734"/>
                </a:lnTo>
                <a:lnTo>
                  <a:pt x="1037049" y="816434"/>
                </a:lnTo>
                <a:lnTo>
                  <a:pt x="1027581" y="802439"/>
                </a:lnTo>
                <a:lnTo>
                  <a:pt x="867301" y="558988"/>
                </a:lnTo>
                <a:lnTo>
                  <a:pt x="785222" y="435169"/>
                </a:lnTo>
                <a:lnTo>
                  <a:pt x="730731" y="353983"/>
                </a:lnTo>
                <a:lnTo>
                  <a:pt x="699635" y="310203"/>
                </a:lnTo>
                <a:lnTo>
                  <a:pt x="686882" y="293430"/>
                </a:lnTo>
                <a:lnTo>
                  <a:pt x="415903" y="293430"/>
                </a:lnTo>
                <a:lnTo>
                  <a:pt x="335769" y="233788"/>
                </a:lnTo>
                <a:close/>
              </a:path>
              <a:path w="2240280" h="2647315">
                <a:moveTo>
                  <a:pt x="1811474" y="1873041"/>
                </a:moveTo>
                <a:lnTo>
                  <a:pt x="954054" y="1873041"/>
                </a:lnTo>
                <a:lnTo>
                  <a:pt x="987450" y="1923434"/>
                </a:lnTo>
                <a:lnTo>
                  <a:pt x="1025578" y="1982285"/>
                </a:lnTo>
                <a:lnTo>
                  <a:pt x="1054296" y="2025645"/>
                </a:lnTo>
                <a:lnTo>
                  <a:pt x="1083465" y="2068676"/>
                </a:lnTo>
                <a:lnTo>
                  <a:pt x="1113097" y="2111368"/>
                </a:lnTo>
                <a:lnTo>
                  <a:pt x="1143202" y="2153714"/>
                </a:lnTo>
                <a:lnTo>
                  <a:pt x="1173794" y="2195704"/>
                </a:lnTo>
                <a:lnTo>
                  <a:pt x="1204883" y="2237331"/>
                </a:lnTo>
                <a:lnTo>
                  <a:pt x="1236480" y="2278585"/>
                </a:lnTo>
                <a:lnTo>
                  <a:pt x="1268598" y="2319459"/>
                </a:lnTo>
                <a:lnTo>
                  <a:pt x="1301247" y="2359945"/>
                </a:lnTo>
                <a:lnTo>
                  <a:pt x="1334441" y="2400033"/>
                </a:lnTo>
                <a:lnTo>
                  <a:pt x="1382239" y="2434540"/>
                </a:lnTo>
                <a:lnTo>
                  <a:pt x="1406614" y="2430514"/>
                </a:lnTo>
                <a:lnTo>
                  <a:pt x="1435055" y="2412326"/>
                </a:lnTo>
                <a:lnTo>
                  <a:pt x="1458416" y="2392229"/>
                </a:lnTo>
                <a:lnTo>
                  <a:pt x="1480956" y="2370886"/>
                </a:lnTo>
                <a:lnTo>
                  <a:pt x="1503309" y="2348865"/>
                </a:lnTo>
                <a:lnTo>
                  <a:pt x="1526110" y="2326732"/>
                </a:lnTo>
                <a:lnTo>
                  <a:pt x="1710482" y="2326732"/>
                </a:lnTo>
                <a:lnTo>
                  <a:pt x="1717468" y="2318756"/>
                </a:lnTo>
                <a:lnTo>
                  <a:pt x="1727665" y="2299865"/>
                </a:lnTo>
                <a:lnTo>
                  <a:pt x="1733266" y="2276423"/>
                </a:lnTo>
                <a:lnTo>
                  <a:pt x="1739243" y="2250776"/>
                </a:lnTo>
                <a:lnTo>
                  <a:pt x="1751502" y="2227941"/>
                </a:lnTo>
                <a:lnTo>
                  <a:pt x="1770636" y="2209712"/>
                </a:lnTo>
                <a:lnTo>
                  <a:pt x="1797233" y="2197887"/>
                </a:lnTo>
                <a:lnTo>
                  <a:pt x="1818733" y="2189294"/>
                </a:lnTo>
                <a:lnTo>
                  <a:pt x="1836920" y="2176424"/>
                </a:lnTo>
                <a:lnTo>
                  <a:pt x="1865534" y="2141659"/>
                </a:lnTo>
                <a:lnTo>
                  <a:pt x="1899592" y="2077710"/>
                </a:lnTo>
                <a:lnTo>
                  <a:pt x="1920842" y="2011675"/>
                </a:lnTo>
                <a:lnTo>
                  <a:pt x="1811474" y="1873041"/>
                </a:lnTo>
                <a:close/>
              </a:path>
              <a:path w="2240280" h="2647315">
                <a:moveTo>
                  <a:pt x="1710482" y="2326732"/>
                </a:moveTo>
                <a:lnTo>
                  <a:pt x="1526110" y="2326732"/>
                </a:lnTo>
                <a:lnTo>
                  <a:pt x="1633793" y="2392749"/>
                </a:lnTo>
                <a:lnTo>
                  <a:pt x="1674721" y="2358803"/>
                </a:lnTo>
                <a:lnTo>
                  <a:pt x="1686828" y="2349041"/>
                </a:lnTo>
                <a:lnTo>
                  <a:pt x="1703561" y="2334635"/>
                </a:lnTo>
                <a:lnTo>
                  <a:pt x="1710482" y="2326732"/>
                </a:lnTo>
                <a:close/>
              </a:path>
              <a:path w="2240280" h="2647315">
                <a:moveTo>
                  <a:pt x="1944977" y="0"/>
                </a:moveTo>
                <a:lnTo>
                  <a:pt x="1902521" y="21952"/>
                </a:lnTo>
                <a:lnTo>
                  <a:pt x="1845064" y="73239"/>
                </a:lnTo>
                <a:lnTo>
                  <a:pt x="1768754" y="143362"/>
                </a:lnTo>
                <a:lnTo>
                  <a:pt x="1730895" y="178719"/>
                </a:lnTo>
                <a:lnTo>
                  <a:pt x="1693235" y="214272"/>
                </a:lnTo>
                <a:lnTo>
                  <a:pt x="1655774" y="250024"/>
                </a:lnTo>
                <a:lnTo>
                  <a:pt x="1618513" y="285975"/>
                </a:lnTo>
                <a:lnTo>
                  <a:pt x="1581453" y="322126"/>
                </a:lnTo>
                <a:lnTo>
                  <a:pt x="1544595" y="358477"/>
                </a:lnTo>
                <a:lnTo>
                  <a:pt x="1507941" y="395030"/>
                </a:lnTo>
                <a:lnTo>
                  <a:pt x="1471490" y="431785"/>
                </a:lnTo>
                <a:lnTo>
                  <a:pt x="1435244" y="468743"/>
                </a:lnTo>
                <a:lnTo>
                  <a:pt x="1399204" y="505905"/>
                </a:lnTo>
                <a:lnTo>
                  <a:pt x="1363371" y="543271"/>
                </a:lnTo>
                <a:lnTo>
                  <a:pt x="1327746" y="580843"/>
                </a:lnTo>
                <a:lnTo>
                  <a:pt x="1292329" y="618622"/>
                </a:lnTo>
                <a:lnTo>
                  <a:pt x="1257121" y="656607"/>
                </a:lnTo>
                <a:lnTo>
                  <a:pt x="1222124" y="694800"/>
                </a:lnTo>
                <a:lnTo>
                  <a:pt x="1187339" y="733201"/>
                </a:lnTo>
                <a:lnTo>
                  <a:pt x="1152765" y="771812"/>
                </a:lnTo>
                <a:lnTo>
                  <a:pt x="1118405" y="810633"/>
                </a:lnTo>
                <a:lnTo>
                  <a:pt x="1107154" y="823008"/>
                </a:lnTo>
                <a:lnTo>
                  <a:pt x="1095317" y="835450"/>
                </a:lnTo>
                <a:lnTo>
                  <a:pt x="1069464" y="862308"/>
                </a:lnTo>
                <a:lnTo>
                  <a:pt x="1776592" y="862308"/>
                </a:lnTo>
                <a:lnTo>
                  <a:pt x="1818211" y="815614"/>
                </a:lnTo>
                <a:lnTo>
                  <a:pt x="1851826" y="778412"/>
                </a:lnTo>
                <a:lnTo>
                  <a:pt x="1885652" y="741396"/>
                </a:lnTo>
                <a:lnTo>
                  <a:pt x="1919689" y="704564"/>
                </a:lnTo>
                <a:lnTo>
                  <a:pt x="1953933" y="667916"/>
                </a:lnTo>
                <a:lnTo>
                  <a:pt x="1988385" y="631451"/>
                </a:lnTo>
                <a:lnTo>
                  <a:pt x="2023041" y="595166"/>
                </a:lnTo>
                <a:lnTo>
                  <a:pt x="2057972" y="558988"/>
                </a:lnTo>
                <a:lnTo>
                  <a:pt x="2092965" y="523132"/>
                </a:lnTo>
                <a:lnTo>
                  <a:pt x="2128228" y="487382"/>
                </a:lnTo>
                <a:lnTo>
                  <a:pt x="2150643" y="464347"/>
                </a:lnTo>
                <a:lnTo>
                  <a:pt x="2191775" y="415088"/>
                </a:lnTo>
                <a:lnTo>
                  <a:pt x="2232547" y="343361"/>
                </a:lnTo>
                <a:lnTo>
                  <a:pt x="2239935" y="314811"/>
                </a:lnTo>
                <a:lnTo>
                  <a:pt x="2230398" y="287864"/>
                </a:lnTo>
                <a:lnTo>
                  <a:pt x="2202896" y="248812"/>
                </a:lnTo>
                <a:lnTo>
                  <a:pt x="2173397" y="224234"/>
                </a:lnTo>
                <a:lnTo>
                  <a:pt x="2135966" y="217625"/>
                </a:lnTo>
                <a:lnTo>
                  <a:pt x="2100458" y="210927"/>
                </a:lnTo>
                <a:lnTo>
                  <a:pt x="2076510" y="193221"/>
                </a:lnTo>
                <a:lnTo>
                  <a:pt x="2064660" y="166264"/>
                </a:lnTo>
                <a:lnTo>
                  <a:pt x="2064630" y="157652"/>
                </a:lnTo>
                <a:lnTo>
                  <a:pt x="2064942" y="130666"/>
                </a:lnTo>
                <a:lnTo>
                  <a:pt x="2065657" y="121520"/>
                </a:lnTo>
                <a:lnTo>
                  <a:pt x="2064808" y="111897"/>
                </a:lnTo>
                <a:lnTo>
                  <a:pt x="2034085" y="63643"/>
                </a:lnTo>
                <a:lnTo>
                  <a:pt x="2006441" y="35512"/>
                </a:lnTo>
                <a:lnTo>
                  <a:pt x="1971574" y="8476"/>
                </a:lnTo>
                <a:lnTo>
                  <a:pt x="1957757" y="1919"/>
                </a:lnTo>
                <a:lnTo>
                  <a:pt x="1944977" y="0"/>
                </a:lnTo>
                <a:close/>
              </a:path>
              <a:path w="2240280" h="2647315">
                <a:moveTo>
                  <a:pt x="547241" y="157652"/>
                </a:moveTo>
                <a:lnTo>
                  <a:pt x="505992" y="169318"/>
                </a:lnTo>
                <a:lnTo>
                  <a:pt x="478471" y="217625"/>
                </a:lnTo>
                <a:lnTo>
                  <a:pt x="473731" y="246168"/>
                </a:lnTo>
                <a:lnTo>
                  <a:pt x="461031" y="267400"/>
                </a:lnTo>
                <a:lnTo>
                  <a:pt x="441418" y="282640"/>
                </a:lnTo>
                <a:lnTo>
                  <a:pt x="415903" y="293430"/>
                </a:lnTo>
                <a:lnTo>
                  <a:pt x="686882" y="293430"/>
                </a:lnTo>
                <a:lnTo>
                  <a:pt x="667080" y="267390"/>
                </a:lnTo>
                <a:lnTo>
                  <a:pt x="634024" y="224906"/>
                </a:lnTo>
                <a:lnTo>
                  <a:pt x="601426" y="182113"/>
                </a:lnTo>
                <a:lnTo>
                  <a:pt x="585173" y="166264"/>
                </a:lnTo>
                <a:lnTo>
                  <a:pt x="567062" y="158693"/>
                </a:lnTo>
                <a:lnTo>
                  <a:pt x="547241" y="157652"/>
                </a:lnTo>
                <a:close/>
              </a:path>
            </a:pathLst>
          </a:custGeom>
          <a:solidFill>
            <a:srgbClr val="EE220C">
              <a:alpha val="7476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383542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3461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05"/>
              </a:spcBef>
            </a:pPr>
            <a:r>
              <a:rPr sz="7000" spc="-110" dirty="0"/>
              <a:t>Common</a:t>
            </a:r>
            <a:r>
              <a:rPr sz="7000" spc="-385" dirty="0"/>
              <a:t> </a:t>
            </a:r>
            <a:r>
              <a:rPr sz="7000" spc="-95" dirty="0"/>
              <a:t>task:</a:t>
            </a:r>
            <a:r>
              <a:rPr sz="7000" spc="-355" dirty="0"/>
              <a:t> </a:t>
            </a:r>
            <a:r>
              <a:rPr sz="7000" spc="-135" dirty="0"/>
              <a:t>compare</a:t>
            </a:r>
            <a:r>
              <a:rPr sz="7000" spc="-355" dirty="0"/>
              <a:t> </a:t>
            </a:r>
            <a:r>
              <a:rPr sz="7000" spc="-140" dirty="0"/>
              <a:t>forecast</a:t>
            </a:r>
            <a:r>
              <a:rPr sz="7000" spc="-345" dirty="0"/>
              <a:t> </a:t>
            </a:r>
            <a:r>
              <a:rPr sz="7000" dirty="0"/>
              <a:t>vs</a:t>
            </a:r>
            <a:r>
              <a:rPr sz="7000" spc="-355" dirty="0"/>
              <a:t> </a:t>
            </a:r>
            <a:r>
              <a:rPr sz="7000" spc="-95" dirty="0"/>
              <a:t>actuals.</a:t>
            </a:r>
            <a:endParaRPr sz="7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2808" y="2956973"/>
            <a:ext cx="15477705" cy="644108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329951" y="10023281"/>
            <a:ext cx="4680585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dirty="0">
                <a:latin typeface="Helvetica Neue"/>
                <a:cs typeface="Helvetica Neue"/>
              </a:rPr>
              <a:t>What</a:t>
            </a:r>
            <a:r>
              <a:rPr sz="3950" spc="-4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do</a:t>
            </a:r>
            <a:r>
              <a:rPr sz="3950" spc="-3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you</a:t>
            </a:r>
            <a:r>
              <a:rPr sz="3950" spc="-30" dirty="0">
                <a:latin typeface="Helvetica Neue"/>
                <a:cs typeface="Helvetica Neue"/>
              </a:rPr>
              <a:t> </a:t>
            </a:r>
            <a:r>
              <a:rPr sz="3950" spc="-10" dirty="0">
                <a:latin typeface="Helvetica Neue"/>
                <a:cs typeface="Helvetica Neue"/>
              </a:rPr>
              <a:t>notice?</a:t>
            </a:r>
            <a:endParaRPr sz="3950">
              <a:latin typeface="Helvetica Neue"/>
              <a:cs typeface="Helvetica Neue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100</a:t>
            </a:fld>
            <a:endParaRPr spc="-25" dirty="0"/>
          </a:p>
        </p:txBody>
      </p:sp>
      <p:sp>
        <p:nvSpPr>
          <p:cNvPr id="5" name="object 5"/>
          <p:cNvSpPr txBox="1"/>
          <p:nvPr/>
        </p:nvSpPr>
        <p:spPr>
          <a:xfrm>
            <a:off x="6650070" y="10023281"/>
            <a:ext cx="5704840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dirty="0">
                <a:latin typeface="Helvetica Neue"/>
                <a:cs typeface="Helvetica Neue"/>
              </a:rPr>
              <a:t>What</a:t>
            </a:r>
            <a:r>
              <a:rPr sz="3950" spc="-6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do</a:t>
            </a:r>
            <a:r>
              <a:rPr sz="3950" spc="-4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you</a:t>
            </a:r>
            <a:r>
              <a:rPr sz="3950" spc="-4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care</a:t>
            </a:r>
            <a:r>
              <a:rPr sz="3950" spc="-40" dirty="0">
                <a:latin typeface="Helvetica Neue"/>
                <a:cs typeface="Helvetica Neue"/>
              </a:rPr>
              <a:t> </a:t>
            </a:r>
            <a:r>
              <a:rPr sz="3950" spc="-10" dirty="0">
                <a:latin typeface="Helvetica Neue"/>
                <a:cs typeface="Helvetica Neue"/>
              </a:rPr>
              <a:t>about?</a:t>
            </a:r>
            <a:endParaRPr sz="395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3461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05"/>
              </a:spcBef>
            </a:pPr>
            <a:r>
              <a:rPr sz="7000" spc="-155" dirty="0"/>
              <a:t>Differences!</a:t>
            </a:r>
            <a:endParaRPr sz="7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0483" y="3062238"/>
            <a:ext cx="16601947" cy="698732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101</a:t>
            </a:fld>
            <a:endParaRPr spc="-25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3461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05"/>
              </a:spcBef>
            </a:pPr>
            <a:r>
              <a:rPr sz="7000" spc="-80" dirty="0"/>
              <a:t>Just</a:t>
            </a:r>
            <a:r>
              <a:rPr sz="7000" spc="-420" dirty="0"/>
              <a:t> </a:t>
            </a:r>
            <a:r>
              <a:rPr sz="7000" spc="-45" dirty="0"/>
              <a:t>the</a:t>
            </a:r>
            <a:r>
              <a:rPr sz="7000" spc="-420" dirty="0"/>
              <a:t> </a:t>
            </a:r>
            <a:r>
              <a:rPr sz="7000" spc="-150" dirty="0"/>
              <a:t>difference</a:t>
            </a:r>
            <a:endParaRPr sz="7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2225" y="2738028"/>
            <a:ext cx="17159029" cy="717295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102</a:t>
            </a:fld>
            <a:endParaRPr spc="-25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10984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35"/>
              </a:spcBef>
            </a:pPr>
            <a:r>
              <a:rPr sz="6550" dirty="0"/>
              <a:t>Is</a:t>
            </a:r>
            <a:r>
              <a:rPr sz="6550" spc="-400" dirty="0"/>
              <a:t> </a:t>
            </a:r>
            <a:r>
              <a:rPr sz="6550" spc="-40" dirty="0"/>
              <a:t>the</a:t>
            </a:r>
            <a:r>
              <a:rPr sz="6550" spc="-350" dirty="0"/>
              <a:t> </a:t>
            </a:r>
            <a:r>
              <a:rPr sz="6550" spc="-130" dirty="0"/>
              <a:t>perceived</a:t>
            </a:r>
            <a:r>
              <a:rPr sz="6550" spc="-325" dirty="0"/>
              <a:t> </a:t>
            </a:r>
            <a:r>
              <a:rPr sz="6550" spc="-145" dirty="0"/>
              <a:t>difference</a:t>
            </a:r>
            <a:r>
              <a:rPr sz="6550" spc="-310" dirty="0"/>
              <a:t> </a:t>
            </a:r>
            <a:r>
              <a:rPr sz="6550" spc="-40" dirty="0"/>
              <a:t>the</a:t>
            </a:r>
            <a:r>
              <a:rPr sz="6550" spc="-345" dirty="0"/>
              <a:t> </a:t>
            </a:r>
            <a:r>
              <a:rPr sz="6550" spc="-100" dirty="0"/>
              <a:t>actual</a:t>
            </a:r>
            <a:r>
              <a:rPr sz="6550" spc="-345" dirty="0"/>
              <a:t> </a:t>
            </a:r>
            <a:r>
              <a:rPr sz="6550" spc="-65" dirty="0"/>
              <a:t>difference?</a:t>
            </a:r>
            <a:endParaRPr sz="6550"/>
          </a:p>
        </p:txBody>
      </p:sp>
      <p:grpSp>
        <p:nvGrpSpPr>
          <p:cNvPr id="3" name="object 3"/>
          <p:cNvGrpSpPr/>
          <p:nvPr/>
        </p:nvGrpSpPr>
        <p:grpSpPr>
          <a:xfrm>
            <a:off x="83679" y="2405175"/>
            <a:ext cx="20020915" cy="8000365"/>
            <a:chOff x="83679" y="2405175"/>
            <a:chExt cx="20020915" cy="80003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679" y="2646005"/>
              <a:ext cx="5020770" cy="754950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88155" y="2405175"/>
              <a:ext cx="5444860" cy="79997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30984" y="2405175"/>
              <a:ext cx="5444860" cy="79997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76997" y="2405175"/>
              <a:ext cx="4727102" cy="7999756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103</a:t>
            </a:fld>
            <a:endParaRPr spc="-25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3461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05"/>
              </a:spcBef>
            </a:pPr>
            <a:r>
              <a:rPr sz="7000" spc="-80" dirty="0"/>
              <a:t>Make</a:t>
            </a:r>
            <a:r>
              <a:rPr sz="7000" spc="-400" dirty="0"/>
              <a:t> </a:t>
            </a:r>
            <a:r>
              <a:rPr sz="7000" spc="-45" dirty="0"/>
              <a:t>the</a:t>
            </a:r>
            <a:r>
              <a:rPr sz="7000" spc="-375" dirty="0"/>
              <a:t> </a:t>
            </a:r>
            <a:r>
              <a:rPr sz="7000" spc="-125" dirty="0"/>
              <a:t>important</a:t>
            </a:r>
            <a:r>
              <a:rPr sz="7000" spc="-365" dirty="0"/>
              <a:t> </a:t>
            </a:r>
            <a:r>
              <a:rPr sz="7000" spc="-114" dirty="0"/>
              <a:t>visible</a:t>
            </a:r>
            <a:r>
              <a:rPr sz="7000" spc="-370" dirty="0"/>
              <a:t> </a:t>
            </a:r>
            <a:r>
              <a:rPr sz="7000" spc="-80" dirty="0"/>
              <a:t>(and</a:t>
            </a:r>
            <a:r>
              <a:rPr sz="7000" spc="-375" dirty="0"/>
              <a:t> </a:t>
            </a:r>
            <a:r>
              <a:rPr sz="7000" spc="-110" dirty="0"/>
              <a:t>noticeable)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2462679" y="5053307"/>
            <a:ext cx="6431280" cy="182498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99400"/>
              </a:lnSpc>
              <a:spcBef>
                <a:spcPts val="135"/>
              </a:spcBef>
            </a:pPr>
            <a:r>
              <a:rPr sz="3950" dirty="0">
                <a:latin typeface="Helvetica Neue"/>
                <a:cs typeface="Helvetica Neue"/>
              </a:rPr>
              <a:t>We</a:t>
            </a:r>
            <a:r>
              <a:rPr sz="3950" spc="-12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intentionally</a:t>
            </a:r>
            <a:r>
              <a:rPr sz="3950" spc="-114" dirty="0">
                <a:latin typeface="Helvetica Neue"/>
                <a:cs typeface="Helvetica Neue"/>
              </a:rPr>
              <a:t> </a:t>
            </a:r>
            <a:r>
              <a:rPr sz="3950" b="1" spc="-10" dirty="0">
                <a:latin typeface="Helvetica Neue"/>
                <a:cs typeface="Helvetica Neue"/>
              </a:rPr>
              <a:t>dropped </a:t>
            </a:r>
            <a:r>
              <a:rPr sz="3950" dirty="0">
                <a:latin typeface="Helvetica Neue"/>
                <a:cs typeface="Helvetica Neue"/>
              </a:rPr>
              <a:t>information to focus </a:t>
            </a:r>
            <a:r>
              <a:rPr sz="3950" spc="-25" dirty="0">
                <a:latin typeface="Helvetica Neue"/>
                <a:cs typeface="Helvetica Neue"/>
              </a:rPr>
              <a:t>on what’s</a:t>
            </a:r>
            <a:r>
              <a:rPr sz="3950" spc="-6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most</a:t>
            </a:r>
            <a:r>
              <a:rPr sz="3950" spc="-6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important</a:t>
            </a:r>
            <a:r>
              <a:rPr sz="3950" spc="-5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to</a:t>
            </a:r>
            <a:r>
              <a:rPr sz="3950" spc="-60" dirty="0">
                <a:latin typeface="Helvetica Neue"/>
                <a:cs typeface="Helvetica Neue"/>
              </a:rPr>
              <a:t> </a:t>
            </a:r>
            <a:r>
              <a:rPr sz="3950" spc="-25" dirty="0">
                <a:latin typeface="Helvetica Neue"/>
                <a:cs typeface="Helvetica Neue"/>
              </a:rPr>
              <a:t>us.</a:t>
            </a:r>
            <a:endParaRPr sz="3950">
              <a:latin typeface="Helvetica Neue"/>
              <a:cs typeface="Helvetica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8017" y="2001249"/>
            <a:ext cx="10010300" cy="887157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104</a:t>
            </a:fld>
            <a:endParaRPr spc="-25" dirty="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105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888736"/>
            <a:ext cx="1044956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80" dirty="0"/>
              <a:t>Make</a:t>
            </a:r>
            <a:r>
              <a:rPr sz="7000" spc="-405" dirty="0"/>
              <a:t> </a:t>
            </a:r>
            <a:r>
              <a:rPr sz="7000" spc="-45" dirty="0"/>
              <a:t>the</a:t>
            </a:r>
            <a:r>
              <a:rPr sz="7000" spc="-380" dirty="0"/>
              <a:t> </a:t>
            </a:r>
            <a:r>
              <a:rPr sz="7000" spc="-125" dirty="0"/>
              <a:t>important</a:t>
            </a:r>
            <a:r>
              <a:rPr sz="7000" spc="-360" dirty="0"/>
              <a:t> </a:t>
            </a:r>
            <a:r>
              <a:rPr sz="7000" spc="-105" dirty="0"/>
              <a:t>visible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023917" y="3322906"/>
            <a:ext cx="10039985" cy="2381885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745490" indent="-732790">
              <a:lnSpc>
                <a:spcPct val="100000"/>
              </a:lnSpc>
              <a:spcBef>
                <a:spcPts val="1540"/>
              </a:spcBef>
              <a:buAutoNum type="arabicPeriod"/>
              <a:tabLst>
                <a:tab pos="745490" algn="l"/>
              </a:tabLst>
            </a:pPr>
            <a:r>
              <a:rPr sz="3950" dirty="0">
                <a:latin typeface="Helvetica Neue"/>
                <a:cs typeface="Helvetica Neue"/>
              </a:rPr>
              <a:t>Write</a:t>
            </a:r>
            <a:r>
              <a:rPr sz="3950" spc="-4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down</a:t>
            </a:r>
            <a:r>
              <a:rPr sz="3950" spc="-4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what</a:t>
            </a:r>
            <a:r>
              <a:rPr sz="3950" spc="-4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is</a:t>
            </a:r>
            <a:r>
              <a:rPr sz="3950" spc="-40" dirty="0">
                <a:latin typeface="Helvetica Neue"/>
                <a:cs typeface="Helvetica Neue"/>
              </a:rPr>
              <a:t> </a:t>
            </a:r>
            <a:r>
              <a:rPr sz="3950" spc="-10" dirty="0">
                <a:latin typeface="Helvetica Neue"/>
                <a:cs typeface="Helvetica Neue"/>
              </a:rPr>
              <a:t>important.</a:t>
            </a:r>
            <a:endParaRPr sz="3950">
              <a:latin typeface="Helvetica Neue"/>
              <a:cs typeface="Helvetica Neue"/>
            </a:endParaRPr>
          </a:p>
          <a:p>
            <a:pPr marL="745490" indent="-732790">
              <a:lnSpc>
                <a:spcPct val="100000"/>
              </a:lnSpc>
              <a:spcBef>
                <a:spcPts val="1445"/>
              </a:spcBef>
              <a:buAutoNum type="arabicPeriod"/>
              <a:tabLst>
                <a:tab pos="745490" algn="l"/>
              </a:tabLst>
            </a:pPr>
            <a:r>
              <a:rPr sz="3950" dirty="0">
                <a:latin typeface="Helvetica Neue"/>
                <a:cs typeface="Helvetica Neue"/>
              </a:rPr>
              <a:t>Look</a:t>
            </a:r>
            <a:r>
              <a:rPr sz="3950" spc="-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at</a:t>
            </a:r>
            <a:r>
              <a:rPr sz="3950" spc="-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your</a:t>
            </a:r>
            <a:r>
              <a:rPr sz="3950" spc="-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chart.</a:t>
            </a:r>
            <a:r>
              <a:rPr sz="3950" spc="-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Is</a:t>
            </a:r>
            <a:r>
              <a:rPr sz="3950" spc="-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it</a:t>
            </a:r>
            <a:r>
              <a:rPr sz="3950" spc="-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visible?</a:t>
            </a:r>
            <a:r>
              <a:rPr sz="3950" spc="-5" dirty="0">
                <a:latin typeface="Helvetica Neue"/>
                <a:cs typeface="Helvetica Neue"/>
              </a:rPr>
              <a:t> </a:t>
            </a:r>
            <a:r>
              <a:rPr sz="3950" spc="-10" dirty="0">
                <a:latin typeface="Helvetica Neue"/>
                <a:cs typeface="Helvetica Neue"/>
              </a:rPr>
              <a:t>Literally.</a:t>
            </a:r>
            <a:endParaRPr sz="3950">
              <a:latin typeface="Helvetica Neue"/>
              <a:cs typeface="Helvetica Neue"/>
            </a:endParaRPr>
          </a:p>
          <a:p>
            <a:pPr marL="745490" indent="-732790">
              <a:lnSpc>
                <a:spcPct val="100000"/>
              </a:lnSpc>
              <a:spcBef>
                <a:spcPts val="1445"/>
              </a:spcBef>
              <a:buAutoNum type="arabicPeriod"/>
              <a:tabLst>
                <a:tab pos="745490" algn="l"/>
              </a:tabLst>
            </a:pPr>
            <a:r>
              <a:rPr sz="3950" dirty="0">
                <a:latin typeface="Helvetica Neue"/>
                <a:cs typeface="Helvetica Neue"/>
              </a:rPr>
              <a:t>Sketch</a:t>
            </a:r>
            <a:r>
              <a:rPr sz="3950" spc="-2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(on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paper)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the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chart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the</a:t>
            </a:r>
            <a:r>
              <a:rPr sz="3950" spc="-2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you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spc="-10" dirty="0">
                <a:latin typeface="Helvetica Neue"/>
                <a:cs typeface="Helvetica Neue"/>
              </a:rPr>
              <a:t>want.</a:t>
            </a:r>
            <a:endParaRPr sz="395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5" y="4409437"/>
            <a:ext cx="14345285" cy="2331085"/>
          </a:xfrm>
          <a:prstGeom prst="rect">
            <a:avLst/>
          </a:prstGeom>
        </p:spPr>
        <p:txBody>
          <a:bodyPr vert="horz" wrap="square" lIns="0" tIns="1206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sz="9550" spc="-175" dirty="0"/>
              <a:t>Three</a:t>
            </a:r>
            <a:r>
              <a:rPr sz="9550" spc="-475" dirty="0"/>
              <a:t> </a:t>
            </a:r>
            <a:r>
              <a:rPr sz="9550" spc="-150" dirty="0"/>
              <a:t>simple,</a:t>
            </a:r>
            <a:r>
              <a:rPr sz="9550" spc="-475" dirty="0"/>
              <a:t> </a:t>
            </a:r>
            <a:r>
              <a:rPr sz="9550" spc="-160" dirty="0"/>
              <a:t>flexible</a:t>
            </a:r>
            <a:r>
              <a:rPr sz="9550" spc="-470" dirty="0"/>
              <a:t> </a:t>
            </a:r>
            <a:r>
              <a:rPr sz="9550" spc="-125" dirty="0"/>
              <a:t>tools</a:t>
            </a:r>
            <a:endParaRPr sz="9550"/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4500" spc="-25" dirty="0"/>
              <a:t>Color,</a:t>
            </a:r>
            <a:r>
              <a:rPr sz="4500" spc="-95" dirty="0"/>
              <a:t> </a:t>
            </a:r>
            <a:r>
              <a:rPr sz="4500" dirty="0"/>
              <a:t>Small</a:t>
            </a:r>
            <a:r>
              <a:rPr sz="4500" spc="-85" dirty="0"/>
              <a:t> </a:t>
            </a:r>
            <a:r>
              <a:rPr sz="4500" dirty="0"/>
              <a:t>Multiples,</a:t>
            </a:r>
            <a:r>
              <a:rPr sz="4500" spc="-85" dirty="0"/>
              <a:t> </a:t>
            </a:r>
            <a:r>
              <a:rPr sz="4500" spc="-10" dirty="0"/>
              <a:t>Order.</a:t>
            </a:r>
            <a:endParaRPr sz="450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8827" y="298609"/>
            <a:ext cx="18548135" cy="1686572"/>
          </a:xfrm>
          <a:prstGeom prst="rect">
            <a:avLst/>
          </a:prstGeom>
        </p:spPr>
        <p:txBody>
          <a:bodyPr vert="horz" wrap="square" lIns="0" tIns="603461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05"/>
              </a:spcBef>
            </a:pPr>
            <a:r>
              <a:rPr lang="en-US" sz="7000" spc="-80" dirty="0"/>
              <a:t>Use descriptive titles and annotations</a:t>
            </a:r>
            <a:endParaRPr sz="7000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107</a:t>
            </a:fld>
            <a:endParaRPr spc="-25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538984C-3DEB-42D9-6C16-0AEFDED5D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2236357"/>
            <a:ext cx="10687050" cy="799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6075E6F5-672A-A864-247D-DC517C763BBF}"/>
              </a:ext>
            </a:extLst>
          </p:cNvPr>
          <p:cNvSpPr txBox="1"/>
          <p:nvPr/>
        </p:nvSpPr>
        <p:spPr>
          <a:xfrm>
            <a:off x="18244365" y="10404942"/>
            <a:ext cx="1585193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[</a:t>
            </a:r>
            <a:r>
              <a:rPr lang="en-US" sz="2950" spc="-10" dirty="0">
                <a:solidFill>
                  <a:srgbClr val="C00000"/>
                </a:solidFill>
                <a:latin typeface="Helvetica Neue"/>
                <a:cs typeface="Helvetica Neue"/>
              </a:rPr>
              <a:t>Elavsky</a:t>
            </a: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]</a:t>
            </a:r>
            <a:endParaRPr sz="295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5373506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888736"/>
            <a:ext cx="1162875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785" dirty="0"/>
              <a:t>Y</a:t>
            </a:r>
            <a:r>
              <a:rPr sz="7000" spc="-145" dirty="0"/>
              <a:t>ou</a:t>
            </a:r>
            <a:r>
              <a:rPr sz="7000" dirty="0"/>
              <a:t>r</a:t>
            </a:r>
            <a:r>
              <a:rPr sz="7000" spc="-280" dirty="0"/>
              <a:t> </a:t>
            </a:r>
            <a:r>
              <a:rPr sz="7000" spc="-85" dirty="0"/>
              <a:t>job:</a:t>
            </a:r>
            <a:r>
              <a:rPr sz="7000" spc="-405" dirty="0"/>
              <a:t> </a:t>
            </a:r>
            <a:r>
              <a:rPr sz="7000" spc="-114" dirty="0"/>
              <a:t>explain</a:t>
            </a:r>
            <a:r>
              <a:rPr sz="7000" spc="-370" dirty="0"/>
              <a:t> </a:t>
            </a:r>
            <a:r>
              <a:rPr sz="7000" spc="-45" dirty="0"/>
              <a:t>the</a:t>
            </a:r>
            <a:r>
              <a:rPr sz="7000" spc="-400" dirty="0"/>
              <a:t> </a:t>
            </a:r>
            <a:r>
              <a:rPr sz="7000" spc="-95" dirty="0"/>
              <a:t>squiggle</a:t>
            </a:r>
            <a:endParaRPr sz="7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9965" y="2453854"/>
            <a:ext cx="13936732" cy="746775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41814" y="10623667"/>
            <a:ext cx="13598525" cy="464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515"/>
              </a:lnSpc>
            </a:pP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  <a:hlinkClick r:id="rId3"/>
              </a:rPr>
              <a:t>https://observablehq.com/@observablehq/twosimpleflexibletoolswhatcausedthis</a:t>
            </a:r>
            <a:endParaRPr sz="2950">
              <a:latin typeface="Helvetica Neue"/>
              <a:cs typeface="Helvetica Neu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405556" y="10819703"/>
            <a:ext cx="235585" cy="24511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1450" spc="-25" dirty="0">
                <a:solidFill>
                  <a:srgbClr val="5E5E5E"/>
                </a:solidFill>
                <a:latin typeface="Helvetica Neue"/>
                <a:cs typeface="Helvetica Neue"/>
              </a:rPr>
              <a:t>96</a:t>
            </a:r>
            <a:endParaRPr sz="145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15251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14"/>
              </a:spcBef>
            </a:pPr>
            <a:r>
              <a:rPr sz="5800" spc="-80" dirty="0"/>
              <a:t>Start</a:t>
            </a:r>
            <a:r>
              <a:rPr sz="5800" spc="-325" dirty="0"/>
              <a:t> </a:t>
            </a:r>
            <a:r>
              <a:rPr sz="5800" spc="-65" dirty="0"/>
              <a:t>with</a:t>
            </a:r>
            <a:r>
              <a:rPr sz="5800" spc="-340" dirty="0"/>
              <a:t> </a:t>
            </a:r>
            <a:r>
              <a:rPr sz="5800" spc="-40" dirty="0"/>
              <a:t>the</a:t>
            </a:r>
            <a:r>
              <a:rPr sz="5800" spc="-350" dirty="0"/>
              <a:t> </a:t>
            </a:r>
            <a:r>
              <a:rPr sz="5800" spc="-114" dirty="0"/>
              <a:t>standard</a:t>
            </a:r>
            <a:r>
              <a:rPr sz="5800" spc="-285" dirty="0"/>
              <a:t> </a:t>
            </a:r>
            <a:r>
              <a:rPr sz="5800" spc="-65" dirty="0"/>
              <a:t>line</a:t>
            </a:r>
            <a:r>
              <a:rPr sz="5800" spc="-325" dirty="0"/>
              <a:t> </a:t>
            </a:r>
            <a:r>
              <a:rPr sz="5800" spc="-90" dirty="0"/>
              <a:t>chart:</a:t>
            </a:r>
            <a:r>
              <a:rPr sz="5800" spc="-310" dirty="0"/>
              <a:t> </a:t>
            </a:r>
            <a:r>
              <a:rPr sz="5800" spc="-40" dirty="0"/>
              <a:t>one</a:t>
            </a:r>
            <a:r>
              <a:rPr sz="5800" spc="-325" dirty="0"/>
              <a:t> </a:t>
            </a:r>
            <a:r>
              <a:rPr sz="5800" spc="-65" dirty="0"/>
              <a:t>line</a:t>
            </a:r>
            <a:r>
              <a:rPr sz="5800" spc="-320" dirty="0"/>
              <a:t> </a:t>
            </a:r>
            <a:r>
              <a:rPr sz="5800" spc="-40" dirty="0"/>
              <a:t>per</a:t>
            </a:r>
            <a:r>
              <a:rPr sz="5800" spc="-325" dirty="0"/>
              <a:t> </a:t>
            </a:r>
            <a:r>
              <a:rPr sz="5800" spc="-65" dirty="0"/>
              <a:t>fuel</a:t>
            </a:r>
            <a:r>
              <a:rPr sz="5800" spc="-320" dirty="0"/>
              <a:t> </a:t>
            </a:r>
            <a:r>
              <a:rPr sz="5800" spc="-20" dirty="0"/>
              <a:t>type</a:t>
            </a:r>
            <a:endParaRPr sz="5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9025" y="3419857"/>
            <a:ext cx="17521749" cy="602632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109</a:t>
            </a:fld>
            <a:endParaRPr spc="-2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1156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20"/>
              </a:spcBef>
            </a:pPr>
            <a:r>
              <a:rPr spc="-95" dirty="0"/>
              <a:t>Visual</a:t>
            </a:r>
            <a:r>
              <a:rPr spc="-330" dirty="0"/>
              <a:t> </a:t>
            </a:r>
            <a:r>
              <a:rPr spc="-125" dirty="0"/>
              <a:t>Encoding:</a:t>
            </a:r>
            <a:r>
              <a:rPr spc="-320" dirty="0"/>
              <a:t> </a:t>
            </a:r>
            <a:r>
              <a:rPr dirty="0"/>
              <a:t>1</a:t>
            </a:r>
            <a:r>
              <a:rPr spc="-320" dirty="0"/>
              <a:t> </a:t>
            </a:r>
            <a:r>
              <a:rPr spc="-120" dirty="0"/>
              <a:t>Nominal,</a:t>
            </a:r>
            <a:r>
              <a:rPr spc="-320" dirty="0"/>
              <a:t> </a:t>
            </a:r>
            <a:r>
              <a:rPr dirty="0"/>
              <a:t>1</a:t>
            </a:r>
            <a:r>
              <a:rPr spc="-320" dirty="0"/>
              <a:t> </a:t>
            </a:r>
            <a:r>
              <a:rPr spc="-90" dirty="0"/>
              <a:t>Quantitative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946" y="3276258"/>
            <a:ext cx="4035583" cy="435028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45219" y="3276258"/>
            <a:ext cx="4035583" cy="435028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603953" y="7792992"/>
            <a:ext cx="2716530" cy="1669414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ct val="103200"/>
              </a:lnSpc>
              <a:spcBef>
                <a:spcPts val="225"/>
              </a:spcBef>
            </a:pPr>
            <a:r>
              <a:rPr sz="3450" dirty="0">
                <a:latin typeface="Helvetica Neue"/>
                <a:cs typeface="Helvetica Neue"/>
              </a:rPr>
              <a:t>Mark: </a:t>
            </a:r>
            <a:r>
              <a:rPr sz="3450" spc="-25" dirty="0">
                <a:latin typeface="Helvetica Neue"/>
                <a:cs typeface="Helvetica Neue"/>
              </a:rPr>
              <a:t>Bar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nominal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x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quantitative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y</a:t>
            </a:r>
            <a:endParaRPr sz="5175" baseline="4025">
              <a:latin typeface="Helvetica Neue"/>
              <a:cs typeface="Helvetica Neu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88616" y="7792992"/>
            <a:ext cx="2716530" cy="1669414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ct val="103200"/>
              </a:lnSpc>
              <a:spcBef>
                <a:spcPts val="225"/>
              </a:spcBef>
            </a:pPr>
            <a:r>
              <a:rPr sz="3450" dirty="0">
                <a:latin typeface="Helvetica Neue"/>
                <a:cs typeface="Helvetica Neue"/>
              </a:rPr>
              <a:t>Mark: </a:t>
            </a:r>
            <a:r>
              <a:rPr sz="3450" spc="-10" dirty="0">
                <a:latin typeface="Helvetica Neue"/>
                <a:cs typeface="Helvetica Neue"/>
              </a:rPr>
              <a:t>Point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nominal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x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quantitative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y</a:t>
            </a:r>
            <a:endParaRPr sz="5175" baseline="4025">
              <a:latin typeface="Helvetica Neue"/>
              <a:cs typeface="Helvetica Neue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088278" y="3276258"/>
            <a:ext cx="4035583" cy="435028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5272258" y="7837461"/>
            <a:ext cx="2716530" cy="1669414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ct val="103200"/>
              </a:lnSpc>
              <a:spcBef>
                <a:spcPts val="225"/>
              </a:spcBef>
            </a:pPr>
            <a:r>
              <a:rPr sz="3450" dirty="0">
                <a:latin typeface="Helvetica Neue"/>
                <a:cs typeface="Helvetica Neue"/>
              </a:rPr>
              <a:t>Mark: </a:t>
            </a:r>
            <a:r>
              <a:rPr sz="3450" spc="-20" dirty="0">
                <a:latin typeface="Helvetica Neue"/>
                <a:cs typeface="Helvetica Neue"/>
              </a:rPr>
              <a:t>Line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nominal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x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quantitative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y</a:t>
            </a:r>
            <a:endParaRPr sz="5175" baseline="4025">
              <a:latin typeface="Helvetica Neue"/>
              <a:cs typeface="Helvetica Neu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73305" y="9968507"/>
            <a:ext cx="18548134" cy="548227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 marR="5080">
              <a:lnSpc>
                <a:spcPts val="3729"/>
              </a:lnSpc>
              <a:spcBef>
                <a:spcPts val="575"/>
              </a:spcBef>
            </a:pPr>
            <a:r>
              <a:rPr sz="3450" b="1" dirty="0">
                <a:solidFill>
                  <a:srgbClr val="B51700"/>
                </a:solidFill>
                <a:latin typeface="Helvetica Neue"/>
                <a:cs typeface="Helvetica Neue"/>
              </a:rPr>
              <a:t>Violates</a:t>
            </a:r>
            <a:r>
              <a:rPr sz="3450" b="1" spc="-35" dirty="0">
                <a:solidFill>
                  <a:srgbClr val="B51700"/>
                </a:solidFill>
                <a:latin typeface="Helvetica Neue"/>
                <a:cs typeface="Helvetica Neue"/>
              </a:rPr>
              <a:t> </a:t>
            </a:r>
            <a:r>
              <a:rPr lang="en-US" sz="3450" b="1" dirty="0">
                <a:solidFill>
                  <a:srgbClr val="B51700"/>
                </a:solidFill>
                <a:latin typeface="Helvetica Neue"/>
                <a:cs typeface="Helvetica Neue"/>
              </a:rPr>
              <a:t>engagement</a:t>
            </a:r>
            <a:r>
              <a:rPr sz="3450" dirty="0">
                <a:solidFill>
                  <a:srgbClr val="B51700"/>
                </a:solidFill>
                <a:latin typeface="Helvetica Neue"/>
                <a:cs typeface="Helvetica Neue"/>
              </a:rPr>
              <a:t>:</a:t>
            </a:r>
            <a:r>
              <a:rPr sz="3450" spc="-30" dirty="0">
                <a:solidFill>
                  <a:srgbClr val="B51700"/>
                </a:solidFill>
                <a:latin typeface="Helvetica Neue"/>
                <a:cs typeface="Helvetica Neue"/>
              </a:rPr>
              <a:t> </a:t>
            </a:r>
            <a:r>
              <a:rPr lang="en-US" sz="3450" dirty="0">
                <a:solidFill>
                  <a:srgbClr val="B51700"/>
                </a:solidFill>
                <a:latin typeface="Helvetica Neue"/>
                <a:cs typeface="Helvetica Neue"/>
              </a:rPr>
              <a:t>Boring!! Who wants to look at bar, scatter, and line charts all day?</a:t>
            </a:r>
            <a:endParaRPr sz="3450" dirty="0">
              <a:latin typeface="Helvetica Neue"/>
              <a:cs typeface="Helvetica Neu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831641" y="7158797"/>
            <a:ext cx="2240280" cy="2647315"/>
          </a:xfrm>
          <a:custGeom>
            <a:avLst/>
            <a:gdLst/>
            <a:ahLst/>
            <a:cxnLst/>
            <a:rect l="l" t="t" r="r" b="b"/>
            <a:pathLst>
              <a:path w="2240280" h="2647315">
                <a:moveTo>
                  <a:pt x="473979" y="2494400"/>
                </a:moveTo>
                <a:lnTo>
                  <a:pt x="233047" y="2494400"/>
                </a:lnTo>
                <a:lnTo>
                  <a:pt x="246756" y="2499955"/>
                </a:lnTo>
                <a:lnTo>
                  <a:pt x="254380" y="2511094"/>
                </a:lnTo>
                <a:lnTo>
                  <a:pt x="253594" y="2526375"/>
                </a:lnTo>
                <a:lnTo>
                  <a:pt x="249716" y="2559033"/>
                </a:lnTo>
                <a:lnTo>
                  <a:pt x="259370" y="2585163"/>
                </a:lnTo>
                <a:lnTo>
                  <a:pt x="276722" y="2607565"/>
                </a:lnTo>
                <a:lnTo>
                  <a:pt x="295938" y="2629041"/>
                </a:lnTo>
                <a:lnTo>
                  <a:pt x="312682" y="2642361"/>
                </a:lnTo>
                <a:lnTo>
                  <a:pt x="331988" y="2646868"/>
                </a:lnTo>
                <a:lnTo>
                  <a:pt x="351764" y="2642804"/>
                </a:lnTo>
                <a:lnTo>
                  <a:pt x="369915" y="2630407"/>
                </a:lnTo>
                <a:lnTo>
                  <a:pt x="375507" y="2624152"/>
                </a:lnTo>
                <a:lnTo>
                  <a:pt x="380565" y="2617395"/>
                </a:lnTo>
                <a:lnTo>
                  <a:pt x="385422" y="2610428"/>
                </a:lnTo>
                <a:lnTo>
                  <a:pt x="390406" y="2603545"/>
                </a:lnTo>
                <a:lnTo>
                  <a:pt x="473979" y="2494400"/>
                </a:lnTo>
                <a:close/>
              </a:path>
              <a:path w="2240280" h="2647315">
                <a:moveTo>
                  <a:pt x="335769" y="233788"/>
                </a:moveTo>
                <a:lnTo>
                  <a:pt x="304804" y="267400"/>
                </a:lnTo>
                <a:lnTo>
                  <a:pt x="291263" y="282158"/>
                </a:lnTo>
                <a:lnTo>
                  <a:pt x="269879" y="305104"/>
                </a:lnTo>
                <a:lnTo>
                  <a:pt x="248358" y="327349"/>
                </a:lnTo>
                <a:lnTo>
                  <a:pt x="233486" y="346975"/>
                </a:lnTo>
                <a:lnTo>
                  <a:pt x="226692" y="367475"/>
                </a:lnTo>
                <a:lnTo>
                  <a:pt x="226804" y="389595"/>
                </a:lnTo>
                <a:lnTo>
                  <a:pt x="248482" y="462587"/>
                </a:lnTo>
                <a:lnTo>
                  <a:pt x="264775" y="510889"/>
                </a:lnTo>
                <a:lnTo>
                  <a:pt x="281560" y="559060"/>
                </a:lnTo>
                <a:lnTo>
                  <a:pt x="298758" y="606883"/>
                </a:lnTo>
                <a:lnTo>
                  <a:pt x="316446" y="654575"/>
                </a:lnTo>
                <a:lnTo>
                  <a:pt x="334600" y="702065"/>
                </a:lnTo>
                <a:lnTo>
                  <a:pt x="353220" y="749353"/>
                </a:lnTo>
                <a:lnTo>
                  <a:pt x="372305" y="796440"/>
                </a:lnTo>
                <a:lnTo>
                  <a:pt x="391856" y="843325"/>
                </a:lnTo>
                <a:lnTo>
                  <a:pt x="411874" y="890010"/>
                </a:lnTo>
                <a:lnTo>
                  <a:pt x="432357" y="936494"/>
                </a:lnTo>
                <a:lnTo>
                  <a:pt x="453307" y="982778"/>
                </a:lnTo>
                <a:lnTo>
                  <a:pt x="474724" y="1028862"/>
                </a:lnTo>
                <a:lnTo>
                  <a:pt x="496608" y="1074748"/>
                </a:lnTo>
                <a:lnTo>
                  <a:pt x="518959" y="1120435"/>
                </a:lnTo>
                <a:lnTo>
                  <a:pt x="541777" y="1165923"/>
                </a:lnTo>
                <a:lnTo>
                  <a:pt x="565063" y="1211214"/>
                </a:lnTo>
                <a:lnTo>
                  <a:pt x="588817" y="1256307"/>
                </a:lnTo>
                <a:lnTo>
                  <a:pt x="613038" y="1301203"/>
                </a:lnTo>
                <a:lnTo>
                  <a:pt x="618853" y="1312206"/>
                </a:lnTo>
                <a:lnTo>
                  <a:pt x="624443" y="1323280"/>
                </a:lnTo>
                <a:lnTo>
                  <a:pt x="629908" y="1334299"/>
                </a:lnTo>
                <a:lnTo>
                  <a:pt x="635352" y="1345139"/>
                </a:lnTo>
                <a:lnTo>
                  <a:pt x="0" y="2091122"/>
                </a:lnTo>
                <a:lnTo>
                  <a:pt x="12402" y="2120938"/>
                </a:lnTo>
                <a:lnTo>
                  <a:pt x="23967" y="2148911"/>
                </a:lnTo>
                <a:lnTo>
                  <a:pt x="35274" y="2175534"/>
                </a:lnTo>
                <a:lnTo>
                  <a:pt x="46899" y="2201301"/>
                </a:lnTo>
                <a:lnTo>
                  <a:pt x="53445" y="2219141"/>
                </a:lnTo>
                <a:lnTo>
                  <a:pt x="55784" y="2236577"/>
                </a:lnTo>
                <a:lnTo>
                  <a:pt x="53509" y="2253904"/>
                </a:lnTo>
                <a:lnTo>
                  <a:pt x="46208" y="2271415"/>
                </a:lnTo>
                <a:lnTo>
                  <a:pt x="39520" y="2283822"/>
                </a:lnTo>
                <a:lnTo>
                  <a:pt x="33286" y="2296463"/>
                </a:lnTo>
                <a:lnTo>
                  <a:pt x="17492" y="2338760"/>
                </a:lnTo>
                <a:lnTo>
                  <a:pt x="16772" y="2346951"/>
                </a:lnTo>
                <a:lnTo>
                  <a:pt x="18208" y="2354049"/>
                </a:lnTo>
                <a:lnTo>
                  <a:pt x="43154" y="2403000"/>
                </a:lnTo>
                <a:lnTo>
                  <a:pt x="72938" y="2447872"/>
                </a:lnTo>
                <a:lnTo>
                  <a:pt x="107456" y="2488401"/>
                </a:lnTo>
                <a:lnTo>
                  <a:pt x="146602" y="2524326"/>
                </a:lnTo>
                <a:lnTo>
                  <a:pt x="183271" y="2508150"/>
                </a:lnTo>
                <a:lnTo>
                  <a:pt x="199576" y="2501362"/>
                </a:lnTo>
                <a:lnTo>
                  <a:pt x="215574" y="2495870"/>
                </a:lnTo>
                <a:lnTo>
                  <a:pt x="233047" y="2494400"/>
                </a:lnTo>
                <a:lnTo>
                  <a:pt x="473979" y="2494400"/>
                </a:lnTo>
                <a:lnTo>
                  <a:pt x="910338" y="1924716"/>
                </a:lnTo>
                <a:lnTo>
                  <a:pt x="919903" y="1912762"/>
                </a:lnTo>
                <a:lnTo>
                  <a:pt x="930221" y="1900608"/>
                </a:lnTo>
                <a:lnTo>
                  <a:pt x="954054" y="1873041"/>
                </a:lnTo>
                <a:lnTo>
                  <a:pt x="1811474" y="1873041"/>
                </a:lnTo>
                <a:lnTo>
                  <a:pt x="1387476" y="1335578"/>
                </a:lnTo>
                <a:lnTo>
                  <a:pt x="1422310" y="1289519"/>
                </a:lnTo>
                <a:lnTo>
                  <a:pt x="1462832" y="1237528"/>
                </a:lnTo>
                <a:lnTo>
                  <a:pt x="1494021" y="1198186"/>
                </a:lnTo>
                <a:lnTo>
                  <a:pt x="1525438" y="1159045"/>
                </a:lnTo>
                <a:lnTo>
                  <a:pt x="1557083" y="1120104"/>
                </a:lnTo>
                <a:lnTo>
                  <a:pt x="1588952" y="1081362"/>
                </a:lnTo>
                <a:lnTo>
                  <a:pt x="1621044" y="1042818"/>
                </a:lnTo>
                <a:lnTo>
                  <a:pt x="1653359" y="1004469"/>
                </a:lnTo>
                <a:lnTo>
                  <a:pt x="1685895" y="966314"/>
                </a:lnTo>
                <a:lnTo>
                  <a:pt x="1718649" y="928353"/>
                </a:lnTo>
                <a:lnTo>
                  <a:pt x="1751621" y="890583"/>
                </a:lnTo>
                <a:lnTo>
                  <a:pt x="1776592" y="862308"/>
                </a:lnTo>
                <a:lnTo>
                  <a:pt x="1069464" y="862308"/>
                </a:lnTo>
                <a:lnTo>
                  <a:pt x="1047062" y="830734"/>
                </a:lnTo>
                <a:lnTo>
                  <a:pt x="1037049" y="816434"/>
                </a:lnTo>
                <a:lnTo>
                  <a:pt x="1027581" y="802439"/>
                </a:lnTo>
                <a:lnTo>
                  <a:pt x="867301" y="558988"/>
                </a:lnTo>
                <a:lnTo>
                  <a:pt x="785222" y="435169"/>
                </a:lnTo>
                <a:lnTo>
                  <a:pt x="730731" y="353983"/>
                </a:lnTo>
                <a:lnTo>
                  <a:pt x="699635" y="310203"/>
                </a:lnTo>
                <a:lnTo>
                  <a:pt x="686882" y="293430"/>
                </a:lnTo>
                <a:lnTo>
                  <a:pt x="415903" y="293430"/>
                </a:lnTo>
                <a:lnTo>
                  <a:pt x="335769" y="233788"/>
                </a:lnTo>
                <a:close/>
              </a:path>
              <a:path w="2240280" h="2647315">
                <a:moveTo>
                  <a:pt x="1811474" y="1873041"/>
                </a:moveTo>
                <a:lnTo>
                  <a:pt x="954054" y="1873041"/>
                </a:lnTo>
                <a:lnTo>
                  <a:pt x="987450" y="1923434"/>
                </a:lnTo>
                <a:lnTo>
                  <a:pt x="1025578" y="1982285"/>
                </a:lnTo>
                <a:lnTo>
                  <a:pt x="1054296" y="2025645"/>
                </a:lnTo>
                <a:lnTo>
                  <a:pt x="1083465" y="2068676"/>
                </a:lnTo>
                <a:lnTo>
                  <a:pt x="1113097" y="2111368"/>
                </a:lnTo>
                <a:lnTo>
                  <a:pt x="1143202" y="2153714"/>
                </a:lnTo>
                <a:lnTo>
                  <a:pt x="1173794" y="2195704"/>
                </a:lnTo>
                <a:lnTo>
                  <a:pt x="1204883" y="2237331"/>
                </a:lnTo>
                <a:lnTo>
                  <a:pt x="1236480" y="2278585"/>
                </a:lnTo>
                <a:lnTo>
                  <a:pt x="1268598" y="2319459"/>
                </a:lnTo>
                <a:lnTo>
                  <a:pt x="1301247" y="2359945"/>
                </a:lnTo>
                <a:lnTo>
                  <a:pt x="1334441" y="2400033"/>
                </a:lnTo>
                <a:lnTo>
                  <a:pt x="1382239" y="2434540"/>
                </a:lnTo>
                <a:lnTo>
                  <a:pt x="1406614" y="2430514"/>
                </a:lnTo>
                <a:lnTo>
                  <a:pt x="1435055" y="2412326"/>
                </a:lnTo>
                <a:lnTo>
                  <a:pt x="1458416" y="2392229"/>
                </a:lnTo>
                <a:lnTo>
                  <a:pt x="1480956" y="2370886"/>
                </a:lnTo>
                <a:lnTo>
                  <a:pt x="1503309" y="2348865"/>
                </a:lnTo>
                <a:lnTo>
                  <a:pt x="1526110" y="2326732"/>
                </a:lnTo>
                <a:lnTo>
                  <a:pt x="1710482" y="2326732"/>
                </a:lnTo>
                <a:lnTo>
                  <a:pt x="1717468" y="2318756"/>
                </a:lnTo>
                <a:lnTo>
                  <a:pt x="1727665" y="2299865"/>
                </a:lnTo>
                <a:lnTo>
                  <a:pt x="1733266" y="2276423"/>
                </a:lnTo>
                <a:lnTo>
                  <a:pt x="1739243" y="2250776"/>
                </a:lnTo>
                <a:lnTo>
                  <a:pt x="1751502" y="2227941"/>
                </a:lnTo>
                <a:lnTo>
                  <a:pt x="1770636" y="2209712"/>
                </a:lnTo>
                <a:lnTo>
                  <a:pt x="1797233" y="2197887"/>
                </a:lnTo>
                <a:lnTo>
                  <a:pt x="1818733" y="2189294"/>
                </a:lnTo>
                <a:lnTo>
                  <a:pt x="1836920" y="2176424"/>
                </a:lnTo>
                <a:lnTo>
                  <a:pt x="1865534" y="2141659"/>
                </a:lnTo>
                <a:lnTo>
                  <a:pt x="1899592" y="2077710"/>
                </a:lnTo>
                <a:lnTo>
                  <a:pt x="1920842" y="2011675"/>
                </a:lnTo>
                <a:lnTo>
                  <a:pt x="1811474" y="1873041"/>
                </a:lnTo>
                <a:close/>
              </a:path>
              <a:path w="2240280" h="2647315">
                <a:moveTo>
                  <a:pt x="1710482" y="2326732"/>
                </a:moveTo>
                <a:lnTo>
                  <a:pt x="1526110" y="2326732"/>
                </a:lnTo>
                <a:lnTo>
                  <a:pt x="1633793" y="2392749"/>
                </a:lnTo>
                <a:lnTo>
                  <a:pt x="1674721" y="2358803"/>
                </a:lnTo>
                <a:lnTo>
                  <a:pt x="1686828" y="2349041"/>
                </a:lnTo>
                <a:lnTo>
                  <a:pt x="1703561" y="2334635"/>
                </a:lnTo>
                <a:lnTo>
                  <a:pt x="1710482" y="2326732"/>
                </a:lnTo>
                <a:close/>
              </a:path>
              <a:path w="2240280" h="2647315">
                <a:moveTo>
                  <a:pt x="1944977" y="0"/>
                </a:moveTo>
                <a:lnTo>
                  <a:pt x="1902521" y="21952"/>
                </a:lnTo>
                <a:lnTo>
                  <a:pt x="1845064" y="73239"/>
                </a:lnTo>
                <a:lnTo>
                  <a:pt x="1768754" y="143362"/>
                </a:lnTo>
                <a:lnTo>
                  <a:pt x="1730895" y="178719"/>
                </a:lnTo>
                <a:lnTo>
                  <a:pt x="1693235" y="214272"/>
                </a:lnTo>
                <a:lnTo>
                  <a:pt x="1655774" y="250024"/>
                </a:lnTo>
                <a:lnTo>
                  <a:pt x="1618513" y="285975"/>
                </a:lnTo>
                <a:lnTo>
                  <a:pt x="1581453" y="322126"/>
                </a:lnTo>
                <a:lnTo>
                  <a:pt x="1544595" y="358477"/>
                </a:lnTo>
                <a:lnTo>
                  <a:pt x="1507941" y="395030"/>
                </a:lnTo>
                <a:lnTo>
                  <a:pt x="1471490" y="431785"/>
                </a:lnTo>
                <a:lnTo>
                  <a:pt x="1435244" y="468743"/>
                </a:lnTo>
                <a:lnTo>
                  <a:pt x="1399204" y="505905"/>
                </a:lnTo>
                <a:lnTo>
                  <a:pt x="1363371" y="543271"/>
                </a:lnTo>
                <a:lnTo>
                  <a:pt x="1327746" y="580843"/>
                </a:lnTo>
                <a:lnTo>
                  <a:pt x="1292329" y="618622"/>
                </a:lnTo>
                <a:lnTo>
                  <a:pt x="1257121" y="656607"/>
                </a:lnTo>
                <a:lnTo>
                  <a:pt x="1222124" y="694800"/>
                </a:lnTo>
                <a:lnTo>
                  <a:pt x="1187339" y="733201"/>
                </a:lnTo>
                <a:lnTo>
                  <a:pt x="1152765" y="771812"/>
                </a:lnTo>
                <a:lnTo>
                  <a:pt x="1118405" y="810633"/>
                </a:lnTo>
                <a:lnTo>
                  <a:pt x="1107154" y="823008"/>
                </a:lnTo>
                <a:lnTo>
                  <a:pt x="1095317" y="835450"/>
                </a:lnTo>
                <a:lnTo>
                  <a:pt x="1069464" y="862308"/>
                </a:lnTo>
                <a:lnTo>
                  <a:pt x="1776592" y="862308"/>
                </a:lnTo>
                <a:lnTo>
                  <a:pt x="1818211" y="815614"/>
                </a:lnTo>
                <a:lnTo>
                  <a:pt x="1851826" y="778412"/>
                </a:lnTo>
                <a:lnTo>
                  <a:pt x="1885652" y="741396"/>
                </a:lnTo>
                <a:lnTo>
                  <a:pt x="1919689" y="704564"/>
                </a:lnTo>
                <a:lnTo>
                  <a:pt x="1953933" y="667916"/>
                </a:lnTo>
                <a:lnTo>
                  <a:pt x="1988385" y="631451"/>
                </a:lnTo>
                <a:lnTo>
                  <a:pt x="2023041" y="595166"/>
                </a:lnTo>
                <a:lnTo>
                  <a:pt x="2057972" y="558988"/>
                </a:lnTo>
                <a:lnTo>
                  <a:pt x="2092965" y="523132"/>
                </a:lnTo>
                <a:lnTo>
                  <a:pt x="2128228" y="487382"/>
                </a:lnTo>
                <a:lnTo>
                  <a:pt x="2150643" y="464347"/>
                </a:lnTo>
                <a:lnTo>
                  <a:pt x="2191775" y="415088"/>
                </a:lnTo>
                <a:lnTo>
                  <a:pt x="2232547" y="343361"/>
                </a:lnTo>
                <a:lnTo>
                  <a:pt x="2239935" y="314811"/>
                </a:lnTo>
                <a:lnTo>
                  <a:pt x="2230398" y="287864"/>
                </a:lnTo>
                <a:lnTo>
                  <a:pt x="2202896" y="248812"/>
                </a:lnTo>
                <a:lnTo>
                  <a:pt x="2173397" y="224234"/>
                </a:lnTo>
                <a:lnTo>
                  <a:pt x="2135966" y="217625"/>
                </a:lnTo>
                <a:lnTo>
                  <a:pt x="2100458" y="210927"/>
                </a:lnTo>
                <a:lnTo>
                  <a:pt x="2076510" y="193221"/>
                </a:lnTo>
                <a:lnTo>
                  <a:pt x="2064660" y="166264"/>
                </a:lnTo>
                <a:lnTo>
                  <a:pt x="2064630" y="157652"/>
                </a:lnTo>
                <a:lnTo>
                  <a:pt x="2064942" y="130666"/>
                </a:lnTo>
                <a:lnTo>
                  <a:pt x="2065657" y="121520"/>
                </a:lnTo>
                <a:lnTo>
                  <a:pt x="2064808" y="111897"/>
                </a:lnTo>
                <a:lnTo>
                  <a:pt x="2034085" y="63643"/>
                </a:lnTo>
                <a:lnTo>
                  <a:pt x="2006441" y="35512"/>
                </a:lnTo>
                <a:lnTo>
                  <a:pt x="1971574" y="8476"/>
                </a:lnTo>
                <a:lnTo>
                  <a:pt x="1957757" y="1919"/>
                </a:lnTo>
                <a:lnTo>
                  <a:pt x="1944977" y="0"/>
                </a:lnTo>
                <a:close/>
              </a:path>
              <a:path w="2240280" h="2647315">
                <a:moveTo>
                  <a:pt x="547241" y="157652"/>
                </a:moveTo>
                <a:lnTo>
                  <a:pt x="505992" y="169318"/>
                </a:lnTo>
                <a:lnTo>
                  <a:pt x="478471" y="217625"/>
                </a:lnTo>
                <a:lnTo>
                  <a:pt x="473731" y="246168"/>
                </a:lnTo>
                <a:lnTo>
                  <a:pt x="461031" y="267400"/>
                </a:lnTo>
                <a:lnTo>
                  <a:pt x="441418" y="282640"/>
                </a:lnTo>
                <a:lnTo>
                  <a:pt x="415903" y="293430"/>
                </a:lnTo>
                <a:lnTo>
                  <a:pt x="686882" y="293430"/>
                </a:lnTo>
                <a:lnTo>
                  <a:pt x="667080" y="267390"/>
                </a:lnTo>
                <a:lnTo>
                  <a:pt x="634024" y="224906"/>
                </a:lnTo>
                <a:lnTo>
                  <a:pt x="601426" y="182113"/>
                </a:lnTo>
                <a:lnTo>
                  <a:pt x="585173" y="166264"/>
                </a:lnTo>
                <a:lnTo>
                  <a:pt x="567062" y="158693"/>
                </a:lnTo>
                <a:lnTo>
                  <a:pt x="547241" y="157652"/>
                </a:lnTo>
                <a:close/>
              </a:path>
            </a:pathLst>
          </a:custGeom>
          <a:solidFill>
            <a:srgbClr val="EE220C">
              <a:alpha val="7476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071EB487-69E4-E1AC-9F0E-B128464D223C}"/>
              </a:ext>
            </a:extLst>
          </p:cNvPr>
          <p:cNvSpPr/>
          <p:nvPr/>
        </p:nvSpPr>
        <p:spPr>
          <a:xfrm>
            <a:off x="7077305" y="7068141"/>
            <a:ext cx="2240280" cy="2647315"/>
          </a:xfrm>
          <a:custGeom>
            <a:avLst/>
            <a:gdLst/>
            <a:ahLst/>
            <a:cxnLst/>
            <a:rect l="l" t="t" r="r" b="b"/>
            <a:pathLst>
              <a:path w="2240280" h="2647315">
                <a:moveTo>
                  <a:pt x="473979" y="2494400"/>
                </a:moveTo>
                <a:lnTo>
                  <a:pt x="233047" y="2494400"/>
                </a:lnTo>
                <a:lnTo>
                  <a:pt x="246756" y="2499955"/>
                </a:lnTo>
                <a:lnTo>
                  <a:pt x="254380" y="2511094"/>
                </a:lnTo>
                <a:lnTo>
                  <a:pt x="253594" y="2526375"/>
                </a:lnTo>
                <a:lnTo>
                  <a:pt x="249716" y="2559033"/>
                </a:lnTo>
                <a:lnTo>
                  <a:pt x="259370" y="2585163"/>
                </a:lnTo>
                <a:lnTo>
                  <a:pt x="276722" y="2607565"/>
                </a:lnTo>
                <a:lnTo>
                  <a:pt x="295938" y="2629041"/>
                </a:lnTo>
                <a:lnTo>
                  <a:pt x="312682" y="2642361"/>
                </a:lnTo>
                <a:lnTo>
                  <a:pt x="331988" y="2646868"/>
                </a:lnTo>
                <a:lnTo>
                  <a:pt x="351764" y="2642804"/>
                </a:lnTo>
                <a:lnTo>
                  <a:pt x="369915" y="2630407"/>
                </a:lnTo>
                <a:lnTo>
                  <a:pt x="375507" y="2624152"/>
                </a:lnTo>
                <a:lnTo>
                  <a:pt x="380565" y="2617395"/>
                </a:lnTo>
                <a:lnTo>
                  <a:pt x="385422" y="2610428"/>
                </a:lnTo>
                <a:lnTo>
                  <a:pt x="390406" y="2603545"/>
                </a:lnTo>
                <a:lnTo>
                  <a:pt x="473979" y="2494400"/>
                </a:lnTo>
                <a:close/>
              </a:path>
              <a:path w="2240280" h="2647315">
                <a:moveTo>
                  <a:pt x="335769" y="233788"/>
                </a:moveTo>
                <a:lnTo>
                  <a:pt x="304804" y="267400"/>
                </a:lnTo>
                <a:lnTo>
                  <a:pt x="291263" y="282158"/>
                </a:lnTo>
                <a:lnTo>
                  <a:pt x="269879" y="305104"/>
                </a:lnTo>
                <a:lnTo>
                  <a:pt x="248358" y="327349"/>
                </a:lnTo>
                <a:lnTo>
                  <a:pt x="233486" y="346975"/>
                </a:lnTo>
                <a:lnTo>
                  <a:pt x="226692" y="367475"/>
                </a:lnTo>
                <a:lnTo>
                  <a:pt x="226804" y="389595"/>
                </a:lnTo>
                <a:lnTo>
                  <a:pt x="248482" y="462587"/>
                </a:lnTo>
                <a:lnTo>
                  <a:pt x="264775" y="510889"/>
                </a:lnTo>
                <a:lnTo>
                  <a:pt x="281560" y="559060"/>
                </a:lnTo>
                <a:lnTo>
                  <a:pt x="298758" y="606883"/>
                </a:lnTo>
                <a:lnTo>
                  <a:pt x="316446" y="654575"/>
                </a:lnTo>
                <a:lnTo>
                  <a:pt x="334600" y="702065"/>
                </a:lnTo>
                <a:lnTo>
                  <a:pt x="353220" y="749353"/>
                </a:lnTo>
                <a:lnTo>
                  <a:pt x="372305" y="796440"/>
                </a:lnTo>
                <a:lnTo>
                  <a:pt x="391856" y="843325"/>
                </a:lnTo>
                <a:lnTo>
                  <a:pt x="411874" y="890010"/>
                </a:lnTo>
                <a:lnTo>
                  <a:pt x="432357" y="936494"/>
                </a:lnTo>
                <a:lnTo>
                  <a:pt x="453307" y="982778"/>
                </a:lnTo>
                <a:lnTo>
                  <a:pt x="474724" y="1028862"/>
                </a:lnTo>
                <a:lnTo>
                  <a:pt x="496608" y="1074748"/>
                </a:lnTo>
                <a:lnTo>
                  <a:pt x="518959" y="1120435"/>
                </a:lnTo>
                <a:lnTo>
                  <a:pt x="541777" y="1165923"/>
                </a:lnTo>
                <a:lnTo>
                  <a:pt x="565063" y="1211214"/>
                </a:lnTo>
                <a:lnTo>
                  <a:pt x="588817" y="1256307"/>
                </a:lnTo>
                <a:lnTo>
                  <a:pt x="613038" y="1301203"/>
                </a:lnTo>
                <a:lnTo>
                  <a:pt x="618853" y="1312206"/>
                </a:lnTo>
                <a:lnTo>
                  <a:pt x="624443" y="1323280"/>
                </a:lnTo>
                <a:lnTo>
                  <a:pt x="629908" y="1334299"/>
                </a:lnTo>
                <a:lnTo>
                  <a:pt x="635352" y="1345139"/>
                </a:lnTo>
                <a:lnTo>
                  <a:pt x="0" y="2091122"/>
                </a:lnTo>
                <a:lnTo>
                  <a:pt x="12402" y="2120938"/>
                </a:lnTo>
                <a:lnTo>
                  <a:pt x="23967" y="2148911"/>
                </a:lnTo>
                <a:lnTo>
                  <a:pt x="35274" y="2175534"/>
                </a:lnTo>
                <a:lnTo>
                  <a:pt x="46899" y="2201301"/>
                </a:lnTo>
                <a:lnTo>
                  <a:pt x="53445" y="2219141"/>
                </a:lnTo>
                <a:lnTo>
                  <a:pt x="55784" y="2236577"/>
                </a:lnTo>
                <a:lnTo>
                  <a:pt x="53509" y="2253904"/>
                </a:lnTo>
                <a:lnTo>
                  <a:pt x="46208" y="2271415"/>
                </a:lnTo>
                <a:lnTo>
                  <a:pt x="39520" y="2283822"/>
                </a:lnTo>
                <a:lnTo>
                  <a:pt x="33286" y="2296463"/>
                </a:lnTo>
                <a:lnTo>
                  <a:pt x="17492" y="2338760"/>
                </a:lnTo>
                <a:lnTo>
                  <a:pt x="16772" y="2346951"/>
                </a:lnTo>
                <a:lnTo>
                  <a:pt x="18208" y="2354049"/>
                </a:lnTo>
                <a:lnTo>
                  <a:pt x="43154" y="2403000"/>
                </a:lnTo>
                <a:lnTo>
                  <a:pt x="72938" y="2447872"/>
                </a:lnTo>
                <a:lnTo>
                  <a:pt x="107456" y="2488401"/>
                </a:lnTo>
                <a:lnTo>
                  <a:pt x="146602" y="2524326"/>
                </a:lnTo>
                <a:lnTo>
                  <a:pt x="183271" y="2508150"/>
                </a:lnTo>
                <a:lnTo>
                  <a:pt x="199576" y="2501362"/>
                </a:lnTo>
                <a:lnTo>
                  <a:pt x="215574" y="2495870"/>
                </a:lnTo>
                <a:lnTo>
                  <a:pt x="233047" y="2494400"/>
                </a:lnTo>
                <a:lnTo>
                  <a:pt x="473979" y="2494400"/>
                </a:lnTo>
                <a:lnTo>
                  <a:pt x="910338" y="1924716"/>
                </a:lnTo>
                <a:lnTo>
                  <a:pt x="919903" y="1912762"/>
                </a:lnTo>
                <a:lnTo>
                  <a:pt x="930221" y="1900608"/>
                </a:lnTo>
                <a:lnTo>
                  <a:pt x="954054" y="1873041"/>
                </a:lnTo>
                <a:lnTo>
                  <a:pt x="1811474" y="1873041"/>
                </a:lnTo>
                <a:lnTo>
                  <a:pt x="1387476" y="1335578"/>
                </a:lnTo>
                <a:lnTo>
                  <a:pt x="1422310" y="1289519"/>
                </a:lnTo>
                <a:lnTo>
                  <a:pt x="1462832" y="1237528"/>
                </a:lnTo>
                <a:lnTo>
                  <a:pt x="1494021" y="1198186"/>
                </a:lnTo>
                <a:lnTo>
                  <a:pt x="1525438" y="1159045"/>
                </a:lnTo>
                <a:lnTo>
                  <a:pt x="1557083" y="1120104"/>
                </a:lnTo>
                <a:lnTo>
                  <a:pt x="1588952" y="1081362"/>
                </a:lnTo>
                <a:lnTo>
                  <a:pt x="1621044" y="1042818"/>
                </a:lnTo>
                <a:lnTo>
                  <a:pt x="1653359" y="1004469"/>
                </a:lnTo>
                <a:lnTo>
                  <a:pt x="1685895" y="966314"/>
                </a:lnTo>
                <a:lnTo>
                  <a:pt x="1718649" y="928353"/>
                </a:lnTo>
                <a:lnTo>
                  <a:pt x="1751621" y="890583"/>
                </a:lnTo>
                <a:lnTo>
                  <a:pt x="1776592" y="862308"/>
                </a:lnTo>
                <a:lnTo>
                  <a:pt x="1069464" y="862308"/>
                </a:lnTo>
                <a:lnTo>
                  <a:pt x="1047062" y="830734"/>
                </a:lnTo>
                <a:lnTo>
                  <a:pt x="1037049" y="816434"/>
                </a:lnTo>
                <a:lnTo>
                  <a:pt x="1027581" y="802439"/>
                </a:lnTo>
                <a:lnTo>
                  <a:pt x="867301" y="558988"/>
                </a:lnTo>
                <a:lnTo>
                  <a:pt x="785222" y="435169"/>
                </a:lnTo>
                <a:lnTo>
                  <a:pt x="730731" y="353983"/>
                </a:lnTo>
                <a:lnTo>
                  <a:pt x="699635" y="310203"/>
                </a:lnTo>
                <a:lnTo>
                  <a:pt x="686882" y="293430"/>
                </a:lnTo>
                <a:lnTo>
                  <a:pt x="415903" y="293430"/>
                </a:lnTo>
                <a:lnTo>
                  <a:pt x="335769" y="233788"/>
                </a:lnTo>
                <a:close/>
              </a:path>
              <a:path w="2240280" h="2647315">
                <a:moveTo>
                  <a:pt x="1811474" y="1873041"/>
                </a:moveTo>
                <a:lnTo>
                  <a:pt x="954054" y="1873041"/>
                </a:lnTo>
                <a:lnTo>
                  <a:pt x="987450" y="1923434"/>
                </a:lnTo>
                <a:lnTo>
                  <a:pt x="1025578" y="1982285"/>
                </a:lnTo>
                <a:lnTo>
                  <a:pt x="1054296" y="2025645"/>
                </a:lnTo>
                <a:lnTo>
                  <a:pt x="1083465" y="2068676"/>
                </a:lnTo>
                <a:lnTo>
                  <a:pt x="1113097" y="2111368"/>
                </a:lnTo>
                <a:lnTo>
                  <a:pt x="1143202" y="2153714"/>
                </a:lnTo>
                <a:lnTo>
                  <a:pt x="1173794" y="2195704"/>
                </a:lnTo>
                <a:lnTo>
                  <a:pt x="1204883" y="2237331"/>
                </a:lnTo>
                <a:lnTo>
                  <a:pt x="1236480" y="2278585"/>
                </a:lnTo>
                <a:lnTo>
                  <a:pt x="1268598" y="2319459"/>
                </a:lnTo>
                <a:lnTo>
                  <a:pt x="1301247" y="2359945"/>
                </a:lnTo>
                <a:lnTo>
                  <a:pt x="1334441" y="2400033"/>
                </a:lnTo>
                <a:lnTo>
                  <a:pt x="1382239" y="2434540"/>
                </a:lnTo>
                <a:lnTo>
                  <a:pt x="1406614" y="2430514"/>
                </a:lnTo>
                <a:lnTo>
                  <a:pt x="1435055" y="2412326"/>
                </a:lnTo>
                <a:lnTo>
                  <a:pt x="1458416" y="2392229"/>
                </a:lnTo>
                <a:lnTo>
                  <a:pt x="1480956" y="2370886"/>
                </a:lnTo>
                <a:lnTo>
                  <a:pt x="1503309" y="2348865"/>
                </a:lnTo>
                <a:lnTo>
                  <a:pt x="1526110" y="2326732"/>
                </a:lnTo>
                <a:lnTo>
                  <a:pt x="1710482" y="2326732"/>
                </a:lnTo>
                <a:lnTo>
                  <a:pt x="1717468" y="2318756"/>
                </a:lnTo>
                <a:lnTo>
                  <a:pt x="1727665" y="2299865"/>
                </a:lnTo>
                <a:lnTo>
                  <a:pt x="1733266" y="2276423"/>
                </a:lnTo>
                <a:lnTo>
                  <a:pt x="1739243" y="2250776"/>
                </a:lnTo>
                <a:lnTo>
                  <a:pt x="1751502" y="2227941"/>
                </a:lnTo>
                <a:lnTo>
                  <a:pt x="1770636" y="2209712"/>
                </a:lnTo>
                <a:lnTo>
                  <a:pt x="1797233" y="2197887"/>
                </a:lnTo>
                <a:lnTo>
                  <a:pt x="1818733" y="2189294"/>
                </a:lnTo>
                <a:lnTo>
                  <a:pt x="1836920" y="2176424"/>
                </a:lnTo>
                <a:lnTo>
                  <a:pt x="1865534" y="2141659"/>
                </a:lnTo>
                <a:lnTo>
                  <a:pt x="1899592" y="2077710"/>
                </a:lnTo>
                <a:lnTo>
                  <a:pt x="1920842" y="2011675"/>
                </a:lnTo>
                <a:lnTo>
                  <a:pt x="1811474" y="1873041"/>
                </a:lnTo>
                <a:close/>
              </a:path>
              <a:path w="2240280" h="2647315">
                <a:moveTo>
                  <a:pt x="1710482" y="2326732"/>
                </a:moveTo>
                <a:lnTo>
                  <a:pt x="1526110" y="2326732"/>
                </a:lnTo>
                <a:lnTo>
                  <a:pt x="1633793" y="2392749"/>
                </a:lnTo>
                <a:lnTo>
                  <a:pt x="1674721" y="2358803"/>
                </a:lnTo>
                <a:lnTo>
                  <a:pt x="1686828" y="2349041"/>
                </a:lnTo>
                <a:lnTo>
                  <a:pt x="1703561" y="2334635"/>
                </a:lnTo>
                <a:lnTo>
                  <a:pt x="1710482" y="2326732"/>
                </a:lnTo>
                <a:close/>
              </a:path>
              <a:path w="2240280" h="2647315">
                <a:moveTo>
                  <a:pt x="1944977" y="0"/>
                </a:moveTo>
                <a:lnTo>
                  <a:pt x="1902521" y="21952"/>
                </a:lnTo>
                <a:lnTo>
                  <a:pt x="1845064" y="73239"/>
                </a:lnTo>
                <a:lnTo>
                  <a:pt x="1768754" y="143362"/>
                </a:lnTo>
                <a:lnTo>
                  <a:pt x="1730895" y="178719"/>
                </a:lnTo>
                <a:lnTo>
                  <a:pt x="1693235" y="214272"/>
                </a:lnTo>
                <a:lnTo>
                  <a:pt x="1655774" y="250024"/>
                </a:lnTo>
                <a:lnTo>
                  <a:pt x="1618513" y="285975"/>
                </a:lnTo>
                <a:lnTo>
                  <a:pt x="1581453" y="322126"/>
                </a:lnTo>
                <a:lnTo>
                  <a:pt x="1544595" y="358477"/>
                </a:lnTo>
                <a:lnTo>
                  <a:pt x="1507941" y="395030"/>
                </a:lnTo>
                <a:lnTo>
                  <a:pt x="1471490" y="431785"/>
                </a:lnTo>
                <a:lnTo>
                  <a:pt x="1435244" y="468743"/>
                </a:lnTo>
                <a:lnTo>
                  <a:pt x="1399204" y="505905"/>
                </a:lnTo>
                <a:lnTo>
                  <a:pt x="1363371" y="543271"/>
                </a:lnTo>
                <a:lnTo>
                  <a:pt x="1327746" y="580843"/>
                </a:lnTo>
                <a:lnTo>
                  <a:pt x="1292329" y="618622"/>
                </a:lnTo>
                <a:lnTo>
                  <a:pt x="1257121" y="656607"/>
                </a:lnTo>
                <a:lnTo>
                  <a:pt x="1222124" y="694800"/>
                </a:lnTo>
                <a:lnTo>
                  <a:pt x="1187339" y="733201"/>
                </a:lnTo>
                <a:lnTo>
                  <a:pt x="1152765" y="771812"/>
                </a:lnTo>
                <a:lnTo>
                  <a:pt x="1118405" y="810633"/>
                </a:lnTo>
                <a:lnTo>
                  <a:pt x="1107154" y="823008"/>
                </a:lnTo>
                <a:lnTo>
                  <a:pt x="1095317" y="835450"/>
                </a:lnTo>
                <a:lnTo>
                  <a:pt x="1069464" y="862308"/>
                </a:lnTo>
                <a:lnTo>
                  <a:pt x="1776592" y="862308"/>
                </a:lnTo>
                <a:lnTo>
                  <a:pt x="1818211" y="815614"/>
                </a:lnTo>
                <a:lnTo>
                  <a:pt x="1851826" y="778412"/>
                </a:lnTo>
                <a:lnTo>
                  <a:pt x="1885652" y="741396"/>
                </a:lnTo>
                <a:lnTo>
                  <a:pt x="1919689" y="704564"/>
                </a:lnTo>
                <a:lnTo>
                  <a:pt x="1953933" y="667916"/>
                </a:lnTo>
                <a:lnTo>
                  <a:pt x="1988385" y="631451"/>
                </a:lnTo>
                <a:lnTo>
                  <a:pt x="2023041" y="595166"/>
                </a:lnTo>
                <a:lnTo>
                  <a:pt x="2057972" y="558988"/>
                </a:lnTo>
                <a:lnTo>
                  <a:pt x="2092965" y="523132"/>
                </a:lnTo>
                <a:lnTo>
                  <a:pt x="2128228" y="487382"/>
                </a:lnTo>
                <a:lnTo>
                  <a:pt x="2150643" y="464347"/>
                </a:lnTo>
                <a:lnTo>
                  <a:pt x="2191775" y="415088"/>
                </a:lnTo>
                <a:lnTo>
                  <a:pt x="2232547" y="343361"/>
                </a:lnTo>
                <a:lnTo>
                  <a:pt x="2239935" y="314811"/>
                </a:lnTo>
                <a:lnTo>
                  <a:pt x="2230398" y="287864"/>
                </a:lnTo>
                <a:lnTo>
                  <a:pt x="2202896" y="248812"/>
                </a:lnTo>
                <a:lnTo>
                  <a:pt x="2173397" y="224234"/>
                </a:lnTo>
                <a:lnTo>
                  <a:pt x="2135966" y="217625"/>
                </a:lnTo>
                <a:lnTo>
                  <a:pt x="2100458" y="210927"/>
                </a:lnTo>
                <a:lnTo>
                  <a:pt x="2076510" y="193221"/>
                </a:lnTo>
                <a:lnTo>
                  <a:pt x="2064660" y="166264"/>
                </a:lnTo>
                <a:lnTo>
                  <a:pt x="2064630" y="157652"/>
                </a:lnTo>
                <a:lnTo>
                  <a:pt x="2064942" y="130666"/>
                </a:lnTo>
                <a:lnTo>
                  <a:pt x="2065657" y="121520"/>
                </a:lnTo>
                <a:lnTo>
                  <a:pt x="2064808" y="111897"/>
                </a:lnTo>
                <a:lnTo>
                  <a:pt x="2034085" y="63643"/>
                </a:lnTo>
                <a:lnTo>
                  <a:pt x="2006441" y="35512"/>
                </a:lnTo>
                <a:lnTo>
                  <a:pt x="1971574" y="8476"/>
                </a:lnTo>
                <a:lnTo>
                  <a:pt x="1957757" y="1919"/>
                </a:lnTo>
                <a:lnTo>
                  <a:pt x="1944977" y="0"/>
                </a:lnTo>
                <a:close/>
              </a:path>
              <a:path w="2240280" h="2647315">
                <a:moveTo>
                  <a:pt x="547241" y="157652"/>
                </a:moveTo>
                <a:lnTo>
                  <a:pt x="505992" y="169318"/>
                </a:lnTo>
                <a:lnTo>
                  <a:pt x="478471" y="217625"/>
                </a:lnTo>
                <a:lnTo>
                  <a:pt x="473731" y="246168"/>
                </a:lnTo>
                <a:lnTo>
                  <a:pt x="461031" y="267400"/>
                </a:lnTo>
                <a:lnTo>
                  <a:pt x="441418" y="282640"/>
                </a:lnTo>
                <a:lnTo>
                  <a:pt x="415903" y="293430"/>
                </a:lnTo>
                <a:lnTo>
                  <a:pt x="686882" y="293430"/>
                </a:lnTo>
                <a:lnTo>
                  <a:pt x="667080" y="267390"/>
                </a:lnTo>
                <a:lnTo>
                  <a:pt x="634024" y="224906"/>
                </a:lnTo>
                <a:lnTo>
                  <a:pt x="601426" y="182113"/>
                </a:lnTo>
                <a:lnTo>
                  <a:pt x="585173" y="166264"/>
                </a:lnTo>
                <a:lnTo>
                  <a:pt x="567062" y="158693"/>
                </a:lnTo>
                <a:lnTo>
                  <a:pt x="547241" y="157652"/>
                </a:lnTo>
                <a:close/>
              </a:path>
            </a:pathLst>
          </a:custGeom>
          <a:solidFill>
            <a:srgbClr val="EE220C">
              <a:alpha val="7476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2A3AF23A-9F6D-C4D5-25B8-EECC7DCD0851}"/>
              </a:ext>
            </a:extLst>
          </p:cNvPr>
          <p:cNvSpPr/>
          <p:nvPr/>
        </p:nvSpPr>
        <p:spPr>
          <a:xfrm>
            <a:off x="420271" y="7152859"/>
            <a:ext cx="2240280" cy="2647315"/>
          </a:xfrm>
          <a:custGeom>
            <a:avLst/>
            <a:gdLst/>
            <a:ahLst/>
            <a:cxnLst/>
            <a:rect l="l" t="t" r="r" b="b"/>
            <a:pathLst>
              <a:path w="2240280" h="2647315">
                <a:moveTo>
                  <a:pt x="473979" y="2494400"/>
                </a:moveTo>
                <a:lnTo>
                  <a:pt x="233047" y="2494400"/>
                </a:lnTo>
                <a:lnTo>
                  <a:pt x="246756" y="2499955"/>
                </a:lnTo>
                <a:lnTo>
                  <a:pt x="254380" y="2511094"/>
                </a:lnTo>
                <a:lnTo>
                  <a:pt x="253594" y="2526375"/>
                </a:lnTo>
                <a:lnTo>
                  <a:pt x="249716" y="2559033"/>
                </a:lnTo>
                <a:lnTo>
                  <a:pt x="259370" y="2585163"/>
                </a:lnTo>
                <a:lnTo>
                  <a:pt x="276722" y="2607565"/>
                </a:lnTo>
                <a:lnTo>
                  <a:pt x="295938" y="2629041"/>
                </a:lnTo>
                <a:lnTo>
                  <a:pt x="312682" y="2642361"/>
                </a:lnTo>
                <a:lnTo>
                  <a:pt x="331988" y="2646868"/>
                </a:lnTo>
                <a:lnTo>
                  <a:pt x="351764" y="2642804"/>
                </a:lnTo>
                <a:lnTo>
                  <a:pt x="369915" y="2630407"/>
                </a:lnTo>
                <a:lnTo>
                  <a:pt x="375507" y="2624152"/>
                </a:lnTo>
                <a:lnTo>
                  <a:pt x="380565" y="2617395"/>
                </a:lnTo>
                <a:lnTo>
                  <a:pt x="385422" y="2610428"/>
                </a:lnTo>
                <a:lnTo>
                  <a:pt x="390406" y="2603545"/>
                </a:lnTo>
                <a:lnTo>
                  <a:pt x="473979" y="2494400"/>
                </a:lnTo>
                <a:close/>
              </a:path>
              <a:path w="2240280" h="2647315">
                <a:moveTo>
                  <a:pt x="335769" y="233788"/>
                </a:moveTo>
                <a:lnTo>
                  <a:pt x="304804" y="267400"/>
                </a:lnTo>
                <a:lnTo>
                  <a:pt x="291263" y="282158"/>
                </a:lnTo>
                <a:lnTo>
                  <a:pt x="269879" y="305104"/>
                </a:lnTo>
                <a:lnTo>
                  <a:pt x="248358" y="327349"/>
                </a:lnTo>
                <a:lnTo>
                  <a:pt x="233486" y="346975"/>
                </a:lnTo>
                <a:lnTo>
                  <a:pt x="226692" y="367475"/>
                </a:lnTo>
                <a:lnTo>
                  <a:pt x="226804" y="389595"/>
                </a:lnTo>
                <a:lnTo>
                  <a:pt x="248482" y="462587"/>
                </a:lnTo>
                <a:lnTo>
                  <a:pt x="264775" y="510889"/>
                </a:lnTo>
                <a:lnTo>
                  <a:pt x="281560" y="559060"/>
                </a:lnTo>
                <a:lnTo>
                  <a:pt x="298758" y="606883"/>
                </a:lnTo>
                <a:lnTo>
                  <a:pt x="316446" y="654575"/>
                </a:lnTo>
                <a:lnTo>
                  <a:pt x="334600" y="702065"/>
                </a:lnTo>
                <a:lnTo>
                  <a:pt x="353220" y="749353"/>
                </a:lnTo>
                <a:lnTo>
                  <a:pt x="372305" y="796440"/>
                </a:lnTo>
                <a:lnTo>
                  <a:pt x="391856" y="843325"/>
                </a:lnTo>
                <a:lnTo>
                  <a:pt x="411874" y="890010"/>
                </a:lnTo>
                <a:lnTo>
                  <a:pt x="432357" y="936494"/>
                </a:lnTo>
                <a:lnTo>
                  <a:pt x="453307" y="982778"/>
                </a:lnTo>
                <a:lnTo>
                  <a:pt x="474724" y="1028862"/>
                </a:lnTo>
                <a:lnTo>
                  <a:pt x="496608" y="1074748"/>
                </a:lnTo>
                <a:lnTo>
                  <a:pt x="518959" y="1120435"/>
                </a:lnTo>
                <a:lnTo>
                  <a:pt x="541777" y="1165923"/>
                </a:lnTo>
                <a:lnTo>
                  <a:pt x="565063" y="1211214"/>
                </a:lnTo>
                <a:lnTo>
                  <a:pt x="588817" y="1256307"/>
                </a:lnTo>
                <a:lnTo>
                  <a:pt x="613038" y="1301203"/>
                </a:lnTo>
                <a:lnTo>
                  <a:pt x="618853" y="1312206"/>
                </a:lnTo>
                <a:lnTo>
                  <a:pt x="624443" y="1323280"/>
                </a:lnTo>
                <a:lnTo>
                  <a:pt x="629908" y="1334299"/>
                </a:lnTo>
                <a:lnTo>
                  <a:pt x="635352" y="1345139"/>
                </a:lnTo>
                <a:lnTo>
                  <a:pt x="0" y="2091122"/>
                </a:lnTo>
                <a:lnTo>
                  <a:pt x="12402" y="2120938"/>
                </a:lnTo>
                <a:lnTo>
                  <a:pt x="23967" y="2148911"/>
                </a:lnTo>
                <a:lnTo>
                  <a:pt x="35274" y="2175534"/>
                </a:lnTo>
                <a:lnTo>
                  <a:pt x="46899" y="2201301"/>
                </a:lnTo>
                <a:lnTo>
                  <a:pt x="53445" y="2219141"/>
                </a:lnTo>
                <a:lnTo>
                  <a:pt x="55784" y="2236577"/>
                </a:lnTo>
                <a:lnTo>
                  <a:pt x="53509" y="2253904"/>
                </a:lnTo>
                <a:lnTo>
                  <a:pt x="46208" y="2271415"/>
                </a:lnTo>
                <a:lnTo>
                  <a:pt x="39520" y="2283822"/>
                </a:lnTo>
                <a:lnTo>
                  <a:pt x="33286" y="2296463"/>
                </a:lnTo>
                <a:lnTo>
                  <a:pt x="17492" y="2338760"/>
                </a:lnTo>
                <a:lnTo>
                  <a:pt x="16772" y="2346951"/>
                </a:lnTo>
                <a:lnTo>
                  <a:pt x="18208" y="2354049"/>
                </a:lnTo>
                <a:lnTo>
                  <a:pt x="43154" y="2403000"/>
                </a:lnTo>
                <a:lnTo>
                  <a:pt x="72938" y="2447872"/>
                </a:lnTo>
                <a:lnTo>
                  <a:pt x="107456" y="2488401"/>
                </a:lnTo>
                <a:lnTo>
                  <a:pt x="146602" y="2524326"/>
                </a:lnTo>
                <a:lnTo>
                  <a:pt x="183271" y="2508150"/>
                </a:lnTo>
                <a:lnTo>
                  <a:pt x="199576" y="2501362"/>
                </a:lnTo>
                <a:lnTo>
                  <a:pt x="215574" y="2495870"/>
                </a:lnTo>
                <a:lnTo>
                  <a:pt x="233047" y="2494400"/>
                </a:lnTo>
                <a:lnTo>
                  <a:pt x="473979" y="2494400"/>
                </a:lnTo>
                <a:lnTo>
                  <a:pt x="910338" y="1924716"/>
                </a:lnTo>
                <a:lnTo>
                  <a:pt x="919903" y="1912762"/>
                </a:lnTo>
                <a:lnTo>
                  <a:pt x="930221" y="1900608"/>
                </a:lnTo>
                <a:lnTo>
                  <a:pt x="954054" y="1873041"/>
                </a:lnTo>
                <a:lnTo>
                  <a:pt x="1811474" y="1873041"/>
                </a:lnTo>
                <a:lnTo>
                  <a:pt x="1387476" y="1335578"/>
                </a:lnTo>
                <a:lnTo>
                  <a:pt x="1422310" y="1289519"/>
                </a:lnTo>
                <a:lnTo>
                  <a:pt x="1462832" y="1237528"/>
                </a:lnTo>
                <a:lnTo>
                  <a:pt x="1494021" y="1198186"/>
                </a:lnTo>
                <a:lnTo>
                  <a:pt x="1525438" y="1159045"/>
                </a:lnTo>
                <a:lnTo>
                  <a:pt x="1557083" y="1120104"/>
                </a:lnTo>
                <a:lnTo>
                  <a:pt x="1588952" y="1081362"/>
                </a:lnTo>
                <a:lnTo>
                  <a:pt x="1621044" y="1042818"/>
                </a:lnTo>
                <a:lnTo>
                  <a:pt x="1653359" y="1004469"/>
                </a:lnTo>
                <a:lnTo>
                  <a:pt x="1685895" y="966314"/>
                </a:lnTo>
                <a:lnTo>
                  <a:pt x="1718649" y="928353"/>
                </a:lnTo>
                <a:lnTo>
                  <a:pt x="1751621" y="890583"/>
                </a:lnTo>
                <a:lnTo>
                  <a:pt x="1776592" y="862308"/>
                </a:lnTo>
                <a:lnTo>
                  <a:pt x="1069464" y="862308"/>
                </a:lnTo>
                <a:lnTo>
                  <a:pt x="1047062" y="830734"/>
                </a:lnTo>
                <a:lnTo>
                  <a:pt x="1037049" y="816434"/>
                </a:lnTo>
                <a:lnTo>
                  <a:pt x="1027581" y="802439"/>
                </a:lnTo>
                <a:lnTo>
                  <a:pt x="867301" y="558988"/>
                </a:lnTo>
                <a:lnTo>
                  <a:pt x="785222" y="435169"/>
                </a:lnTo>
                <a:lnTo>
                  <a:pt x="730731" y="353983"/>
                </a:lnTo>
                <a:lnTo>
                  <a:pt x="699635" y="310203"/>
                </a:lnTo>
                <a:lnTo>
                  <a:pt x="686882" y="293430"/>
                </a:lnTo>
                <a:lnTo>
                  <a:pt x="415903" y="293430"/>
                </a:lnTo>
                <a:lnTo>
                  <a:pt x="335769" y="233788"/>
                </a:lnTo>
                <a:close/>
              </a:path>
              <a:path w="2240280" h="2647315">
                <a:moveTo>
                  <a:pt x="1811474" y="1873041"/>
                </a:moveTo>
                <a:lnTo>
                  <a:pt x="954054" y="1873041"/>
                </a:lnTo>
                <a:lnTo>
                  <a:pt x="987450" y="1923434"/>
                </a:lnTo>
                <a:lnTo>
                  <a:pt x="1025578" y="1982285"/>
                </a:lnTo>
                <a:lnTo>
                  <a:pt x="1054296" y="2025645"/>
                </a:lnTo>
                <a:lnTo>
                  <a:pt x="1083465" y="2068676"/>
                </a:lnTo>
                <a:lnTo>
                  <a:pt x="1113097" y="2111368"/>
                </a:lnTo>
                <a:lnTo>
                  <a:pt x="1143202" y="2153714"/>
                </a:lnTo>
                <a:lnTo>
                  <a:pt x="1173794" y="2195704"/>
                </a:lnTo>
                <a:lnTo>
                  <a:pt x="1204883" y="2237331"/>
                </a:lnTo>
                <a:lnTo>
                  <a:pt x="1236480" y="2278585"/>
                </a:lnTo>
                <a:lnTo>
                  <a:pt x="1268598" y="2319459"/>
                </a:lnTo>
                <a:lnTo>
                  <a:pt x="1301247" y="2359945"/>
                </a:lnTo>
                <a:lnTo>
                  <a:pt x="1334441" y="2400033"/>
                </a:lnTo>
                <a:lnTo>
                  <a:pt x="1382239" y="2434540"/>
                </a:lnTo>
                <a:lnTo>
                  <a:pt x="1406614" y="2430514"/>
                </a:lnTo>
                <a:lnTo>
                  <a:pt x="1435055" y="2412326"/>
                </a:lnTo>
                <a:lnTo>
                  <a:pt x="1458416" y="2392229"/>
                </a:lnTo>
                <a:lnTo>
                  <a:pt x="1480956" y="2370886"/>
                </a:lnTo>
                <a:lnTo>
                  <a:pt x="1503309" y="2348865"/>
                </a:lnTo>
                <a:lnTo>
                  <a:pt x="1526110" y="2326732"/>
                </a:lnTo>
                <a:lnTo>
                  <a:pt x="1710482" y="2326732"/>
                </a:lnTo>
                <a:lnTo>
                  <a:pt x="1717468" y="2318756"/>
                </a:lnTo>
                <a:lnTo>
                  <a:pt x="1727665" y="2299865"/>
                </a:lnTo>
                <a:lnTo>
                  <a:pt x="1733266" y="2276423"/>
                </a:lnTo>
                <a:lnTo>
                  <a:pt x="1739243" y="2250776"/>
                </a:lnTo>
                <a:lnTo>
                  <a:pt x="1751502" y="2227941"/>
                </a:lnTo>
                <a:lnTo>
                  <a:pt x="1770636" y="2209712"/>
                </a:lnTo>
                <a:lnTo>
                  <a:pt x="1797233" y="2197887"/>
                </a:lnTo>
                <a:lnTo>
                  <a:pt x="1818733" y="2189294"/>
                </a:lnTo>
                <a:lnTo>
                  <a:pt x="1836920" y="2176424"/>
                </a:lnTo>
                <a:lnTo>
                  <a:pt x="1865534" y="2141659"/>
                </a:lnTo>
                <a:lnTo>
                  <a:pt x="1899592" y="2077710"/>
                </a:lnTo>
                <a:lnTo>
                  <a:pt x="1920842" y="2011675"/>
                </a:lnTo>
                <a:lnTo>
                  <a:pt x="1811474" y="1873041"/>
                </a:lnTo>
                <a:close/>
              </a:path>
              <a:path w="2240280" h="2647315">
                <a:moveTo>
                  <a:pt x="1710482" y="2326732"/>
                </a:moveTo>
                <a:lnTo>
                  <a:pt x="1526110" y="2326732"/>
                </a:lnTo>
                <a:lnTo>
                  <a:pt x="1633793" y="2392749"/>
                </a:lnTo>
                <a:lnTo>
                  <a:pt x="1674721" y="2358803"/>
                </a:lnTo>
                <a:lnTo>
                  <a:pt x="1686828" y="2349041"/>
                </a:lnTo>
                <a:lnTo>
                  <a:pt x="1703561" y="2334635"/>
                </a:lnTo>
                <a:lnTo>
                  <a:pt x="1710482" y="2326732"/>
                </a:lnTo>
                <a:close/>
              </a:path>
              <a:path w="2240280" h="2647315">
                <a:moveTo>
                  <a:pt x="1944977" y="0"/>
                </a:moveTo>
                <a:lnTo>
                  <a:pt x="1902521" y="21952"/>
                </a:lnTo>
                <a:lnTo>
                  <a:pt x="1845064" y="73239"/>
                </a:lnTo>
                <a:lnTo>
                  <a:pt x="1768754" y="143362"/>
                </a:lnTo>
                <a:lnTo>
                  <a:pt x="1730895" y="178719"/>
                </a:lnTo>
                <a:lnTo>
                  <a:pt x="1693235" y="214272"/>
                </a:lnTo>
                <a:lnTo>
                  <a:pt x="1655774" y="250024"/>
                </a:lnTo>
                <a:lnTo>
                  <a:pt x="1618513" y="285975"/>
                </a:lnTo>
                <a:lnTo>
                  <a:pt x="1581453" y="322126"/>
                </a:lnTo>
                <a:lnTo>
                  <a:pt x="1544595" y="358477"/>
                </a:lnTo>
                <a:lnTo>
                  <a:pt x="1507941" y="395030"/>
                </a:lnTo>
                <a:lnTo>
                  <a:pt x="1471490" y="431785"/>
                </a:lnTo>
                <a:lnTo>
                  <a:pt x="1435244" y="468743"/>
                </a:lnTo>
                <a:lnTo>
                  <a:pt x="1399204" y="505905"/>
                </a:lnTo>
                <a:lnTo>
                  <a:pt x="1363371" y="543271"/>
                </a:lnTo>
                <a:lnTo>
                  <a:pt x="1327746" y="580843"/>
                </a:lnTo>
                <a:lnTo>
                  <a:pt x="1292329" y="618622"/>
                </a:lnTo>
                <a:lnTo>
                  <a:pt x="1257121" y="656607"/>
                </a:lnTo>
                <a:lnTo>
                  <a:pt x="1222124" y="694800"/>
                </a:lnTo>
                <a:lnTo>
                  <a:pt x="1187339" y="733201"/>
                </a:lnTo>
                <a:lnTo>
                  <a:pt x="1152765" y="771812"/>
                </a:lnTo>
                <a:lnTo>
                  <a:pt x="1118405" y="810633"/>
                </a:lnTo>
                <a:lnTo>
                  <a:pt x="1107154" y="823008"/>
                </a:lnTo>
                <a:lnTo>
                  <a:pt x="1095317" y="835450"/>
                </a:lnTo>
                <a:lnTo>
                  <a:pt x="1069464" y="862308"/>
                </a:lnTo>
                <a:lnTo>
                  <a:pt x="1776592" y="862308"/>
                </a:lnTo>
                <a:lnTo>
                  <a:pt x="1818211" y="815614"/>
                </a:lnTo>
                <a:lnTo>
                  <a:pt x="1851826" y="778412"/>
                </a:lnTo>
                <a:lnTo>
                  <a:pt x="1885652" y="741396"/>
                </a:lnTo>
                <a:lnTo>
                  <a:pt x="1919689" y="704564"/>
                </a:lnTo>
                <a:lnTo>
                  <a:pt x="1953933" y="667916"/>
                </a:lnTo>
                <a:lnTo>
                  <a:pt x="1988385" y="631451"/>
                </a:lnTo>
                <a:lnTo>
                  <a:pt x="2023041" y="595166"/>
                </a:lnTo>
                <a:lnTo>
                  <a:pt x="2057972" y="558988"/>
                </a:lnTo>
                <a:lnTo>
                  <a:pt x="2092965" y="523132"/>
                </a:lnTo>
                <a:lnTo>
                  <a:pt x="2128228" y="487382"/>
                </a:lnTo>
                <a:lnTo>
                  <a:pt x="2150643" y="464347"/>
                </a:lnTo>
                <a:lnTo>
                  <a:pt x="2191775" y="415088"/>
                </a:lnTo>
                <a:lnTo>
                  <a:pt x="2232547" y="343361"/>
                </a:lnTo>
                <a:lnTo>
                  <a:pt x="2239935" y="314811"/>
                </a:lnTo>
                <a:lnTo>
                  <a:pt x="2230398" y="287864"/>
                </a:lnTo>
                <a:lnTo>
                  <a:pt x="2202896" y="248812"/>
                </a:lnTo>
                <a:lnTo>
                  <a:pt x="2173397" y="224234"/>
                </a:lnTo>
                <a:lnTo>
                  <a:pt x="2135966" y="217625"/>
                </a:lnTo>
                <a:lnTo>
                  <a:pt x="2100458" y="210927"/>
                </a:lnTo>
                <a:lnTo>
                  <a:pt x="2076510" y="193221"/>
                </a:lnTo>
                <a:lnTo>
                  <a:pt x="2064660" y="166264"/>
                </a:lnTo>
                <a:lnTo>
                  <a:pt x="2064630" y="157652"/>
                </a:lnTo>
                <a:lnTo>
                  <a:pt x="2064942" y="130666"/>
                </a:lnTo>
                <a:lnTo>
                  <a:pt x="2065657" y="121520"/>
                </a:lnTo>
                <a:lnTo>
                  <a:pt x="2064808" y="111897"/>
                </a:lnTo>
                <a:lnTo>
                  <a:pt x="2034085" y="63643"/>
                </a:lnTo>
                <a:lnTo>
                  <a:pt x="2006441" y="35512"/>
                </a:lnTo>
                <a:lnTo>
                  <a:pt x="1971574" y="8476"/>
                </a:lnTo>
                <a:lnTo>
                  <a:pt x="1957757" y="1919"/>
                </a:lnTo>
                <a:lnTo>
                  <a:pt x="1944977" y="0"/>
                </a:lnTo>
                <a:close/>
              </a:path>
              <a:path w="2240280" h="2647315">
                <a:moveTo>
                  <a:pt x="547241" y="157652"/>
                </a:moveTo>
                <a:lnTo>
                  <a:pt x="505992" y="169318"/>
                </a:lnTo>
                <a:lnTo>
                  <a:pt x="478471" y="217625"/>
                </a:lnTo>
                <a:lnTo>
                  <a:pt x="473731" y="246168"/>
                </a:lnTo>
                <a:lnTo>
                  <a:pt x="461031" y="267400"/>
                </a:lnTo>
                <a:lnTo>
                  <a:pt x="441418" y="282640"/>
                </a:lnTo>
                <a:lnTo>
                  <a:pt x="415903" y="293430"/>
                </a:lnTo>
                <a:lnTo>
                  <a:pt x="686882" y="293430"/>
                </a:lnTo>
                <a:lnTo>
                  <a:pt x="667080" y="267390"/>
                </a:lnTo>
                <a:lnTo>
                  <a:pt x="634024" y="224906"/>
                </a:lnTo>
                <a:lnTo>
                  <a:pt x="601426" y="182113"/>
                </a:lnTo>
                <a:lnTo>
                  <a:pt x="585173" y="166264"/>
                </a:lnTo>
                <a:lnTo>
                  <a:pt x="567062" y="158693"/>
                </a:lnTo>
                <a:lnTo>
                  <a:pt x="547241" y="157652"/>
                </a:lnTo>
                <a:close/>
              </a:path>
            </a:pathLst>
          </a:custGeom>
          <a:solidFill>
            <a:srgbClr val="EE220C">
              <a:alpha val="7476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162338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3461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05"/>
              </a:spcBef>
            </a:pPr>
            <a:r>
              <a:rPr sz="7000" spc="-80" dirty="0"/>
              <a:t>Make</a:t>
            </a:r>
            <a:r>
              <a:rPr sz="7000" spc="-390" dirty="0"/>
              <a:t> </a:t>
            </a:r>
            <a:r>
              <a:rPr sz="7000" spc="-95" dirty="0"/>
              <a:t>Color</a:t>
            </a:r>
            <a:r>
              <a:rPr sz="7000" spc="-390" dirty="0"/>
              <a:t> </a:t>
            </a:r>
            <a:r>
              <a:rPr sz="7000" spc="-125" dirty="0"/>
              <a:t>Meaningful</a:t>
            </a:r>
            <a:endParaRPr sz="7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874" y="2555122"/>
            <a:ext cx="17252127" cy="728949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110</a:t>
            </a:fld>
            <a:endParaRPr spc="-25"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3461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05"/>
              </a:spcBef>
            </a:pPr>
            <a:r>
              <a:rPr sz="7000" spc="-80" dirty="0"/>
              <a:t>Make</a:t>
            </a:r>
            <a:r>
              <a:rPr sz="7000" spc="-390" dirty="0"/>
              <a:t> </a:t>
            </a:r>
            <a:r>
              <a:rPr sz="7000" spc="-95" dirty="0"/>
              <a:t>Color</a:t>
            </a:r>
            <a:r>
              <a:rPr sz="7000" spc="-390" dirty="0"/>
              <a:t> </a:t>
            </a:r>
            <a:r>
              <a:rPr sz="7000" spc="-125" dirty="0"/>
              <a:t>Meaningful</a:t>
            </a:r>
            <a:endParaRPr sz="7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874" y="2555122"/>
            <a:ext cx="17252127" cy="7289497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743041" y="9966087"/>
            <a:ext cx="18618200" cy="1369060"/>
            <a:chOff x="743041" y="9966087"/>
            <a:chExt cx="18618200" cy="13690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3041" y="9966087"/>
              <a:ext cx="18618019" cy="13424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1573" y="10023676"/>
              <a:ext cx="18460956" cy="128487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21573" y="10023676"/>
              <a:ext cx="18461355" cy="1285240"/>
            </a:xfrm>
            <a:custGeom>
              <a:avLst/>
              <a:gdLst/>
              <a:ahLst/>
              <a:cxnLst/>
              <a:rect l="l" t="t" r="r" b="b"/>
              <a:pathLst>
                <a:path w="18461355" h="1285240">
                  <a:moveTo>
                    <a:pt x="0" y="0"/>
                  </a:moveTo>
                  <a:lnTo>
                    <a:pt x="18460956" y="0"/>
                  </a:lnTo>
                  <a:lnTo>
                    <a:pt x="18460956" y="1284879"/>
                  </a:lnTo>
                </a:path>
                <a:path w="18461355" h="1285240">
                  <a:moveTo>
                    <a:pt x="0" y="1284879"/>
                  </a:moveTo>
                  <a:lnTo>
                    <a:pt x="0" y="0"/>
                  </a:lnTo>
                </a:path>
              </a:pathLst>
            </a:custGeom>
            <a:ln w="523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111</a:t>
            </a:fld>
            <a:endParaRPr spc="-25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7890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35"/>
              </a:spcBef>
            </a:pPr>
            <a:r>
              <a:rPr sz="6900" spc="-75" dirty="0"/>
              <a:t>Make</a:t>
            </a:r>
            <a:r>
              <a:rPr sz="6900" spc="-415" dirty="0"/>
              <a:t> </a:t>
            </a:r>
            <a:r>
              <a:rPr sz="6900" spc="-90" dirty="0"/>
              <a:t>Color</a:t>
            </a:r>
            <a:r>
              <a:rPr sz="6900" spc="-385" dirty="0"/>
              <a:t> </a:t>
            </a:r>
            <a:r>
              <a:rPr sz="6900" spc="-125" dirty="0"/>
              <a:t>Meaningful:</a:t>
            </a:r>
            <a:r>
              <a:rPr sz="6900" spc="-355" dirty="0"/>
              <a:t> </a:t>
            </a:r>
            <a:r>
              <a:rPr sz="6900" dirty="0"/>
              <a:t>to</a:t>
            </a:r>
            <a:r>
              <a:rPr sz="6900" spc="-380" dirty="0"/>
              <a:t> </a:t>
            </a:r>
            <a:r>
              <a:rPr sz="6900" spc="-90" dirty="0"/>
              <a:t>focus</a:t>
            </a:r>
            <a:r>
              <a:rPr sz="6900" spc="-380" dirty="0"/>
              <a:t> </a:t>
            </a:r>
            <a:r>
              <a:rPr sz="6900" spc="-40" dirty="0"/>
              <a:t>our</a:t>
            </a:r>
            <a:r>
              <a:rPr sz="6900" spc="-380" dirty="0"/>
              <a:t> </a:t>
            </a:r>
            <a:r>
              <a:rPr sz="6900" spc="-45" dirty="0"/>
              <a:t>attention</a:t>
            </a:r>
            <a:endParaRPr sz="69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8236" y="2684865"/>
            <a:ext cx="17648171" cy="74815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112</a:t>
            </a:fld>
            <a:endParaRPr spc="-25" dirty="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888736"/>
            <a:ext cx="1202626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45" dirty="0"/>
              <a:t>Why</a:t>
            </a:r>
            <a:r>
              <a:rPr sz="7000" spc="-440" dirty="0"/>
              <a:t> </a:t>
            </a:r>
            <a:r>
              <a:rPr sz="7000" spc="-130" dirty="0"/>
              <a:t>aren't</a:t>
            </a:r>
            <a:r>
              <a:rPr sz="7000" spc="-360" dirty="0"/>
              <a:t> </a:t>
            </a:r>
            <a:r>
              <a:rPr sz="7000" dirty="0"/>
              <a:t>we</a:t>
            </a:r>
            <a:r>
              <a:rPr sz="7000" spc="-385" dirty="0"/>
              <a:t> </a:t>
            </a:r>
            <a:r>
              <a:rPr sz="7000" spc="-80" dirty="0"/>
              <a:t>just</a:t>
            </a:r>
            <a:r>
              <a:rPr sz="7000" spc="-390" dirty="0"/>
              <a:t> </a:t>
            </a:r>
            <a:r>
              <a:rPr sz="7000" spc="-120" dirty="0"/>
              <a:t>stacking</a:t>
            </a:r>
            <a:r>
              <a:rPr sz="7000" spc="-365" dirty="0"/>
              <a:t> </a:t>
            </a:r>
            <a:r>
              <a:rPr sz="7000" spc="-45" dirty="0"/>
              <a:t>it?</a:t>
            </a:r>
            <a:endParaRPr sz="7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3425" y="2446109"/>
            <a:ext cx="17095243" cy="731973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340371" y="10264876"/>
            <a:ext cx="5126355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dirty="0">
                <a:latin typeface="Helvetica Neue"/>
                <a:cs typeface="Helvetica Neue"/>
              </a:rPr>
              <a:t>Very</a:t>
            </a:r>
            <a:r>
              <a:rPr sz="3950" spc="-8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sensitive</a:t>
            </a:r>
            <a:r>
              <a:rPr sz="3950" spc="-7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to</a:t>
            </a:r>
            <a:r>
              <a:rPr sz="3950" spc="-70" dirty="0">
                <a:latin typeface="Helvetica Neue"/>
                <a:cs typeface="Helvetica Neue"/>
              </a:rPr>
              <a:t> </a:t>
            </a:r>
            <a:r>
              <a:rPr sz="3950" spc="-10" dirty="0">
                <a:latin typeface="Helvetica Neue"/>
                <a:cs typeface="Helvetica Neue"/>
              </a:rPr>
              <a:t>order!</a:t>
            </a:r>
            <a:endParaRPr sz="3950">
              <a:latin typeface="Helvetica Neue"/>
              <a:cs typeface="Helvetica Neue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113</a:t>
            </a:fld>
            <a:endParaRPr spc="-25" dirty="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888736"/>
            <a:ext cx="550418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25" dirty="0"/>
              <a:t>Order</a:t>
            </a:r>
            <a:r>
              <a:rPr sz="7000" spc="-360" dirty="0"/>
              <a:t> </a:t>
            </a:r>
            <a:r>
              <a:rPr sz="7000" spc="-120" dirty="0"/>
              <a:t>matters</a:t>
            </a:r>
            <a:endParaRPr sz="7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4643" y="2357578"/>
            <a:ext cx="17960049" cy="769002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114</a:t>
            </a:fld>
            <a:endParaRPr spc="-25" dirty="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3461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05"/>
              </a:spcBef>
            </a:pPr>
            <a:r>
              <a:rPr sz="7000" spc="-130" dirty="0"/>
              <a:t>Faceting</a:t>
            </a:r>
            <a:endParaRPr sz="7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12690" y="2898047"/>
            <a:ext cx="6565431" cy="779706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9818" y="5528278"/>
            <a:ext cx="8890418" cy="270000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0842706" y="6550297"/>
            <a:ext cx="1047115" cy="1047115"/>
          </a:xfrm>
          <a:custGeom>
            <a:avLst/>
            <a:gdLst/>
            <a:ahLst/>
            <a:cxnLst/>
            <a:rect l="l" t="t" r="r" b="b"/>
            <a:pathLst>
              <a:path w="1047115" h="1047115">
                <a:moveTo>
                  <a:pt x="510131" y="0"/>
                </a:moveTo>
                <a:lnTo>
                  <a:pt x="510131" y="339948"/>
                </a:lnTo>
                <a:lnTo>
                  <a:pt x="0" y="339948"/>
                </a:lnTo>
                <a:lnTo>
                  <a:pt x="0" y="707139"/>
                </a:lnTo>
                <a:lnTo>
                  <a:pt x="510131" y="707139"/>
                </a:lnTo>
                <a:lnTo>
                  <a:pt x="510131" y="1047088"/>
                </a:lnTo>
                <a:lnTo>
                  <a:pt x="1047088" y="523544"/>
                </a:lnTo>
                <a:lnTo>
                  <a:pt x="5101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115</a:t>
            </a:fld>
            <a:endParaRPr spc="-25" dirty="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3461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05"/>
              </a:spcBef>
            </a:pPr>
            <a:r>
              <a:rPr sz="7000" spc="-130" dirty="0"/>
              <a:t>Faceting</a:t>
            </a:r>
            <a:endParaRPr sz="7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9430" y="4051778"/>
            <a:ext cx="17514145" cy="526443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116</a:t>
            </a:fld>
            <a:endParaRPr spc="-25" dirty="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117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6" y="888736"/>
            <a:ext cx="11009333" cy="109068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25" dirty="0"/>
              <a:t>Three</a:t>
            </a:r>
            <a:r>
              <a:rPr lang="en-US" sz="7000" spc="-125" dirty="0"/>
              <a:t>*</a:t>
            </a:r>
            <a:r>
              <a:rPr sz="7000" spc="-350" dirty="0"/>
              <a:t> </a:t>
            </a:r>
            <a:r>
              <a:rPr sz="7000" spc="-114" dirty="0"/>
              <a:t>simple,</a:t>
            </a:r>
            <a:r>
              <a:rPr sz="7000" spc="-345" dirty="0"/>
              <a:t> </a:t>
            </a:r>
            <a:r>
              <a:rPr sz="7000" spc="-120" dirty="0"/>
              <a:t>flexible</a:t>
            </a:r>
            <a:r>
              <a:rPr sz="7000" spc="-345" dirty="0"/>
              <a:t> </a:t>
            </a:r>
            <a:r>
              <a:rPr sz="7000" spc="-90" dirty="0"/>
              <a:t>tools</a:t>
            </a:r>
            <a:endParaRPr sz="7000" dirty="0"/>
          </a:p>
        </p:txBody>
      </p:sp>
      <p:sp>
        <p:nvSpPr>
          <p:cNvPr id="3" name="object 3"/>
          <p:cNvSpPr txBox="1"/>
          <p:nvPr/>
        </p:nvSpPr>
        <p:spPr>
          <a:xfrm>
            <a:off x="1023916" y="3320390"/>
            <a:ext cx="7199333" cy="3824765"/>
          </a:xfrm>
          <a:prstGeom prst="rect">
            <a:avLst/>
          </a:prstGeom>
        </p:spPr>
        <p:txBody>
          <a:bodyPr vert="horz" wrap="square" lIns="0" tIns="206375" rIns="0" bIns="0" rtlCol="0">
            <a:spAutoFit/>
          </a:bodyPr>
          <a:lstStyle/>
          <a:p>
            <a:pPr marL="745490" indent="-732790">
              <a:lnSpc>
                <a:spcPct val="100000"/>
              </a:lnSpc>
              <a:spcBef>
                <a:spcPts val="1625"/>
              </a:spcBef>
              <a:buAutoNum type="arabicPeriod"/>
              <a:tabLst>
                <a:tab pos="745490" algn="l"/>
              </a:tabLst>
            </a:pPr>
            <a:r>
              <a:rPr sz="3950" dirty="0">
                <a:latin typeface="Helvetica Neue"/>
                <a:cs typeface="Helvetica Neue"/>
              </a:rPr>
              <a:t>Make </a:t>
            </a:r>
            <a:r>
              <a:rPr sz="3950" b="1" dirty="0">
                <a:latin typeface="Helvetica Neue"/>
                <a:cs typeface="Helvetica Neue"/>
              </a:rPr>
              <a:t>color </a:t>
            </a:r>
            <a:r>
              <a:rPr sz="3950" spc="-10" dirty="0">
                <a:latin typeface="Helvetica Neue"/>
                <a:cs typeface="Helvetica Neue"/>
              </a:rPr>
              <a:t>meaningful.</a:t>
            </a:r>
            <a:endParaRPr sz="3950" dirty="0">
              <a:latin typeface="Helvetica Neue"/>
              <a:cs typeface="Helvetica Neue"/>
            </a:endParaRPr>
          </a:p>
          <a:p>
            <a:pPr marL="745490" indent="-732790">
              <a:lnSpc>
                <a:spcPct val="100000"/>
              </a:lnSpc>
              <a:spcBef>
                <a:spcPts val="1525"/>
              </a:spcBef>
              <a:buAutoNum type="arabicPeriod"/>
              <a:tabLst>
                <a:tab pos="745490" algn="l"/>
              </a:tabLst>
            </a:pPr>
            <a:r>
              <a:rPr sz="3950" dirty="0">
                <a:latin typeface="Helvetica Neue"/>
                <a:cs typeface="Helvetica Neue"/>
              </a:rPr>
              <a:t>Create</a:t>
            </a:r>
            <a:r>
              <a:rPr sz="3950" spc="-155" dirty="0">
                <a:latin typeface="Helvetica Neue"/>
                <a:cs typeface="Helvetica Neue"/>
              </a:rPr>
              <a:t> </a:t>
            </a:r>
            <a:r>
              <a:rPr sz="3950" b="1" spc="-10" dirty="0">
                <a:latin typeface="Helvetica Neue"/>
                <a:cs typeface="Helvetica Neue"/>
              </a:rPr>
              <a:t>facets</a:t>
            </a:r>
            <a:r>
              <a:rPr sz="3950" spc="-10" dirty="0">
                <a:latin typeface="Helvetica Neue"/>
                <a:cs typeface="Helvetica Neue"/>
              </a:rPr>
              <a:t>.</a:t>
            </a:r>
            <a:endParaRPr sz="3950" dirty="0">
              <a:latin typeface="Helvetica Neue"/>
              <a:cs typeface="Helvetica Neue"/>
            </a:endParaRPr>
          </a:p>
          <a:p>
            <a:pPr marL="745490" indent="-732790">
              <a:lnSpc>
                <a:spcPct val="100000"/>
              </a:lnSpc>
              <a:spcBef>
                <a:spcPts val="1525"/>
              </a:spcBef>
              <a:buFont typeface="Helvetica Neue"/>
              <a:buAutoNum type="arabicPeriod"/>
              <a:tabLst>
                <a:tab pos="745490" algn="l"/>
              </a:tabLst>
            </a:pPr>
            <a:r>
              <a:rPr sz="3950" b="1" dirty="0">
                <a:latin typeface="Helvetica Neue"/>
                <a:cs typeface="Helvetica Neue"/>
              </a:rPr>
              <a:t>Order</a:t>
            </a:r>
            <a:r>
              <a:rPr sz="3950" b="1" spc="-75" dirty="0">
                <a:latin typeface="Helvetica Neue"/>
                <a:cs typeface="Helvetica Neue"/>
              </a:rPr>
              <a:t> </a:t>
            </a:r>
            <a:r>
              <a:rPr sz="3950" spc="-10" dirty="0">
                <a:latin typeface="Helvetica Neue"/>
                <a:cs typeface="Helvetica Neue"/>
              </a:rPr>
              <a:t>matters</a:t>
            </a:r>
            <a:endParaRPr lang="en-US" sz="3950" spc="-10" dirty="0">
              <a:latin typeface="Helvetica Neue"/>
              <a:cs typeface="Helvetica Neue"/>
            </a:endParaRPr>
          </a:p>
          <a:p>
            <a:pPr marL="745490" indent="-732790">
              <a:lnSpc>
                <a:spcPct val="100000"/>
              </a:lnSpc>
              <a:spcBef>
                <a:spcPts val="1525"/>
              </a:spcBef>
              <a:buFont typeface="Helvetica Neue"/>
              <a:buAutoNum type="arabicPeriod"/>
              <a:tabLst>
                <a:tab pos="745490" algn="l"/>
              </a:tabLst>
            </a:pPr>
            <a:r>
              <a:rPr lang="en-US" sz="3950" spc="-10" dirty="0">
                <a:latin typeface="Helvetica Neue"/>
                <a:cs typeface="Helvetica Neue"/>
              </a:rPr>
              <a:t>*(</a:t>
            </a:r>
            <a:r>
              <a:rPr lang="en-US" sz="3950" spc="-10" dirty="0">
                <a:solidFill>
                  <a:srgbClr val="C00000"/>
                </a:solidFill>
                <a:latin typeface="Helvetica Neue"/>
                <a:cs typeface="Helvetica Neue"/>
              </a:rPr>
              <a:t>bonus</a:t>
            </a:r>
            <a:r>
              <a:rPr lang="en-US" sz="3950" spc="-10" dirty="0">
                <a:latin typeface="Helvetica Neue"/>
                <a:cs typeface="Helvetica Neue"/>
              </a:rPr>
              <a:t>) Use </a:t>
            </a:r>
            <a:r>
              <a:rPr lang="en-US" sz="3950" b="1" spc="-10" dirty="0">
                <a:latin typeface="Helvetica Neue"/>
                <a:cs typeface="Helvetica Neue"/>
              </a:rPr>
              <a:t>text</a:t>
            </a:r>
            <a:r>
              <a:rPr lang="en-US" sz="3950" spc="-10" dirty="0">
                <a:latin typeface="Helvetica Neue"/>
                <a:cs typeface="Helvetica Neue"/>
              </a:rPr>
              <a:t> to </a:t>
            </a:r>
            <a:r>
              <a:rPr lang="en-US" sz="3950" b="1" spc="-10" dirty="0">
                <a:latin typeface="Helvetica Neue"/>
                <a:cs typeface="Helvetica Neue"/>
              </a:rPr>
              <a:t>guide</a:t>
            </a:r>
            <a:r>
              <a:rPr lang="en-US" sz="3950" spc="-10" dirty="0">
                <a:latin typeface="Helvetica Neue"/>
                <a:cs typeface="Helvetica Neue"/>
              </a:rPr>
              <a:t> attention and retention</a:t>
            </a:r>
            <a:endParaRPr sz="3950" dirty="0">
              <a:latin typeface="Helvetica Neue"/>
              <a:cs typeface="Helvetica Neue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088FB64B-C4EC-745B-6CBC-BEDD57FE6AFD}"/>
              </a:ext>
            </a:extLst>
          </p:cNvPr>
          <p:cNvSpPr txBox="1"/>
          <p:nvPr/>
        </p:nvSpPr>
        <p:spPr>
          <a:xfrm>
            <a:off x="18146427" y="10150475"/>
            <a:ext cx="1585193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[</a:t>
            </a:r>
            <a:r>
              <a:rPr lang="en-US" sz="2950" spc="-10" dirty="0">
                <a:solidFill>
                  <a:srgbClr val="C00000"/>
                </a:solidFill>
                <a:latin typeface="Helvetica Neue"/>
                <a:cs typeface="Helvetica Neue"/>
              </a:rPr>
              <a:t>Elavsky</a:t>
            </a: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]</a:t>
            </a:r>
            <a:endParaRPr sz="2950" dirty="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818939"/>
            <a:ext cx="5453380" cy="1805939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5"/>
              </a:spcBef>
            </a:pPr>
            <a:r>
              <a:rPr sz="7000" spc="-10" dirty="0"/>
              <a:t>Color</a:t>
            </a:r>
            <a:endParaRPr sz="7000"/>
          </a:p>
          <a:p>
            <a:pPr marL="97790">
              <a:lnSpc>
                <a:spcPct val="100000"/>
              </a:lnSpc>
              <a:spcBef>
                <a:spcPts val="320"/>
              </a:spcBef>
            </a:pPr>
            <a:r>
              <a:rPr sz="3950" dirty="0">
                <a:latin typeface="Helvetica Neue"/>
                <a:cs typeface="Helvetica Neue"/>
              </a:rPr>
              <a:t>Semantic for </a:t>
            </a:r>
            <a:r>
              <a:rPr sz="3950" spc="-10" dirty="0">
                <a:latin typeface="Helvetica Neue"/>
                <a:cs typeface="Helvetica Neue"/>
              </a:rPr>
              <a:t>categories</a:t>
            </a:r>
            <a:endParaRPr sz="3950">
              <a:latin typeface="Helvetica Neue"/>
              <a:cs typeface="Helvetica Neu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7558" y="2828272"/>
            <a:ext cx="7151202" cy="302157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65707" y="2328918"/>
            <a:ext cx="6800243" cy="288279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886235" y="831175"/>
            <a:ext cx="6188075" cy="1122680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944"/>
              </a:spcBef>
            </a:pPr>
            <a:r>
              <a:rPr sz="3950" dirty="0">
                <a:latin typeface="Helvetica Neue"/>
                <a:cs typeface="Helvetica Neue"/>
              </a:rPr>
              <a:t>Color</a:t>
            </a:r>
            <a:r>
              <a:rPr sz="3950" spc="-3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to</a:t>
            </a:r>
            <a:r>
              <a:rPr sz="3950" spc="-2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provide</a:t>
            </a:r>
            <a:r>
              <a:rPr sz="3950" spc="-2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context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spc="-25" dirty="0">
                <a:latin typeface="Helvetica Neue"/>
                <a:cs typeface="Helvetica Neue"/>
              </a:rPr>
              <a:t>or </a:t>
            </a:r>
            <a:r>
              <a:rPr sz="3950" dirty="0">
                <a:latin typeface="Helvetica Neue"/>
                <a:cs typeface="Helvetica Neue"/>
              </a:rPr>
              <a:t>focus attention on </a:t>
            </a:r>
            <a:r>
              <a:rPr sz="3950" spc="-10" dirty="0">
                <a:latin typeface="Helvetica Neue"/>
                <a:cs typeface="Helvetica Neue"/>
              </a:rPr>
              <a:t>category</a:t>
            </a:r>
            <a:endParaRPr sz="3950">
              <a:latin typeface="Helvetica Neue"/>
              <a:cs typeface="Helvetica Neue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15544" y="9186336"/>
            <a:ext cx="6700599" cy="174076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5769" y="7315531"/>
            <a:ext cx="6623395" cy="381109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734228" y="5770166"/>
            <a:ext cx="7015493" cy="203658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262560" y="6656749"/>
            <a:ext cx="14106525" cy="23615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dirty="0">
                <a:latin typeface="Helvetica Neue"/>
                <a:cs typeface="Helvetica Neue"/>
              </a:rPr>
              <a:t>Color to encode continuous </a:t>
            </a:r>
            <a:r>
              <a:rPr sz="3950" spc="-20" dirty="0">
                <a:latin typeface="Helvetica Neue"/>
                <a:cs typeface="Helvetica Neue"/>
              </a:rPr>
              <a:t>data</a:t>
            </a:r>
            <a:endParaRPr sz="3950">
              <a:latin typeface="Helvetica Neue"/>
              <a:cs typeface="Helvetica Neue"/>
            </a:endParaRPr>
          </a:p>
          <a:p>
            <a:pPr>
              <a:lnSpc>
                <a:spcPct val="100000"/>
              </a:lnSpc>
              <a:spcBef>
                <a:spcPts val="4190"/>
              </a:spcBef>
            </a:pPr>
            <a:endParaRPr sz="3950">
              <a:latin typeface="Helvetica Neue"/>
              <a:cs typeface="Helvetica Neue"/>
            </a:endParaRPr>
          </a:p>
          <a:p>
            <a:pPr marR="5080" algn="r">
              <a:lnSpc>
                <a:spcPct val="100000"/>
              </a:lnSpc>
            </a:pPr>
            <a:r>
              <a:rPr sz="3950" dirty="0">
                <a:latin typeface="Helvetica Neue"/>
                <a:cs typeface="Helvetica Neue"/>
              </a:rPr>
              <a:t>or period of </a:t>
            </a:r>
            <a:r>
              <a:rPr sz="3950" spc="-10" dirty="0">
                <a:latin typeface="Helvetica Neue"/>
                <a:cs typeface="Helvetica Neue"/>
              </a:rPr>
              <a:t>interest</a:t>
            </a:r>
            <a:endParaRPr sz="3950">
              <a:latin typeface="Helvetica Neue"/>
              <a:cs typeface="Helvetica Neue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118</a:t>
            </a:fld>
            <a:endParaRPr spc="-25" dirty="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3461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05"/>
              </a:spcBef>
            </a:pPr>
            <a:r>
              <a:rPr sz="7000" spc="-130" dirty="0"/>
              <a:t>Faceting</a:t>
            </a:r>
            <a:endParaRPr sz="7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12690" y="2898047"/>
            <a:ext cx="6565431" cy="779706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9818" y="5528278"/>
            <a:ext cx="8890418" cy="270000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0842706" y="6550297"/>
            <a:ext cx="1047115" cy="1047115"/>
          </a:xfrm>
          <a:custGeom>
            <a:avLst/>
            <a:gdLst/>
            <a:ahLst/>
            <a:cxnLst/>
            <a:rect l="l" t="t" r="r" b="b"/>
            <a:pathLst>
              <a:path w="1047115" h="1047115">
                <a:moveTo>
                  <a:pt x="510131" y="0"/>
                </a:moveTo>
                <a:lnTo>
                  <a:pt x="510131" y="339948"/>
                </a:lnTo>
                <a:lnTo>
                  <a:pt x="0" y="339948"/>
                </a:lnTo>
                <a:lnTo>
                  <a:pt x="0" y="707139"/>
                </a:lnTo>
                <a:lnTo>
                  <a:pt x="510131" y="707139"/>
                </a:lnTo>
                <a:lnTo>
                  <a:pt x="510131" y="1047088"/>
                </a:lnTo>
                <a:lnTo>
                  <a:pt x="1047088" y="523544"/>
                </a:lnTo>
                <a:lnTo>
                  <a:pt x="5101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119</a:t>
            </a:fld>
            <a:endParaRPr spc="-25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8827" y="298609"/>
            <a:ext cx="18548135" cy="3928126"/>
          </a:xfrm>
          <a:prstGeom prst="rect">
            <a:avLst/>
          </a:prstGeom>
        </p:spPr>
        <p:txBody>
          <a:bodyPr vert="horz" wrap="square" lIns="0" tIns="621156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20"/>
              </a:spcBef>
            </a:pPr>
            <a:r>
              <a:rPr lang="en-US" spc="-90" dirty="0"/>
              <a:t>Most design </a:t>
            </a:r>
            <a:r>
              <a:rPr lang="en-US" b="1" spc="-90" dirty="0"/>
              <a:t>depends on your audience</a:t>
            </a:r>
            <a:r>
              <a:rPr lang="en-US" spc="-90" dirty="0"/>
              <a:t>. What kind of audiences might this chart be effective, memorable, and engaging for?</a:t>
            </a:r>
            <a:endParaRPr spc="-9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8612EB-C9BC-41AD-9338-C64E28E29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350" y="4361255"/>
            <a:ext cx="8153400" cy="6489441"/>
          </a:xfrm>
          <a:prstGeom prst="rect">
            <a:avLst/>
          </a:prstGeom>
        </p:spPr>
      </p:pic>
      <p:sp>
        <p:nvSpPr>
          <p:cNvPr id="14" name="object 4">
            <a:extLst>
              <a:ext uri="{FF2B5EF4-FFF2-40B4-BE49-F238E27FC236}">
                <a16:creationId xmlns:a16="http://schemas.microsoft.com/office/drawing/2014/main" id="{30A94BE3-3E1E-C248-00EE-6254D4D8EABA}"/>
              </a:ext>
            </a:extLst>
          </p:cNvPr>
          <p:cNvSpPr txBox="1"/>
          <p:nvPr/>
        </p:nvSpPr>
        <p:spPr>
          <a:xfrm>
            <a:off x="18244365" y="10404942"/>
            <a:ext cx="1585193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[</a:t>
            </a:r>
            <a:r>
              <a:rPr lang="en-US" sz="2950" spc="-10" dirty="0">
                <a:solidFill>
                  <a:srgbClr val="C00000"/>
                </a:solidFill>
                <a:latin typeface="Helvetica Neue"/>
                <a:cs typeface="Helvetica Neue"/>
              </a:rPr>
              <a:t>Elavsky</a:t>
            </a: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]</a:t>
            </a:r>
            <a:endParaRPr sz="295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1158132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888736"/>
            <a:ext cx="550418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25" dirty="0"/>
              <a:t>Order</a:t>
            </a:r>
            <a:r>
              <a:rPr sz="7000" spc="-360" dirty="0"/>
              <a:t> </a:t>
            </a:r>
            <a:r>
              <a:rPr sz="7000" spc="-120" dirty="0"/>
              <a:t>matters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194969" y="8014274"/>
            <a:ext cx="7089140" cy="12338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dirty="0">
                <a:latin typeface="Helvetica Neue"/>
                <a:cs typeface="Helvetica Neue"/>
              </a:rPr>
              <a:t>Letters</a:t>
            </a:r>
            <a:r>
              <a:rPr sz="3950" spc="-2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of</a:t>
            </a:r>
            <a:r>
              <a:rPr sz="3950" spc="-2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the</a:t>
            </a:r>
            <a:r>
              <a:rPr sz="3950" spc="-20" dirty="0">
                <a:latin typeface="Helvetica Neue"/>
                <a:cs typeface="Helvetica Neue"/>
              </a:rPr>
              <a:t> </a:t>
            </a:r>
            <a:r>
              <a:rPr sz="3950" spc="-10" dirty="0">
                <a:latin typeface="Helvetica Neue"/>
                <a:cs typeface="Helvetica Neue"/>
              </a:rPr>
              <a:t>Alphabet,</a:t>
            </a:r>
            <a:endParaRPr sz="3950">
              <a:latin typeface="Helvetica Neue"/>
              <a:cs typeface="Helvetica Neue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3950" b="1" dirty="0">
                <a:latin typeface="Helvetica Neue"/>
                <a:cs typeface="Helvetica Neue"/>
              </a:rPr>
              <a:t>ordered</a:t>
            </a:r>
            <a:r>
              <a:rPr sz="3950" b="1" spc="-50" dirty="0">
                <a:latin typeface="Helvetica Neue"/>
                <a:cs typeface="Helvetica Neue"/>
              </a:rPr>
              <a:t> </a:t>
            </a:r>
            <a:r>
              <a:rPr sz="3950" b="1" dirty="0">
                <a:latin typeface="Helvetica Neue"/>
                <a:cs typeface="Helvetica Neue"/>
              </a:rPr>
              <a:t>by</a:t>
            </a:r>
            <a:r>
              <a:rPr sz="3950" b="1" spc="-50" dirty="0">
                <a:latin typeface="Helvetica Neue"/>
                <a:cs typeface="Helvetica Neue"/>
              </a:rPr>
              <a:t> </a:t>
            </a:r>
            <a:r>
              <a:rPr sz="3950" b="1" dirty="0">
                <a:latin typeface="Helvetica Neue"/>
                <a:cs typeface="Helvetica Neue"/>
              </a:rPr>
              <a:t>alphabetical</a:t>
            </a:r>
            <a:r>
              <a:rPr sz="3950" b="1" spc="-50" dirty="0">
                <a:latin typeface="Helvetica Neue"/>
                <a:cs typeface="Helvetica Neue"/>
              </a:rPr>
              <a:t> </a:t>
            </a:r>
            <a:r>
              <a:rPr sz="3950" b="1" spc="-10" dirty="0">
                <a:latin typeface="Helvetica Neue"/>
                <a:cs typeface="Helvetica Neue"/>
              </a:rPr>
              <a:t>order</a:t>
            </a:r>
            <a:endParaRPr sz="3950">
              <a:latin typeface="Helvetica Neue"/>
              <a:cs typeface="Helvetica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5027" y="3490047"/>
            <a:ext cx="6481478" cy="41359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20377" y="3458635"/>
            <a:ext cx="6481478" cy="41359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528842" y="8014274"/>
            <a:ext cx="5295265" cy="12338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dirty="0">
                <a:latin typeface="Helvetica Neue"/>
                <a:cs typeface="Helvetica Neue"/>
              </a:rPr>
              <a:t>Letters</a:t>
            </a:r>
            <a:r>
              <a:rPr sz="3950" spc="-2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of</a:t>
            </a:r>
            <a:r>
              <a:rPr sz="3950" spc="-2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the</a:t>
            </a:r>
            <a:r>
              <a:rPr sz="3950" spc="-20" dirty="0">
                <a:latin typeface="Helvetica Neue"/>
                <a:cs typeface="Helvetica Neue"/>
              </a:rPr>
              <a:t> </a:t>
            </a:r>
            <a:r>
              <a:rPr sz="3950" spc="-10" dirty="0">
                <a:latin typeface="Helvetica Neue"/>
                <a:cs typeface="Helvetica Neue"/>
              </a:rPr>
              <a:t>Alphabet,</a:t>
            </a:r>
            <a:endParaRPr sz="3950">
              <a:latin typeface="Helvetica Neue"/>
              <a:cs typeface="Helvetica Neue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3950" b="1" dirty="0">
                <a:latin typeface="Helvetica Neue"/>
                <a:cs typeface="Helvetica Neue"/>
              </a:rPr>
              <a:t>ordered</a:t>
            </a:r>
            <a:r>
              <a:rPr sz="3950" b="1" spc="-75" dirty="0">
                <a:latin typeface="Helvetica Neue"/>
                <a:cs typeface="Helvetica Neue"/>
              </a:rPr>
              <a:t> </a:t>
            </a:r>
            <a:r>
              <a:rPr sz="3950" b="1" dirty="0">
                <a:latin typeface="Helvetica Neue"/>
                <a:cs typeface="Helvetica Neue"/>
              </a:rPr>
              <a:t>by</a:t>
            </a:r>
            <a:r>
              <a:rPr sz="3950" b="1" spc="-75" dirty="0">
                <a:latin typeface="Helvetica Neue"/>
                <a:cs typeface="Helvetica Neue"/>
              </a:rPr>
              <a:t> </a:t>
            </a:r>
            <a:r>
              <a:rPr sz="3950" b="1" spc="-10" dirty="0">
                <a:latin typeface="Helvetica Neue"/>
                <a:cs typeface="Helvetica Neue"/>
              </a:rPr>
              <a:t>frequency</a:t>
            </a:r>
            <a:endParaRPr sz="3950">
              <a:latin typeface="Helvetica Neue"/>
              <a:cs typeface="Helvetica Neue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120</a:t>
            </a:fld>
            <a:endParaRPr spc="-25" dirty="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888736"/>
            <a:ext cx="550418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25" dirty="0"/>
              <a:t>Order</a:t>
            </a:r>
            <a:r>
              <a:rPr sz="7000" spc="-360" dirty="0"/>
              <a:t> </a:t>
            </a:r>
            <a:r>
              <a:rPr sz="7000" spc="-120" dirty="0"/>
              <a:t>matters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988348" y="10391841"/>
            <a:ext cx="1359852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  <a:hlinkClick r:id="rId2"/>
              </a:rPr>
              <a:t>https://observablehq.com/@observablehq/twosimpleflexibletoolswhatcausedthis</a:t>
            </a:r>
            <a:endParaRPr sz="2950">
              <a:latin typeface="Helvetica Neue"/>
              <a:cs typeface="Helvetica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2431" y="2094534"/>
            <a:ext cx="11095599" cy="792824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121</a:t>
            </a:fld>
            <a:endParaRPr spc="-25" dirty="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1156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20"/>
              </a:spcBef>
            </a:pPr>
            <a:r>
              <a:rPr spc="-105" dirty="0"/>
              <a:t>Beyond</a:t>
            </a:r>
            <a:r>
              <a:rPr spc="-360" dirty="0"/>
              <a:t> </a:t>
            </a:r>
            <a:r>
              <a:rPr spc="-120" dirty="0"/>
              <a:t>Encoding</a:t>
            </a:r>
            <a:r>
              <a:rPr spc="-360" dirty="0"/>
              <a:t> </a:t>
            </a:r>
            <a:r>
              <a:rPr spc="-90" dirty="0"/>
              <a:t>Choices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23917" y="3322906"/>
            <a:ext cx="9530080" cy="4737735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40"/>
              </a:spcBef>
            </a:pPr>
            <a:r>
              <a:rPr sz="3950" dirty="0">
                <a:latin typeface="Helvetica Neue"/>
                <a:cs typeface="Helvetica Neue"/>
              </a:rPr>
              <a:t>"Chart </a:t>
            </a:r>
            <a:r>
              <a:rPr sz="3950" spc="-10" dirty="0">
                <a:latin typeface="Helvetica Neue"/>
                <a:cs typeface="Helvetica Neue"/>
              </a:rPr>
              <a:t>Junk”</a:t>
            </a:r>
            <a:endParaRPr sz="3950">
              <a:latin typeface="Helvetica Neue"/>
              <a:cs typeface="Helvetica Neue"/>
            </a:endParaRPr>
          </a:p>
          <a:p>
            <a:pPr marL="12700" marR="5080">
              <a:lnSpc>
                <a:spcPts val="6180"/>
              </a:lnSpc>
              <a:spcBef>
                <a:spcPts val="450"/>
              </a:spcBef>
            </a:pPr>
            <a:r>
              <a:rPr sz="3950" dirty="0">
                <a:latin typeface="Helvetica Neue"/>
                <a:cs typeface="Helvetica Neue"/>
              </a:rPr>
              <a:t>Charts as messages: know your </a:t>
            </a:r>
            <a:r>
              <a:rPr sz="3950" spc="-10" dirty="0">
                <a:latin typeface="Helvetica Neue"/>
                <a:cs typeface="Helvetica Neue"/>
              </a:rPr>
              <a:t>audience! </a:t>
            </a:r>
            <a:r>
              <a:rPr sz="3950" dirty="0">
                <a:latin typeface="Helvetica Neue"/>
                <a:cs typeface="Helvetica Neue"/>
              </a:rPr>
              <a:t>Eﬀective color </a:t>
            </a:r>
            <a:r>
              <a:rPr sz="3950" spc="-10" dirty="0">
                <a:latin typeface="Helvetica Neue"/>
                <a:cs typeface="Helvetica Neue"/>
              </a:rPr>
              <a:t>mappings</a:t>
            </a:r>
            <a:endParaRPr sz="3950">
              <a:latin typeface="Helvetica Neue"/>
              <a:cs typeface="Helvetica Neue"/>
            </a:endParaRPr>
          </a:p>
          <a:p>
            <a:pPr marL="12700" marR="4752975">
              <a:lnSpc>
                <a:spcPts val="6180"/>
              </a:lnSpc>
              <a:spcBef>
                <a:spcPts val="5"/>
              </a:spcBef>
            </a:pPr>
            <a:r>
              <a:rPr sz="3950" dirty="0">
                <a:latin typeface="Helvetica Neue"/>
                <a:cs typeface="Helvetica Neue"/>
              </a:rPr>
              <a:t>Correct</a:t>
            </a:r>
            <a:r>
              <a:rPr sz="3950" spc="-4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use</a:t>
            </a:r>
            <a:r>
              <a:rPr sz="3950" spc="-4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of</a:t>
            </a:r>
            <a:r>
              <a:rPr sz="3950" spc="-40" dirty="0">
                <a:latin typeface="Helvetica Neue"/>
                <a:cs typeface="Helvetica Neue"/>
              </a:rPr>
              <a:t> </a:t>
            </a:r>
            <a:r>
              <a:rPr sz="3950" spc="-10" dirty="0">
                <a:latin typeface="Helvetica Neue"/>
                <a:cs typeface="Helvetica Neue"/>
              </a:rPr>
              <a:t>scales </a:t>
            </a:r>
            <a:r>
              <a:rPr sz="3950" dirty="0">
                <a:latin typeface="Helvetica Neue"/>
                <a:cs typeface="Helvetica Neue"/>
              </a:rPr>
              <a:t>Aspect </a:t>
            </a:r>
            <a:r>
              <a:rPr sz="3950" spc="-10" dirty="0">
                <a:latin typeface="Helvetica Neue"/>
                <a:cs typeface="Helvetica Neue"/>
              </a:rPr>
              <a:t>ratio</a:t>
            </a:r>
            <a:endParaRPr sz="3950">
              <a:latin typeface="Helvetica Neue"/>
              <a:cs typeface="Helvetica Neue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sz="3950" dirty="0">
                <a:latin typeface="Helvetica Neue"/>
                <a:cs typeface="Helvetica Neue"/>
              </a:rPr>
              <a:t>Provide</a:t>
            </a:r>
            <a:r>
              <a:rPr sz="3950" spc="-75" dirty="0">
                <a:latin typeface="Helvetica Neue"/>
                <a:cs typeface="Helvetica Neue"/>
              </a:rPr>
              <a:t> </a:t>
            </a:r>
            <a:r>
              <a:rPr sz="3950" spc="-10" dirty="0">
                <a:latin typeface="Helvetica Neue"/>
                <a:cs typeface="Helvetica Neue"/>
              </a:rPr>
              <a:t>context</a:t>
            </a:r>
            <a:endParaRPr sz="395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904526"/>
            <a:ext cx="13913485" cy="1118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105" dirty="0"/>
              <a:t>Design</a:t>
            </a:r>
            <a:r>
              <a:rPr spc="-370" dirty="0"/>
              <a:t> </a:t>
            </a:r>
            <a:r>
              <a:rPr spc="-114" dirty="0"/>
              <a:t>Choices</a:t>
            </a:r>
            <a:r>
              <a:rPr spc="-360" dirty="0"/>
              <a:t> </a:t>
            </a:r>
            <a:r>
              <a:rPr spc="-75" dirty="0"/>
              <a:t>Make</a:t>
            </a:r>
            <a:r>
              <a:rPr spc="-360" dirty="0"/>
              <a:t> </a:t>
            </a:r>
            <a:r>
              <a:rPr dirty="0"/>
              <a:t>a</a:t>
            </a:r>
            <a:r>
              <a:rPr spc="-355" dirty="0"/>
              <a:t> </a:t>
            </a:r>
            <a:r>
              <a:rPr spc="-120" dirty="0"/>
              <a:t>Difference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37371" y="7562547"/>
            <a:ext cx="1087120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spc="-25" dirty="0">
                <a:latin typeface="Helvetica Neue"/>
                <a:cs typeface="Helvetica Neue"/>
              </a:rPr>
              <a:t>39%</a:t>
            </a:r>
            <a:endParaRPr sz="3950">
              <a:latin typeface="Helvetica Neue"/>
              <a:cs typeface="Helvetica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59952" y="3655693"/>
            <a:ext cx="10025951" cy="709775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19729" y="1975902"/>
            <a:ext cx="16113760" cy="330707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0" dirty="0" err="1">
                <a:latin typeface="Helvetica Neue Medium"/>
                <a:cs typeface="Helvetica Neue Medium"/>
              </a:rPr>
              <a:t>Borkin</a:t>
            </a:r>
            <a:r>
              <a:rPr sz="4500" spc="5" dirty="0">
                <a:latin typeface="Helvetica Neue Medium"/>
                <a:cs typeface="Helvetica Neue Medium"/>
              </a:rPr>
              <a:t> </a:t>
            </a:r>
            <a:r>
              <a:rPr sz="4500" dirty="0">
                <a:latin typeface="Helvetica Neue Medium"/>
                <a:cs typeface="Helvetica Neue Medium"/>
              </a:rPr>
              <a:t>et</a:t>
            </a:r>
            <a:r>
              <a:rPr sz="4500" spc="5" dirty="0">
                <a:latin typeface="Helvetica Neue Medium"/>
                <a:cs typeface="Helvetica Neue Medium"/>
              </a:rPr>
              <a:t> </a:t>
            </a:r>
            <a:r>
              <a:rPr sz="4500" dirty="0">
                <a:latin typeface="Helvetica Neue Medium"/>
                <a:cs typeface="Helvetica Neue Medium"/>
              </a:rPr>
              <a:t>al.</a:t>
            </a:r>
            <a:r>
              <a:rPr sz="4500" spc="5" dirty="0">
                <a:latin typeface="Helvetica Neue Medium"/>
                <a:cs typeface="Helvetica Neue Medium"/>
              </a:rPr>
              <a:t> </a:t>
            </a:r>
            <a:r>
              <a:rPr sz="4500" dirty="0">
                <a:latin typeface="Helvetica Neue Medium"/>
                <a:cs typeface="Helvetica Neue Medium"/>
              </a:rPr>
              <a:t>Artery</a:t>
            </a:r>
            <a:r>
              <a:rPr sz="4500" spc="5" dirty="0">
                <a:latin typeface="Helvetica Neue Medium"/>
                <a:cs typeface="Helvetica Neue Medium"/>
              </a:rPr>
              <a:t> </a:t>
            </a:r>
            <a:r>
              <a:rPr sz="4500" spc="-10" dirty="0">
                <a:latin typeface="Helvetica Neue Medium"/>
                <a:cs typeface="Helvetica Neue Medium"/>
              </a:rPr>
              <a:t>Visualization</a:t>
            </a:r>
            <a:r>
              <a:rPr lang="en-US" sz="4500" spc="-10" dirty="0">
                <a:latin typeface="Helvetica Neue Medium"/>
                <a:cs typeface="Helvetica Neue Medium"/>
              </a:rPr>
              <a:t>, 2011</a:t>
            </a:r>
            <a:endParaRPr sz="4500" dirty="0">
              <a:latin typeface="Helvetica Neue Medium"/>
              <a:cs typeface="Helvetica Neue Medium"/>
            </a:endParaRPr>
          </a:p>
          <a:p>
            <a:pPr marL="1089025">
              <a:lnSpc>
                <a:spcPct val="100000"/>
              </a:lnSpc>
              <a:spcBef>
                <a:spcPts val="4200"/>
              </a:spcBef>
              <a:tabLst>
                <a:tab pos="13824585" algn="l"/>
              </a:tabLst>
            </a:pPr>
            <a:r>
              <a:rPr sz="3950" b="1" spc="-10" dirty="0">
                <a:latin typeface="Helvetica Neue"/>
                <a:cs typeface="Helvetica Neue"/>
              </a:rPr>
              <a:t>Rainbow</a:t>
            </a:r>
            <a:r>
              <a:rPr sz="3950" b="1" dirty="0">
                <a:latin typeface="Helvetica Neue"/>
                <a:cs typeface="Helvetica Neue"/>
              </a:rPr>
              <a:t>	</a:t>
            </a:r>
            <a:r>
              <a:rPr sz="3950" b="1" spc="-10" dirty="0">
                <a:latin typeface="Helvetica Neue"/>
                <a:cs typeface="Helvetica Neue"/>
              </a:rPr>
              <a:t>Diverging</a:t>
            </a:r>
            <a:endParaRPr sz="3950" dirty="0">
              <a:latin typeface="Helvetica Neue"/>
              <a:cs typeface="Helvetica Neue"/>
            </a:endParaRPr>
          </a:p>
          <a:p>
            <a:pPr>
              <a:lnSpc>
                <a:spcPct val="100000"/>
              </a:lnSpc>
              <a:spcBef>
                <a:spcPts val="1900"/>
              </a:spcBef>
            </a:pPr>
            <a:endParaRPr sz="3950" dirty="0">
              <a:latin typeface="Helvetica Neue"/>
              <a:cs typeface="Helvetica Neue"/>
            </a:endParaRPr>
          </a:p>
          <a:p>
            <a:pPr marL="903605" algn="ctr">
              <a:lnSpc>
                <a:spcPct val="100000"/>
              </a:lnSpc>
              <a:tabLst>
                <a:tab pos="12598400" algn="l"/>
              </a:tabLst>
            </a:pPr>
            <a:r>
              <a:rPr sz="3950" spc="-25" dirty="0">
                <a:latin typeface="Helvetica Neue"/>
                <a:cs typeface="Helvetica Neue"/>
              </a:rPr>
              <a:t>62%</a:t>
            </a:r>
            <a:r>
              <a:rPr sz="3950" dirty="0">
                <a:latin typeface="Helvetica Neue"/>
                <a:cs typeface="Helvetica Neue"/>
              </a:rPr>
              <a:t>	</a:t>
            </a:r>
            <a:r>
              <a:rPr sz="3950" spc="-25" dirty="0">
                <a:latin typeface="Helvetica Neue"/>
                <a:cs typeface="Helvetica Neue"/>
              </a:rPr>
              <a:t>91%</a:t>
            </a:r>
            <a:endParaRPr sz="3950" dirty="0">
              <a:latin typeface="Helvetica Neue"/>
              <a:cs typeface="Helvetica Neu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832229" y="7562547"/>
            <a:ext cx="1087120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spc="-25" dirty="0">
                <a:latin typeface="Helvetica Neue"/>
                <a:cs typeface="Helvetica Neue"/>
              </a:rPr>
              <a:t>71%</a:t>
            </a:r>
            <a:endParaRPr sz="3950">
              <a:latin typeface="Helvetica Neue"/>
              <a:cs typeface="Helvetica Neue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67D53B00-D848-0226-51AA-6AC02B372F3D}"/>
              </a:ext>
            </a:extLst>
          </p:cNvPr>
          <p:cNvSpPr txBox="1"/>
          <p:nvPr/>
        </p:nvSpPr>
        <p:spPr>
          <a:xfrm>
            <a:off x="18244365" y="10404942"/>
            <a:ext cx="1585193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[</a:t>
            </a:r>
            <a:r>
              <a:rPr lang="en-US" sz="2950" spc="-10" dirty="0">
                <a:solidFill>
                  <a:srgbClr val="C00000"/>
                </a:solidFill>
                <a:latin typeface="Helvetica Neue"/>
                <a:cs typeface="Helvetica Neue"/>
              </a:rPr>
              <a:t>Elavsky</a:t>
            </a: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]</a:t>
            </a:r>
            <a:endParaRPr sz="2950" dirty="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6" y="904526"/>
            <a:ext cx="15047933" cy="11156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105" dirty="0"/>
              <a:t>“Chart</a:t>
            </a:r>
            <a:r>
              <a:rPr spc="-380" dirty="0"/>
              <a:t> </a:t>
            </a:r>
            <a:r>
              <a:rPr spc="-100" dirty="0"/>
              <a:t>Junk”</a:t>
            </a:r>
            <a:r>
              <a:rPr lang="en-US" spc="-100" dirty="0"/>
              <a:t> and embellishments</a:t>
            </a:r>
            <a:endParaRPr spc="-1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6572" y="3815146"/>
            <a:ext cx="8007215" cy="607429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20423" y="3212060"/>
            <a:ext cx="8604833" cy="676299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53512" y="10533602"/>
            <a:ext cx="7874537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dirty="0">
                <a:solidFill>
                  <a:srgbClr val="5E5E5E"/>
                </a:solidFill>
                <a:latin typeface="Helvetica Neue"/>
                <a:cs typeface="Helvetica Neue"/>
              </a:rPr>
              <a:t>[Bateman</a:t>
            </a:r>
            <a:r>
              <a:rPr sz="2950" spc="5" dirty="0">
                <a:solidFill>
                  <a:srgbClr val="5E5E5E"/>
                </a:solidFill>
                <a:latin typeface="Helvetica Neue"/>
                <a:cs typeface="Helvetica Neue"/>
              </a:rPr>
              <a:t> </a:t>
            </a:r>
            <a:r>
              <a:rPr sz="2950" dirty="0">
                <a:solidFill>
                  <a:srgbClr val="5E5E5E"/>
                </a:solidFill>
                <a:latin typeface="Helvetica Neue"/>
                <a:cs typeface="Helvetica Neue"/>
              </a:rPr>
              <a:t>et</a:t>
            </a:r>
            <a:r>
              <a:rPr sz="2950" spc="5" dirty="0">
                <a:solidFill>
                  <a:srgbClr val="5E5E5E"/>
                </a:solidFill>
                <a:latin typeface="Helvetica Neue"/>
                <a:cs typeface="Helvetica Neue"/>
              </a:rPr>
              <a:t> </a:t>
            </a:r>
            <a:r>
              <a:rPr sz="2950" dirty="0">
                <a:solidFill>
                  <a:srgbClr val="5E5E5E"/>
                </a:solidFill>
                <a:latin typeface="Helvetica Neue"/>
                <a:cs typeface="Helvetica Neue"/>
              </a:rPr>
              <a:t>al.,</a:t>
            </a:r>
            <a:r>
              <a:rPr sz="2950" spc="5" dirty="0">
                <a:solidFill>
                  <a:srgbClr val="5E5E5E"/>
                </a:solidFill>
                <a:latin typeface="Helvetica Neue"/>
                <a:cs typeface="Helvetica Neue"/>
              </a:rPr>
              <a:t> </a:t>
            </a:r>
            <a:r>
              <a:rPr sz="2950" dirty="0">
                <a:solidFill>
                  <a:srgbClr val="5E5E5E"/>
                </a:solidFill>
                <a:latin typeface="Helvetica Neue"/>
                <a:cs typeface="Helvetica Neue"/>
              </a:rPr>
              <a:t>CHI</a:t>
            </a:r>
            <a:r>
              <a:rPr sz="2950" spc="5" dirty="0">
                <a:solidFill>
                  <a:srgbClr val="5E5E5E"/>
                </a:solidFill>
                <a:latin typeface="Helvetica Neue"/>
                <a:cs typeface="Helvetica Neue"/>
              </a:rPr>
              <a:t> </a:t>
            </a: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2010</a:t>
            </a:r>
            <a:r>
              <a:rPr lang="en-US"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 and </a:t>
            </a:r>
            <a:r>
              <a:rPr lang="en-US" sz="2950" spc="-10" dirty="0" err="1">
                <a:solidFill>
                  <a:srgbClr val="5E5E5E"/>
                </a:solidFill>
                <a:latin typeface="Helvetica Neue"/>
                <a:cs typeface="Helvetica Neue"/>
              </a:rPr>
              <a:t>Akbaba</a:t>
            </a:r>
            <a:r>
              <a:rPr lang="en-US"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, 2021</a:t>
            </a: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]</a:t>
            </a:r>
            <a:endParaRPr sz="2950" dirty="0">
              <a:latin typeface="Helvetica Neue"/>
              <a:cs typeface="Helvetica Neue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DC59BF82-427B-5A62-8559-D31DEE58D7E8}"/>
              </a:ext>
            </a:extLst>
          </p:cNvPr>
          <p:cNvSpPr txBox="1"/>
          <p:nvPr/>
        </p:nvSpPr>
        <p:spPr>
          <a:xfrm>
            <a:off x="18244365" y="10404942"/>
            <a:ext cx="1585193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[</a:t>
            </a:r>
            <a:r>
              <a:rPr lang="en-US" sz="2950" spc="-10" dirty="0">
                <a:solidFill>
                  <a:srgbClr val="C00000"/>
                </a:solidFill>
                <a:latin typeface="Helvetica Neue"/>
                <a:cs typeface="Helvetica Neue"/>
              </a:rPr>
              <a:t>Elavsky</a:t>
            </a: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]</a:t>
            </a:r>
            <a:endParaRPr sz="2950" dirty="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904526"/>
            <a:ext cx="7504133" cy="331629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pc="-105" dirty="0"/>
              <a:t>Is this a data visualization?</a:t>
            </a:r>
            <a:br>
              <a:rPr lang="en-US" spc="-105" dirty="0"/>
            </a:br>
            <a:r>
              <a:rPr lang="en-US" spc="-105" dirty="0"/>
              <a:t>Why or why not?</a:t>
            </a:r>
            <a:endParaRPr spc="-100" dirty="0"/>
          </a:p>
        </p:txBody>
      </p:sp>
      <p:sp>
        <p:nvSpPr>
          <p:cNvPr id="5" name="object 5"/>
          <p:cNvSpPr txBox="1"/>
          <p:nvPr/>
        </p:nvSpPr>
        <p:spPr>
          <a:xfrm>
            <a:off x="686037" y="10150475"/>
            <a:ext cx="4674137" cy="92268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n-US" sz="2950" dirty="0">
                <a:solidFill>
                  <a:srgbClr val="5E5E5E"/>
                </a:solidFill>
                <a:latin typeface="Helvetica Neue"/>
                <a:cs typeface="Helvetica Neue"/>
              </a:rPr>
              <a:t>Federica </a:t>
            </a:r>
            <a:r>
              <a:rPr lang="en-US" sz="2950" dirty="0" err="1">
                <a:solidFill>
                  <a:srgbClr val="5E5E5E"/>
                </a:solidFill>
                <a:latin typeface="Helvetica Neue"/>
                <a:cs typeface="Helvetica Neue"/>
              </a:rPr>
              <a:t>Fragapane</a:t>
            </a:r>
            <a:r>
              <a:rPr lang="en-US" sz="2950" dirty="0">
                <a:solidFill>
                  <a:srgbClr val="5E5E5E"/>
                </a:solidFill>
                <a:latin typeface="Helvetica Neue"/>
                <a:cs typeface="Helvetica Neue"/>
              </a:rPr>
              <a:t>, </a:t>
            </a:r>
            <a:r>
              <a:rPr lang="en-US" sz="2950" dirty="0">
                <a:solidFill>
                  <a:srgbClr val="5E5E5E"/>
                </a:solidFill>
                <a:latin typeface="Helvetica Neue"/>
                <a:cs typeface="Helvetica Neue"/>
                <a:hlinkClick r:id="rId2"/>
              </a:rPr>
              <a:t>Scientific American</a:t>
            </a:r>
            <a:r>
              <a:rPr lang="en-US" sz="2950" dirty="0">
                <a:solidFill>
                  <a:srgbClr val="5E5E5E"/>
                </a:solidFill>
                <a:latin typeface="Helvetica Neue"/>
                <a:cs typeface="Helvetica Neue"/>
              </a:rPr>
              <a:t> 2019</a:t>
            </a:r>
            <a:endParaRPr sz="2950" dirty="0">
              <a:latin typeface="Helvetica Neue"/>
              <a:cs typeface="Helvetica Neue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2DAA58-3104-DE45-724B-14EA4CBDF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795" y="0"/>
            <a:ext cx="8259763" cy="1130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2196DE05-C3BE-B73A-4879-45EF9E17BCEE}"/>
              </a:ext>
            </a:extLst>
          </p:cNvPr>
          <p:cNvSpPr txBox="1"/>
          <p:nvPr/>
        </p:nvSpPr>
        <p:spPr>
          <a:xfrm>
            <a:off x="18244365" y="10404942"/>
            <a:ext cx="1585193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[</a:t>
            </a:r>
            <a:r>
              <a:rPr lang="en-US" sz="2950" spc="-10" dirty="0">
                <a:solidFill>
                  <a:srgbClr val="C00000"/>
                </a:solidFill>
                <a:latin typeface="Helvetica Neue"/>
                <a:cs typeface="Helvetica Neue"/>
              </a:rPr>
              <a:t>Elavsky</a:t>
            </a: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]</a:t>
            </a:r>
            <a:endParaRPr sz="295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8791777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904526"/>
            <a:ext cx="7504133" cy="331629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pc="-105" dirty="0"/>
              <a:t>Is this a data visualization?</a:t>
            </a:r>
            <a:br>
              <a:rPr lang="en-US" spc="-105" dirty="0"/>
            </a:br>
            <a:r>
              <a:rPr lang="en-US" spc="-105" dirty="0"/>
              <a:t>Why or why not?</a:t>
            </a:r>
            <a:endParaRPr spc="-100" dirty="0"/>
          </a:p>
        </p:txBody>
      </p:sp>
      <p:sp>
        <p:nvSpPr>
          <p:cNvPr id="5" name="object 5"/>
          <p:cNvSpPr txBox="1"/>
          <p:nvPr/>
        </p:nvSpPr>
        <p:spPr>
          <a:xfrm>
            <a:off x="686037" y="10150475"/>
            <a:ext cx="4674137" cy="92268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n-US" sz="2950" dirty="0">
                <a:solidFill>
                  <a:srgbClr val="5E5E5E"/>
                </a:solidFill>
                <a:latin typeface="Helvetica Neue"/>
                <a:cs typeface="Helvetica Neue"/>
              </a:rPr>
              <a:t>Federica </a:t>
            </a:r>
            <a:r>
              <a:rPr lang="en-US" sz="2950" dirty="0" err="1">
                <a:solidFill>
                  <a:srgbClr val="5E5E5E"/>
                </a:solidFill>
                <a:latin typeface="Helvetica Neue"/>
                <a:cs typeface="Helvetica Neue"/>
              </a:rPr>
              <a:t>Fragapane</a:t>
            </a:r>
            <a:r>
              <a:rPr lang="en-US" sz="2950" dirty="0">
                <a:solidFill>
                  <a:srgbClr val="5E5E5E"/>
                </a:solidFill>
                <a:latin typeface="Helvetica Neue"/>
                <a:cs typeface="Helvetica Neue"/>
              </a:rPr>
              <a:t>, </a:t>
            </a:r>
            <a:r>
              <a:rPr lang="en-US" sz="2950" dirty="0">
                <a:solidFill>
                  <a:srgbClr val="5E5E5E"/>
                </a:solidFill>
                <a:latin typeface="Helvetica Neue"/>
                <a:cs typeface="Helvetica Neue"/>
                <a:hlinkClick r:id="rId2"/>
              </a:rPr>
              <a:t>Scientific American</a:t>
            </a:r>
            <a:r>
              <a:rPr lang="en-US" sz="2950" dirty="0">
                <a:solidFill>
                  <a:srgbClr val="5E5E5E"/>
                </a:solidFill>
                <a:latin typeface="Helvetica Neue"/>
                <a:cs typeface="Helvetica Neue"/>
              </a:rPr>
              <a:t> 2019</a:t>
            </a:r>
            <a:endParaRPr sz="2950" dirty="0">
              <a:latin typeface="Helvetica Neue"/>
              <a:cs typeface="Helvetica Neue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2DAA58-3104-DE45-724B-14EA4CBDF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795" y="0"/>
            <a:ext cx="8259763" cy="1130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2196DE05-C3BE-B73A-4879-45EF9E17BCEE}"/>
              </a:ext>
            </a:extLst>
          </p:cNvPr>
          <p:cNvSpPr txBox="1"/>
          <p:nvPr/>
        </p:nvSpPr>
        <p:spPr>
          <a:xfrm>
            <a:off x="18244365" y="10404942"/>
            <a:ext cx="1585193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[</a:t>
            </a:r>
            <a:r>
              <a:rPr lang="en-US" sz="2950" spc="-10" dirty="0">
                <a:solidFill>
                  <a:srgbClr val="C00000"/>
                </a:solidFill>
                <a:latin typeface="Helvetica Neue"/>
                <a:cs typeface="Helvetica Neue"/>
              </a:rPr>
              <a:t>Elavsky</a:t>
            </a: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]</a:t>
            </a:r>
            <a:endParaRPr sz="2950" dirty="0">
              <a:latin typeface="Helvetica Neue"/>
              <a:cs typeface="Helvetica Neue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F176082-8248-A6B7-8F65-4EB4BF1E9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" r="-923" b="73049"/>
          <a:stretch/>
        </p:blipFill>
        <p:spPr bwMode="auto">
          <a:xfrm>
            <a:off x="274541" y="4220817"/>
            <a:ext cx="12078851" cy="455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52904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904526"/>
            <a:ext cx="5210175" cy="1118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pc="-105" dirty="0"/>
              <a:t>Are these?</a:t>
            </a:r>
            <a:endParaRPr spc="-100" dirty="0"/>
          </a:p>
        </p:txBody>
      </p:sp>
      <p:sp>
        <p:nvSpPr>
          <p:cNvPr id="5" name="object 5"/>
          <p:cNvSpPr txBox="1"/>
          <p:nvPr/>
        </p:nvSpPr>
        <p:spPr>
          <a:xfrm>
            <a:off x="653512" y="10533602"/>
            <a:ext cx="5207537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n-US" sz="2950" dirty="0">
                <a:solidFill>
                  <a:srgbClr val="5E5E5E"/>
                </a:solidFill>
                <a:latin typeface="Helvetica Neue"/>
                <a:cs typeface="Helvetica Neue"/>
              </a:rPr>
              <a:t>Mona Chalabi, 2018 and 2019</a:t>
            </a:r>
            <a:endParaRPr sz="2950" dirty="0">
              <a:latin typeface="Helvetica Neue"/>
              <a:cs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F328C3-5399-D1D8-242E-509F61EAD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8800" y="450319"/>
            <a:ext cx="7710672" cy="1005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DA3D5F-0247-CA83-6CF0-4ADDF29D6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6" y="2974886"/>
            <a:ext cx="10246164" cy="6553200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0FC963AB-F549-997E-7CB7-E99A4FB98570}"/>
              </a:ext>
            </a:extLst>
          </p:cNvPr>
          <p:cNvSpPr txBox="1"/>
          <p:nvPr/>
        </p:nvSpPr>
        <p:spPr>
          <a:xfrm>
            <a:off x="18244365" y="10404942"/>
            <a:ext cx="1585193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[</a:t>
            </a:r>
            <a:r>
              <a:rPr lang="en-US" sz="2950" spc="-10" dirty="0">
                <a:solidFill>
                  <a:srgbClr val="C00000"/>
                </a:solidFill>
                <a:latin typeface="Helvetica Neue"/>
                <a:cs typeface="Helvetica Neue"/>
              </a:rPr>
              <a:t>Elavsky</a:t>
            </a: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]</a:t>
            </a:r>
            <a:endParaRPr sz="295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4953379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59094" y="4194643"/>
            <a:ext cx="8186420" cy="1457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059554" algn="l"/>
              </a:tabLst>
            </a:pPr>
            <a:r>
              <a:rPr sz="9400" spc="-10" dirty="0">
                <a:latin typeface="Helvetica"/>
                <a:cs typeface="Helvetica"/>
              </a:rPr>
              <a:t>Design</a:t>
            </a:r>
            <a:r>
              <a:rPr sz="9400" dirty="0">
                <a:latin typeface="Helvetica"/>
                <a:cs typeface="Helvetica"/>
              </a:rPr>
              <a:t>	</a:t>
            </a:r>
            <a:r>
              <a:rPr sz="9400" spc="-10" dirty="0">
                <a:latin typeface="Helvetica"/>
                <a:cs typeface="Helvetica"/>
              </a:rPr>
              <a:t>Critique</a:t>
            </a:r>
            <a:endParaRPr sz="940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1763" y="945723"/>
            <a:ext cx="17563465" cy="1457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440420" algn="l"/>
              </a:tabLst>
            </a:pPr>
            <a:r>
              <a:rPr sz="9400" b="1" dirty="0">
                <a:latin typeface="Helvetica"/>
                <a:cs typeface="Helvetica"/>
              </a:rPr>
              <a:t>A</a:t>
            </a:r>
            <a:r>
              <a:rPr sz="9400" b="1" spc="-370" dirty="0">
                <a:latin typeface="Helvetica"/>
                <a:cs typeface="Helvetica"/>
              </a:rPr>
              <a:t> </a:t>
            </a:r>
            <a:r>
              <a:rPr sz="9400" b="1" dirty="0">
                <a:latin typeface="Helvetica"/>
                <a:cs typeface="Helvetica"/>
              </a:rPr>
              <a:t>Record</a:t>
            </a:r>
            <a:r>
              <a:rPr sz="9400" b="1" spc="-195" dirty="0">
                <a:latin typeface="Helvetica"/>
                <a:cs typeface="Helvetica"/>
              </a:rPr>
              <a:t> </a:t>
            </a:r>
            <a:r>
              <a:rPr sz="9400" b="1" spc="-415" dirty="0">
                <a:latin typeface="Helvetica"/>
                <a:cs typeface="Helvetica"/>
              </a:rPr>
              <a:t>Y</a:t>
            </a:r>
            <a:r>
              <a:rPr sz="9400" b="1" spc="110" dirty="0">
                <a:latin typeface="Helvetica"/>
                <a:cs typeface="Helvetica"/>
              </a:rPr>
              <a:t>ear</a:t>
            </a:r>
            <a:r>
              <a:rPr sz="9400" b="1" dirty="0">
                <a:latin typeface="Helvetica"/>
                <a:cs typeface="Helvetica"/>
              </a:rPr>
              <a:t>	for</a:t>
            </a:r>
            <a:r>
              <a:rPr sz="9400" b="1" spc="-370" dirty="0">
                <a:latin typeface="Helvetica"/>
                <a:cs typeface="Helvetica"/>
              </a:rPr>
              <a:t> </a:t>
            </a:r>
            <a:r>
              <a:rPr sz="9400" b="1" dirty="0">
                <a:latin typeface="Helvetica"/>
                <a:cs typeface="Helvetica"/>
              </a:rPr>
              <a:t>Auto</a:t>
            </a:r>
            <a:r>
              <a:rPr sz="9400" b="1" spc="-30" dirty="0">
                <a:latin typeface="Helvetica"/>
                <a:cs typeface="Helvetica"/>
              </a:rPr>
              <a:t> </a:t>
            </a:r>
            <a:r>
              <a:rPr sz="9400" b="1" spc="-10" dirty="0">
                <a:latin typeface="Helvetica"/>
                <a:cs typeface="Helvetica"/>
              </a:rPr>
              <a:t>Recalls</a:t>
            </a:r>
            <a:endParaRPr sz="9400">
              <a:latin typeface="Helvetica"/>
              <a:cs typeface="Helvetic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0752" y="9334953"/>
            <a:ext cx="9810750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dirty="0">
                <a:latin typeface="Helvetica"/>
                <a:cs typeface="Helvetica"/>
              </a:rPr>
              <a:t>NY</a:t>
            </a:r>
            <a:r>
              <a:rPr sz="5350" spc="-229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Times:</a:t>
            </a:r>
            <a:r>
              <a:rPr sz="5350" spc="-45" dirty="0">
                <a:latin typeface="Helvetica"/>
                <a:cs typeface="Helvetica"/>
              </a:rPr>
              <a:t> </a:t>
            </a:r>
            <a:r>
              <a:rPr sz="5350" u="sng" spc="-10" dirty="0">
                <a:uFill>
                  <a:solidFill>
                    <a:srgbClr val="000000"/>
                  </a:solidFill>
                </a:uFill>
                <a:latin typeface="Helvetica"/>
                <a:cs typeface="Helvetica"/>
                <a:hlinkClick r:id="rId2"/>
              </a:rPr>
              <a:t>http://bit.ly/auto-recall</a:t>
            </a:r>
            <a:endParaRPr sz="5350">
              <a:latin typeface="Helvetica"/>
              <a:cs typeface="Helvetic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8854" y="2862443"/>
            <a:ext cx="11618609" cy="597458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8827" y="298609"/>
            <a:ext cx="18548135" cy="4689873"/>
          </a:xfrm>
          <a:prstGeom prst="rect">
            <a:avLst/>
          </a:prstGeom>
        </p:spPr>
        <p:txBody>
          <a:bodyPr vert="horz" wrap="square" lIns="0" tIns="621156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20"/>
              </a:spcBef>
            </a:pPr>
            <a:r>
              <a:rPr lang="en-US" sz="6600" spc="-90" dirty="0"/>
              <a:t>Discuss and compare these two designs in chat. What design elements has the right chart added? What did it remove? Would these ever be justifiable decisions? Why or why not?</a:t>
            </a:r>
            <a:endParaRPr sz="6600" spc="-9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08450" y="5513891"/>
            <a:ext cx="4035583" cy="43502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8612EB-C9BC-41AD-9338-C64E28E29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8650" y="5451942"/>
            <a:ext cx="6223000" cy="4953000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5B236B3A-67F7-7DF4-6AD5-59B69AC9EC4C}"/>
              </a:ext>
            </a:extLst>
          </p:cNvPr>
          <p:cNvSpPr txBox="1"/>
          <p:nvPr/>
        </p:nvSpPr>
        <p:spPr>
          <a:xfrm>
            <a:off x="18244365" y="10404942"/>
            <a:ext cx="1585193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[</a:t>
            </a:r>
            <a:r>
              <a:rPr lang="en-US" sz="2950" spc="-10" dirty="0">
                <a:solidFill>
                  <a:srgbClr val="C00000"/>
                </a:solidFill>
                <a:latin typeface="Helvetica Neue"/>
                <a:cs typeface="Helvetica Neue"/>
              </a:rPr>
              <a:t>Elavsky</a:t>
            </a: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]</a:t>
            </a:r>
            <a:endParaRPr sz="295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6765895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2260" y="2811207"/>
            <a:ext cx="9277216" cy="727827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25400">
              <a:lnSpc>
                <a:spcPct val="100000"/>
              </a:lnSpc>
              <a:spcBef>
                <a:spcPts val="114"/>
              </a:spcBef>
            </a:pPr>
            <a:r>
              <a:rPr sz="2950" dirty="0">
                <a:latin typeface="Helvetica"/>
                <a:cs typeface="Helvetica"/>
              </a:rPr>
              <a:t>In</a:t>
            </a:r>
            <a:r>
              <a:rPr sz="2950" spc="-5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your</a:t>
            </a:r>
            <a:r>
              <a:rPr sz="2950" spc="-5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discussion</a:t>
            </a:r>
            <a:r>
              <a:rPr sz="2950" spc="-5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group</a:t>
            </a:r>
            <a:r>
              <a:rPr sz="2950" spc="5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please</a:t>
            </a:r>
            <a:r>
              <a:rPr sz="2950" spc="-5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answer</a:t>
            </a:r>
            <a:r>
              <a:rPr sz="2950" spc="-10" dirty="0">
                <a:latin typeface="Helvetica"/>
                <a:cs typeface="Helvetica"/>
              </a:rPr>
              <a:t> </a:t>
            </a:r>
            <a:r>
              <a:rPr sz="2950" spc="-25" dirty="0">
                <a:latin typeface="Helvetica"/>
                <a:cs typeface="Helvetica"/>
              </a:rPr>
              <a:t>the </a:t>
            </a:r>
            <a:r>
              <a:rPr sz="2950" dirty="0">
                <a:latin typeface="Helvetica"/>
                <a:cs typeface="Helvetica"/>
              </a:rPr>
              <a:t>following</a:t>
            </a:r>
            <a:r>
              <a:rPr sz="2950" spc="10" dirty="0">
                <a:latin typeface="Helvetica"/>
                <a:cs typeface="Helvetica"/>
              </a:rPr>
              <a:t> </a:t>
            </a:r>
            <a:r>
              <a:rPr sz="2950" spc="-10" dirty="0">
                <a:latin typeface="Helvetica"/>
                <a:cs typeface="Helvetica"/>
              </a:rPr>
              <a:t>questions:</a:t>
            </a:r>
            <a:endParaRPr sz="2950" dirty="0">
              <a:latin typeface="Helvetica"/>
              <a:cs typeface="Helvetica"/>
            </a:endParaRPr>
          </a:p>
          <a:p>
            <a:pPr marL="200660" marR="2078989" indent="-188595">
              <a:lnSpc>
                <a:spcPct val="100000"/>
              </a:lnSpc>
              <a:spcBef>
                <a:spcPts val="10"/>
              </a:spcBef>
              <a:buChar char="•"/>
              <a:tabLst>
                <a:tab pos="200660" algn="l"/>
              </a:tabLst>
            </a:pPr>
            <a:r>
              <a:rPr lang="en-US" sz="2950" dirty="0">
                <a:latin typeface="Helvetica"/>
                <a:cs typeface="Helvetica"/>
              </a:rPr>
              <a:t>What audience is this designed for?</a:t>
            </a:r>
          </a:p>
          <a:p>
            <a:pPr marL="200660" marR="2078989" indent="-188595">
              <a:lnSpc>
                <a:spcPct val="100000"/>
              </a:lnSpc>
              <a:spcBef>
                <a:spcPts val="10"/>
              </a:spcBef>
              <a:buChar char="•"/>
              <a:tabLst>
                <a:tab pos="200660" algn="l"/>
              </a:tabLst>
            </a:pPr>
            <a:r>
              <a:rPr sz="2950" dirty="0">
                <a:latin typeface="Helvetica"/>
                <a:cs typeface="Helvetica"/>
              </a:rPr>
              <a:t>What</a:t>
            </a:r>
            <a:r>
              <a:rPr sz="2950" spc="-10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is</a:t>
            </a:r>
            <a:r>
              <a:rPr sz="2950" spc="-5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the</a:t>
            </a:r>
            <a:r>
              <a:rPr sz="2950" spc="5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data</a:t>
            </a:r>
            <a:r>
              <a:rPr sz="2950" spc="-5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shown</a:t>
            </a:r>
            <a:r>
              <a:rPr sz="2950" spc="5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in</a:t>
            </a:r>
            <a:r>
              <a:rPr sz="2950" spc="-5" dirty="0">
                <a:latin typeface="Helvetica"/>
                <a:cs typeface="Helvetica"/>
              </a:rPr>
              <a:t> </a:t>
            </a:r>
            <a:r>
              <a:rPr sz="2950" spc="-20" dirty="0">
                <a:latin typeface="Helvetica"/>
                <a:cs typeface="Helvetica"/>
              </a:rPr>
              <a:t>this </a:t>
            </a:r>
            <a:r>
              <a:rPr sz="2950" spc="-10" dirty="0">
                <a:latin typeface="Helvetica"/>
                <a:cs typeface="Helvetica"/>
              </a:rPr>
              <a:t>visualization?</a:t>
            </a:r>
            <a:endParaRPr sz="2950" dirty="0">
              <a:latin typeface="Helvetica"/>
              <a:cs typeface="Helvetica"/>
            </a:endParaRPr>
          </a:p>
          <a:p>
            <a:pPr marL="200660" marR="1513205" indent="-188595">
              <a:lnSpc>
                <a:spcPct val="100000"/>
              </a:lnSpc>
              <a:spcBef>
                <a:spcPts val="15"/>
              </a:spcBef>
              <a:buChar char="•"/>
              <a:tabLst>
                <a:tab pos="200660" algn="l"/>
              </a:tabLst>
            </a:pPr>
            <a:r>
              <a:rPr sz="2950" dirty="0">
                <a:latin typeface="Helvetica"/>
                <a:cs typeface="Helvetica"/>
              </a:rPr>
              <a:t>What</a:t>
            </a:r>
            <a:r>
              <a:rPr sz="2950" spc="-10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are</a:t>
            </a:r>
            <a:r>
              <a:rPr sz="2950" spc="-5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the marks,</a:t>
            </a:r>
            <a:r>
              <a:rPr sz="2950" spc="-10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what</a:t>
            </a:r>
            <a:r>
              <a:rPr sz="2950" spc="-10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are </a:t>
            </a:r>
            <a:r>
              <a:rPr sz="2950" spc="-25" dirty="0">
                <a:latin typeface="Helvetica"/>
                <a:cs typeface="Helvetica"/>
              </a:rPr>
              <a:t>the </a:t>
            </a:r>
            <a:r>
              <a:rPr sz="2950" spc="-10" dirty="0">
                <a:latin typeface="Helvetica"/>
                <a:cs typeface="Helvetica"/>
              </a:rPr>
              <a:t>channels?</a:t>
            </a:r>
            <a:endParaRPr sz="2950" dirty="0">
              <a:latin typeface="Helvetica"/>
              <a:cs typeface="Helvetica"/>
            </a:endParaRPr>
          </a:p>
          <a:p>
            <a:pPr marL="200660" marR="716915" indent="-188595">
              <a:lnSpc>
                <a:spcPct val="100000"/>
              </a:lnSpc>
              <a:spcBef>
                <a:spcPts val="10"/>
              </a:spcBef>
              <a:buChar char="•"/>
              <a:tabLst>
                <a:tab pos="200660" algn="l"/>
              </a:tabLst>
            </a:pPr>
            <a:r>
              <a:rPr sz="2950" dirty="0">
                <a:latin typeface="Helvetica"/>
                <a:cs typeface="Helvetica"/>
              </a:rPr>
              <a:t>What</a:t>
            </a:r>
            <a:r>
              <a:rPr sz="2950" spc="-5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questions</a:t>
            </a:r>
            <a:r>
              <a:rPr sz="2950" spc="-5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does</a:t>
            </a:r>
            <a:r>
              <a:rPr sz="2950" spc="-5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this</a:t>
            </a:r>
            <a:r>
              <a:rPr sz="2950" spc="-5" dirty="0">
                <a:latin typeface="Helvetica"/>
                <a:cs typeface="Helvetica"/>
              </a:rPr>
              <a:t> </a:t>
            </a:r>
            <a:r>
              <a:rPr sz="2950" spc="-10" dirty="0">
                <a:latin typeface="Helvetica"/>
                <a:cs typeface="Helvetica"/>
              </a:rPr>
              <a:t>visualization answer?</a:t>
            </a:r>
            <a:endParaRPr sz="2950" dirty="0">
              <a:latin typeface="Helvetica"/>
              <a:cs typeface="Helvetica"/>
            </a:endParaRPr>
          </a:p>
          <a:p>
            <a:pPr marL="200660" marR="1261110" indent="-188595">
              <a:lnSpc>
                <a:spcPct val="100000"/>
              </a:lnSpc>
              <a:spcBef>
                <a:spcPts val="10"/>
              </a:spcBef>
              <a:buChar char="•"/>
              <a:tabLst>
                <a:tab pos="200660" algn="l"/>
              </a:tabLst>
            </a:pPr>
            <a:r>
              <a:rPr sz="2950" dirty="0">
                <a:latin typeface="Helvetica"/>
                <a:cs typeface="Helvetica"/>
              </a:rPr>
              <a:t>What</a:t>
            </a:r>
            <a:r>
              <a:rPr sz="2950" spc="-10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do you</a:t>
            </a:r>
            <a:r>
              <a:rPr sz="2950" spc="-5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think</a:t>
            </a:r>
            <a:r>
              <a:rPr sz="2950" spc="-5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about</a:t>
            </a:r>
            <a:r>
              <a:rPr sz="2950" spc="-10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the use</a:t>
            </a:r>
            <a:r>
              <a:rPr sz="2950" spc="-5" dirty="0">
                <a:latin typeface="Helvetica"/>
                <a:cs typeface="Helvetica"/>
              </a:rPr>
              <a:t> </a:t>
            </a:r>
            <a:r>
              <a:rPr sz="2950" spc="-25" dirty="0">
                <a:latin typeface="Helvetica"/>
                <a:cs typeface="Helvetica"/>
              </a:rPr>
              <a:t>of </a:t>
            </a:r>
            <a:r>
              <a:rPr sz="2950" spc="-10" dirty="0">
                <a:latin typeface="Helvetica"/>
                <a:cs typeface="Helvetica"/>
              </a:rPr>
              <a:t>animation?</a:t>
            </a:r>
            <a:endParaRPr sz="2950" dirty="0">
              <a:latin typeface="Helvetica"/>
              <a:cs typeface="Helvetica"/>
            </a:endParaRPr>
          </a:p>
          <a:p>
            <a:pPr marL="201295" indent="-188595">
              <a:lnSpc>
                <a:spcPct val="100000"/>
              </a:lnSpc>
              <a:spcBef>
                <a:spcPts val="10"/>
              </a:spcBef>
              <a:buChar char="•"/>
              <a:tabLst>
                <a:tab pos="201295" algn="l"/>
              </a:tabLst>
            </a:pPr>
            <a:r>
              <a:rPr sz="2950" dirty="0">
                <a:latin typeface="Helvetica"/>
                <a:cs typeface="Helvetica"/>
              </a:rPr>
              <a:t>Is</a:t>
            </a:r>
            <a:r>
              <a:rPr sz="2950" spc="-10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the</a:t>
            </a:r>
            <a:r>
              <a:rPr sz="2950" spc="-5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visualization</a:t>
            </a:r>
            <a:r>
              <a:rPr sz="2950" spc="-5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easy</a:t>
            </a:r>
            <a:r>
              <a:rPr sz="2950" spc="-10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to</a:t>
            </a:r>
            <a:r>
              <a:rPr sz="2950" spc="-5" dirty="0">
                <a:latin typeface="Helvetica"/>
                <a:cs typeface="Helvetica"/>
              </a:rPr>
              <a:t> </a:t>
            </a:r>
            <a:r>
              <a:rPr sz="2950" spc="-10" dirty="0">
                <a:latin typeface="Helvetica"/>
                <a:cs typeface="Helvetica"/>
              </a:rPr>
              <a:t>understand?</a:t>
            </a:r>
            <a:endParaRPr lang="en-US" sz="2950" spc="-10" dirty="0">
              <a:latin typeface="Helvetica"/>
              <a:cs typeface="Helvetica"/>
            </a:endParaRPr>
          </a:p>
          <a:p>
            <a:pPr marL="201295" indent="-188595">
              <a:lnSpc>
                <a:spcPct val="100000"/>
              </a:lnSpc>
              <a:spcBef>
                <a:spcPts val="10"/>
              </a:spcBef>
              <a:buChar char="•"/>
              <a:tabLst>
                <a:tab pos="201295" algn="l"/>
              </a:tabLst>
            </a:pPr>
            <a:r>
              <a:rPr lang="en-US" sz="2950" spc="-10" dirty="0">
                <a:latin typeface="Helvetica"/>
                <a:cs typeface="Helvetica"/>
              </a:rPr>
              <a:t>Is it memorable?</a:t>
            </a:r>
          </a:p>
          <a:p>
            <a:pPr marL="201295" indent="-188595">
              <a:lnSpc>
                <a:spcPct val="100000"/>
              </a:lnSpc>
              <a:spcBef>
                <a:spcPts val="10"/>
              </a:spcBef>
              <a:buChar char="•"/>
              <a:tabLst>
                <a:tab pos="201295" algn="l"/>
              </a:tabLst>
            </a:pPr>
            <a:r>
              <a:rPr lang="en-US" sz="2950" spc="-10" dirty="0">
                <a:latin typeface="Helvetica"/>
                <a:cs typeface="Helvetica"/>
              </a:rPr>
              <a:t>Engaging?</a:t>
            </a:r>
            <a:endParaRPr sz="2950" dirty="0">
              <a:latin typeface="Helvetica"/>
              <a:cs typeface="Helvetica"/>
            </a:endParaRPr>
          </a:p>
          <a:p>
            <a:pPr marL="200660" marR="1868805" indent="-188595">
              <a:lnSpc>
                <a:spcPct val="100000"/>
              </a:lnSpc>
              <a:spcBef>
                <a:spcPts val="5"/>
              </a:spcBef>
              <a:buChar char="•"/>
              <a:tabLst>
                <a:tab pos="200660" algn="l"/>
              </a:tabLst>
            </a:pPr>
            <a:r>
              <a:rPr sz="2950" dirty="0">
                <a:latin typeface="Helvetica"/>
                <a:cs typeface="Helvetica"/>
              </a:rPr>
              <a:t>Can</a:t>
            </a:r>
            <a:r>
              <a:rPr sz="2950" spc="-5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you</a:t>
            </a:r>
            <a:r>
              <a:rPr sz="2950" spc="-5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read</a:t>
            </a:r>
            <a:r>
              <a:rPr sz="2950" spc="-5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the</a:t>
            </a:r>
            <a:r>
              <a:rPr sz="2950" spc="-5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data</a:t>
            </a:r>
            <a:r>
              <a:rPr sz="2950" spc="-5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from</a:t>
            </a:r>
            <a:r>
              <a:rPr sz="2950" spc="-5" dirty="0">
                <a:latin typeface="Helvetica"/>
                <a:cs typeface="Helvetica"/>
              </a:rPr>
              <a:t> </a:t>
            </a:r>
            <a:r>
              <a:rPr sz="2950" spc="-25" dirty="0">
                <a:latin typeface="Helvetica"/>
                <a:cs typeface="Helvetica"/>
              </a:rPr>
              <a:t>the </a:t>
            </a:r>
            <a:r>
              <a:rPr sz="2950" spc="-10" dirty="0">
                <a:latin typeface="Helvetica"/>
                <a:cs typeface="Helvetica"/>
              </a:rPr>
              <a:t>visualization?</a:t>
            </a:r>
            <a:endParaRPr sz="2950" dirty="0">
              <a:latin typeface="Helvetica"/>
              <a:cs typeface="Helvetica"/>
            </a:endParaRPr>
          </a:p>
          <a:p>
            <a:pPr marL="201295" indent="-188595">
              <a:lnSpc>
                <a:spcPct val="100000"/>
              </a:lnSpc>
              <a:spcBef>
                <a:spcPts val="10"/>
              </a:spcBef>
              <a:buChar char="•"/>
              <a:tabLst>
                <a:tab pos="201295" algn="l"/>
              </a:tabLst>
            </a:pPr>
            <a:r>
              <a:rPr sz="2950" dirty="0">
                <a:latin typeface="Helvetica"/>
                <a:cs typeface="Helvetica"/>
              </a:rPr>
              <a:t>Why</a:t>
            </a:r>
            <a:r>
              <a:rPr sz="2950" spc="-5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do</a:t>
            </a:r>
            <a:r>
              <a:rPr sz="2950" spc="5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you</a:t>
            </a:r>
            <a:r>
              <a:rPr sz="2950" spc="5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like / dislike</a:t>
            </a:r>
            <a:r>
              <a:rPr sz="2950" spc="5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this</a:t>
            </a:r>
            <a:r>
              <a:rPr sz="2950" spc="-5" dirty="0">
                <a:latin typeface="Helvetica"/>
                <a:cs typeface="Helvetica"/>
              </a:rPr>
              <a:t> </a:t>
            </a:r>
            <a:r>
              <a:rPr sz="2950" spc="-10" dirty="0">
                <a:latin typeface="Helvetica"/>
                <a:cs typeface="Helvetica"/>
              </a:rPr>
              <a:t>visualization?</a:t>
            </a:r>
            <a:endParaRPr sz="2950" dirty="0">
              <a:latin typeface="Helvetica"/>
              <a:cs typeface="Helvetica"/>
            </a:endParaRPr>
          </a:p>
          <a:p>
            <a:pPr marL="200660" marR="5080" indent="-188595">
              <a:lnSpc>
                <a:spcPct val="100000"/>
              </a:lnSpc>
              <a:spcBef>
                <a:spcPts val="5"/>
              </a:spcBef>
              <a:buChar char="•"/>
              <a:tabLst>
                <a:tab pos="200660" algn="l"/>
              </a:tabLst>
            </a:pPr>
            <a:r>
              <a:rPr sz="2950" dirty="0">
                <a:latin typeface="Helvetica"/>
                <a:cs typeface="Helvetica"/>
              </a:rPr>
              <a:t>Can</a:t>
            </a:r>
            <a:r>
              <a:rPr sz="2950" spc="-5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you</a:t>
            </a:r>
            <a:r>
              <a:rPr sz="2950" spc="-5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suggest</a:t>
            </a:r>
            <a:r>
              <a:rPr sz="2950" spc="-10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any</a:t>
            </a:r>
            <a:r>
              <a:rPr sz="2950" spc="-5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improvements?</a:t>
            </a:r>
            <a:r>
              <a:rPr sz="2950" spc="-5" dirty="0">
                <a:latin typeface="Helvetica"/>
                <a:cs typeface="Helvetica"/>
              </a:rPr>
              <a:t> </a:t>
            </a:r>
            <a:r>
              <a:rPr sz="2950" spc="-25" dirty="0">
                <a:latin typeface="Helvetica"/>
                <a:cs typeface="Helvetica"/>
              </a:rPr>
              <a:t>How </a:t>
            </a:r>
            <a:r>
              <a:rPr sz="2950" dirty="0">
                <a:latin typeface="Helvetica"/>
                <a:cs typeface="Helvetica"/>
              </a:rPr>
              <a:t>would you</a:t>
            </a:r>
            <a:r>
              <a:rPr sz="2950" spc="5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redesign </a:t>
            </a:r>
            <a:r>
              <a:rPr sz="2950" spc="-25" dirty="0">
                <a:latin typeface="Helvetica"/>
                <a:cs typeface="Helvetica"/>
              </a:rPr>
              <a:t>it?</a:t>
            </a:r>
            <a:endParaRPr lang="en-US" sz="2950" spc="-25" dirty="0">
              <a:latin typeface="Helvetica"/>
              <a:cs typeface="Helvetic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1763" y="945723"/>
            <a:ext cx="17563465" cy="1457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440420" algn="l"/>
              </a:tabLst>
            </a:pPr>
            <a:r>
              <a:rPr sz="9400" b="1" dirty="0">
                <a:latin typeface="Helvetica"/>
                <a:cs typeface="Helvetica"/>
              </a:rPr>
              <a:t>A</a:t>
            </a:r>
            <a:r>
              <a:rPr sz="9400" b="1" spc="-370" dirty="0">
                <a:latin typeface="Helvetica"/>
                <a:cs typeface="Helvetica"/>
              </a:rPr>
              <a:t> </a:t>
            </a:r>
            <a:r>
              <a:rPr sz="9400" b="1" dirty="0">
                <a:latin typeface="Helvetica"/>
                <a:cs typeface="Helvetica"/>
              </a:rPr>
              <a:t>Record</a:t>
            </a:r>
            <a:r>
              <a:rPr sz="9400" b="1" spc="-195" dirty="0">
                <a:latin typeface="Helvetica"/>
                <a:cs typeface="Helvetica"/>
              </a:rPr>
              <a:t> </a:t>
            </a:r>
            <a:r>
              <a:rPr sz="9400" b="1" spc="-415" dirty="0">
                <a:latin typeface="Helvetica"/>
                <a:cs typeface="Helvetica"/>
              </a:rPr>
              <a:t>Y</a:t>
            </a:r>
            <a:r>
              <a:rPr sz="9400" b="1" spc="110" dirty="0">
                <a:latin typeface="Helvetica"/>
                <a:cs typeface="Helvetica"/>
              </a:rPr>
              <a:t>ear</a:t>
            </a:r>
            <a:r>
              <a:rPr sz="9400" b="1" dirty="0">
                <a:latin typeface="Helvetica"/>
                <a:cs typeface="Helvetica"/>
              </a:rPr>
              <a:t>	for</a:t>
            </a:r>
            <a:r>
              <a:rPr sz="9400" b="1" spc="-370" dirty="0">
                <a:latin typeface="Helvetica"/>
                <a:cs typeface="Helvetica"/>
              </a:rPr>
              <a:t> </a:t>
            </a:r>
            <a:r>
              <a:rPr sz="9400" b="1" dirty="0">
                <a:latin typeface="Helvetica"/>
                <a:cs typeface="Helvetica"/>
              </a:rPr>
              <a:t>Auto</a:t>
            </a:r>
            <a:r>
              <a:rPr sz="9400" b="1" spc="-30" dirty="0">
                <a:latin typeface="Helvetica"/>
                <a:cs typeface="Helvetica"/>
              </a:rPr>
              <a:t> </a:t>
            </a:r>
            <a:r>
              <a:rPr sz="9400" b="1" spc="-10" dirty="0">
                <a:latin typeface="Helvetica"/>
                <a:cs typeface="Helvetica"/>
              </a:rPr>
              <a:t>Recalls</a:t>
            </a:r>
            <a:endParaRPr sz="9400">
              <a:latin typeface="Helvetica"/>
              <a:cs typeface="Helvetic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89476" y="3597275"/>
            <a:ext cx="10514624" cy="5333420"/>
          </a:xfrm>
          <a:prstGeom prst="rect">
            <a:avLst/>
          </a:prstGeom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8BD2253E-9BBA-12D3-247F-48CD4BFD7C17}"/>
              </a:ext>
            </a:extLst>
          </p:cNvPr>
          <p:cNvSpPr txBox="1"/>
          <p:nvPr/>
        </p:nvSpPr>
        <p:spPr>
          <a:xfrm>
            <a:off x="18244365" y="10404942"/>
            <a:ext cx="1585193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[</a:t>
            </a:r>
            <a:r>
              <a:rPr lang="en-US" sz="2950" spc="-10" dirty="0">
                <a:solidFill>
                  <a:srgbClr val="C00000"/>
                </a:solidFill>
                <a:latin typeface="Helvetica Neue"/>
                <a:cs typeface="Helvetica Neue"/>
              </a:rPr>
              <a:t>Elavsky</a:t>
            </a: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]</a:t>
            </a:r>
            <a:endParaRPr sz="2950" dirty="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1156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20"/>
              </a:spcBef>
            </a:pPr>
            <a:r>
              <a:rPr spc="-95" dirty="0"/>
              <a:t>Visual</a:t>
            </a:r>
            <a:r>
              <a:rPr spc="-370" dirty="0"/>
              <a:t> </a:t>
            </a:r>
            <a:r>
              <a:rPr spc="-100" dirty="0"/>
              <a:t>Encoding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546333" y="8002409"/>
            <a:ext cx="2724785" cy="1669414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ct val="103200"/>
              </a:lnSpc>
              <a:spcBef>
                <a:spcPts val="225"/>
              </a:spcBef>
            </a:pPr>
            <a:r>
              <a:rPr sz="3450" dirty="0">
                <a:latin typeface="Helvetica Neue"/>
                <a:cs typeface="Helvetica Neue"/>
              </a:rPr>
              <a:t>Mark: </a:t>
            </a:r>
            <a:r>
              <a:rPr sz="3450" spc="-10" dirty="0">
                <a:latin typeface="Helvetica Neue"/>
                <a:cs typeface="Helvetica Neue"/>
              </a:rPr>
              <a:t>Point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quantitative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x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quantitative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y</a:t>
            </a:r>
            <a:endParaRPr sz="5175" baseline="4025">
              <a:latin typeface="Helvetica Neue"/>
              <a:cs typeface="Helvetica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7372" y="3206196"/>
            <a:ext cx="4242101" cy="400165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95542" y="3206196"/>
            <a:ext cx="5538776" cy="400165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521022" y="7969668"/>
            <a:ext cx="3038475" cy="21228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293370">
              <a:lnSpc>
                <a:spcPct val="106300"/>
              </a:lnSpc>
              <a:spcBef>
                <a:spcPts val="95"/>
              </a:spcBef>
            </a:pPr>
            <a:r>
              <a:rPr sz="3450" dirty="0">
                <a:latin typeface="Helvetica Neue"/>
                <a:cs typeface="Helvetica Neue"/>
              </a:rPr>
              <a:t>Mark: </a:t>
            </a:r>
            <a:r>
              <a:rPr sz="3450" spc="-10" dirty="0">
                <a:latin typeface="Helvetica Neue"/>
                <a:cs typeface="Helvetica Neue"/>
              </a:rPr>
              <a:t>Point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quantitative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x</a:t>
            </a:r>
            <a:endParaRPr sz="5175" baseline="4025">
              <a:latin typeface="Helvetica Neue"/>
              <a:cs typeface="Helvetica Neue"/>
            </a:endParaRPr>
          </a:p>
          <a:p>
            <a:pPr marL="38100" marR="30480">
              <a:lnSpc>
                <a:spcPts val="3570"/>
              </a:lnSpc>
              <a:spcBef>
                <a:spcPts val="595"/>
              </a:spcBef>
            </a:pP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quantitative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y </a:t>
            </a:r>
            <a:r>
              <a:rPr sz="3450" dirty="0">
                <a:latin typeface="Helvetica Neue"/>
                <a:cs typeface="Helvetica Neue"/>
              </a:rPr>
              <a:t>d</a:t>
            </a:r>
            <a:r>
              <a:rPr sz="3450" baseline="-6038" dirty="0">
                <a:latin typeface="Helvetica Neue"/>
                <a:cs typeface="Helvetica Neue"/>
              </a:rPr>
              <a:t>nominal</a:t>
            </a:r>
            <a:r>
              <a:rPr sz="3450" spc="472" baseline="-6038" dirty="0">
                <a:latin typeface="Helvetica Neue"/>
                <a:cs typeface="Helvetica Neue"/>
              </a:rPr>
              <a:t> </a:t>
            </a:r>
            <a:r>
              <a:rPr sz="3450" dirty="0">
                <a:latin typeface="Lucida Grande"/>
                <a:cs typeface="Lucida Grande"/>
              </a:rPr>
              <a:t>→</a:t>
            </a:r>
            <a:r>
              <a:rPr sz="3450" spc="-130" dirty="0">
                <a:latin typeface="Lucida Grande"/>
                <a:cs typeface="Lucida Grande"/>
              </a:rPr>
              <a:t> </a:t>
            </a:r>
            <a:r>
              <a:rPr sz="3450" spc="-10" dirty="0">
                <a:latin typeface="Helvetica Neue"/>
                <a:cs typeface="Helvetica Neue"/>
              </a:rPr>
              <a:t>color</a:t>
            </a:r>
            <a:endParaRPr sz="3450">
              <a:latin typeface="Helvetica Neue"/>
              <a:cs typeface="Helvetica Neu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809790" y="7948727"/>
            <a:ext cx="3481704" cy="219583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>
              <a:lnSpc>
                <a:spcPct val="102099"/>
              </a:lnSpc>
              <a:spcBef>
                <a:spcPts val="270"/>
              </a:spcBef>
            </a:pPr>
            <a:r>
              <a:rPr sz="3450" dirty="0">
                <a:latin typeface="Helvetica Neue"/>
                <a:cs typeface="Helvetica Neue"/>
              </a:rPr>
              <a:t>Mark: </a:t>
            </a:r>
            <a:r>
              <a:rPr sz="3450" spc="-10" dirty="0">
                <a:latin typeface="Helvetica Neue"/>
                <a:cs typeface="Helvetica Neue"/>
              </a:rPr>
              <a:t>Point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nominal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x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quantitative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y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quantitative</a:t>
            </a:r>
            <a:r>
              <a:rPr sz="2300" spc="30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15" baseline="4025" dirty="0">
                <a:latin typeface="Helvetica Neue"/>
                <a:cs typeface="Helvetica Neue"/>
              </a:rPr>
              <a:t>color</a:t>
            </a:r>
            <a:endParaRPr sz="5175" baseline="4025">
              <a:latin typeface="Helvetica Neue"/>
              <a:cs typeface="Helvetica Neue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494435" y="3203962"/>
            <a:ext cx="5921627" cy="389756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8827" y="298609"/>
            <a:ext cx="18548135" cy="1727523"/>
          </a:xfrm>
          <a:prstGeom prst="rect">
            <a:avLst/>
          </a:prstGeom>
        </p:spPr>
        <p:txBody>
          <a:bodyPr vert="horz" wrap="square" lIns="0" tIns="621156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20"/>
              </a:spcBef>
            </a:pPr>
            <a:r>
              <a:rPr lang="en-US" spc="-95" dirty="0"/>
              <a:t>Practice summarizing: What is a good title?</a:t>
            </a:r>
            <a:endParaRPr spc="-100" dirty="0"/>
          </a:p>
        </p:txBody>
      </p:sp>
      <p:sp>
        <p:nvSpPr>
          <p:cNvPr id="3" name="object 3"/>
          <p:cNvSpPr txBox="1"/>
          <p:nvPr/>
        </p:nvSpPr>
        <p:spPr>
          <a:xfrm>
            <a:off x="2546333" y="8002409"/>
            <a:ext cx="2724785" cy="1669414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ct val="103200"/>
              </a:lnSpc>
              <a:spcBef>
                <a:spcPts val="225"/>
              </a:spcBef>
            </a:pPr>
            <a:r>
              <a:rPr sz="3450" dirty="0">
                <a:latin typeface="Helvetica Neue"/>
                <a:cs typeface="Helvetica Neue"/>
              </a:rPr>
              <a:t>Mark: </a:t>
            </a:r>
            <a:r>
              <a:rPr sz="3450" spc="-10" dirty="0">
                <a:latin typeface="Helvetica Neue"/>
                <a:cs typeface="Helvetica Neue"/>
              </a:rPr>
              <a:t>Point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quantitative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x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quantitative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y</a:t>
            </a:r>
            <a:endParaRPr sz="5175" baseline="4025">
              <a:latin typeface="Helvetica Neue"/>
              <a:cs typeface="Helvetica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7372" y="3206196"/>
            <a:ext cx="4242101" cy="400165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95542" y="3206196"/>
            <a:ext cx="5538776" cy="400165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521022" y="7969668"/>
            <a:ext cx="3038475" cy="21228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293370">
              <a:lnSpc>
                <a:spcPct val="106300"/>
              </a:lnSpc>
              <a:spcBef>
                <a:spcPts val="95"/>
              </a:spcBef>
            </a:pPr>
            <a:r>
              <a:rPr sz="3450" dirty="0">
                <a:latin typeface="Helvetica Neue"/>
                <a:cs typeface="Helvetica Neue"/>
              </a:rPr>
              <a:t>Mark: </a:t>
            </a:r>
            <a:r>
              <a:rPr sz="3450" spc="-10" dirty="0">
                <a:latin typeface="Helvetica Neue"/>
                <a:cs typeface="Helvetica Neue"/>
              </a:rPr>
              <a:t>Point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quantitative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x</a:t>
            </a:r>
            <a:endParaRPr sz="5175" baseline="4025">
              <a:latin typeface="Helvetica Neue"/>
              <a:cs typeface="Helvetica Neue"/>
            </a:endParaRPr>
          </a:p>
          <a:p>
            <a:pPr marL="38100" marR="30480">
              <a:lnSpc>
                <a:spcPts val="3570"/>
              </a:lnSpc>
              <a:spcBef>
                <a:spcPts val="595"/>
              </a:spcBef>
            </a:pP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quantitative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y </a:t>
            </a:r>
            <a:r>
              <a:rPr sz="3450" dirty="0">
                <a:latin typeface="Helvetica Neue"/>
                <a:cs typeface="Helvetica Neue"/>
              </a:rPr>
              <a:t>d</a:t>
            </a:r>
            <a:r>
              <a:rPr sz="3450" baseline="-6038" dirty="0">
                <a:latin typeface="Helvetica Neue"/>
                <a:cs typeface="Helvetica Neue"/>
              </a:rPr>
              <a:t>nominal</a:t>
            </a:r>
            <a:r>
              <a:rPr sz="3450" spc="472" baseline="-6038" dirty="0">
                <a:latin typeface="Helvetica Neue"/>
                <a:cs typeface="Helvetica Neue"/>
              </a:rPr>
              <a:t> </a:t>
            </a:r>
            <a:r>
              <a:rPr sz="3450" dirty="0">
                <a:latin typeface="Lucida Grande"/>
                <a:cs typeface="Lucida Grande"/>
              </a:rPr>
              <a:t>→</a:t>
            </a:r>
            <a:r>
              <a:rPr sz="3450" spc="-130" dirty="0">
                <a:latin typeface="Lucida Grande"/>
                <a:cs typeface="Lucida Grande"/>
              </a:rPr>
              <a:t> </a:t>
            </a:r>
            <a:r>
              <a:rPr sz="3450" spc="-10" dirty="0">
                <a:latin typeface="Helvetica Neue"/>
                <a:cs typeface="Helvetica Neue"/>
              </a:rPr>
              <a:t>color</a:t>
            </a:r>
            <a:endParaRPr sz="3450">
              <a:latin typeface="Helvetica Neue"/>
              <a:cs typeface="Helvetica Neu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809790" y="7948727"/>
            <a:ext cx="3481704" cy="219583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>
              <a:lnSpc>
                <a:spcPct val="102099"/>
              </a:lnSpc>
              <a:spcBef>
                <a:spcPts val="270"/>
              </a:spcBef>
            </a:pPr>
            <a:r>
              <a:rPr sz="3450" dirty="0">
                <a:latin typeface="Helvetica Neue"/>
                <a:cs typeface="Helvetica Neue"/>
              </a:rPr>
              <a:t>Mark: </a:t>
            </a:r>
            <a:r>
              <a:rPr sz="3450" spc="-10" dirty="0">
                <a:latin typeface="Helvetica Neue"/>
                <a:cs typeface="Helvetica Neue"/>
              </a:rPr>
              <a:t>Point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nominal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x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quantitative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y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quantitative</a:t>
            </a:r>
            <a:r>
              <a:rPr sz="2300" spc="30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15" baseline="4025" dirty="0">
                <a:latin typeface="Helvetica Neue"/>
                <a:cs typeface="Helvetica Neue"/>
              </a:rPr>
              <a:t>color</a:t>
            </a:r>
            <a:endParaRPr sz="5175" baseline="4025">
              <a:latin typeface="Helvetica Neue"/>
              <a:cs typeface="Helvetica Neue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494435" y="3203962"/>
            <a:ext cx="5921627" cy="3897568"/>
          </a:xfrm>
          <a:prstGeom prst="rect">
            <a:avLst/>
          </a:prstGeom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id="{AB9058CF-9677-BFE4-A79D-B2CB17816592}"/>
              </a:ext>
            </a:extLst>
          </p:cNvPr>
          <p:cNvSpPr txBox="1"/>
          <p:nvPr/>
        </p:nvSpPr>
        <p:spPr>
          <a:xfrm>
            <a:off x="18244365" y="10404942"/>
            <a:ext cx="1585193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[</a:t>
            </a:r>
            <a:r>
              <a:rPr lang="en-US" sz="2950" spc="-10" dirty="0">
                <a:solidFill>
                  <a:srgbClr val="C00000"/>
                </a:solidFill>
                <a:latin typeface="Helvetica Neue"/>
                <a:cs typeface="Helvetica Neue"/>
              </a:rPr>
              <a:t>Elavsky</a:t>
            </a: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]</a:t>
            </a:r>
            <a:endParaRPr sz="295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92933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3346" y="4177883"/>
            <a:ext cx="6429123" cy="358104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1156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20"/>
              </a:spcBef>
            </a:pPr>
            <a:r>
              <a:rPr spc="-95" dirty="0"/>
              <a:t>Visual</a:t>
            </a:r>
            <a:r>
              <a:rPr spc="-370" dirty="0"/>
              <a:t> </a:t>
            </a:r>
            <a:r>
              <a:rPr spc="-100" dirty="0"/>
              <a:t>Encoding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752949" y="4177883"/>
            <a:ext cx="6429375" cy="3581400"/>
            <a:chOff x="10752949" y="4177883"/>
            <a:chExt cx="6429375" cy="3581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52949" y="4177883"/>
              <a:ext cx="6429123" cy="358104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3291877" y="4288236"/>
              <a:ext cx="2240280" cy="2647315"/>
            </a:xfrm>
            <a:custGeom>
              <a:avLst/>
              <a:gdLst/>
              <a:ahLst/>
              <a:cxnLst/>
              <a:rect l="l" t="t" r="r" b="b"/>
              <a:pathLst>
                <a:path w="2240280" h="2647315">
                  <a:moveTo>
                    <a:pt x="473979" y="2494401"/>
                  </a:moveTo>
                  <a:lnTo>
                    <a:pt x="233047" y="2494401"/>
                  </a:lnTo>
                  <a:lnTo>
                    <a:pt x="246756" y="2499956"/>
                  </a:lnTo>
                  <a:lnTo>
                    <a:pt x="254380" y="2511094"/>
                  </a:lnTo>
                  <a:lnTo>
                    <a:pt x="253594" y="2526375"/>
                  </a:lnTo>
                  <a:lnTo>
                    <a:pt x="249716" y="2559033"/>
                  </a:lnTo>
                  <a:lnTo>
                    <a:pt x="259369" y="2585163"/>
                  </a:lnTo>
                  <a:lnTo>
                    <a:pt x="276718" y="2607566"/>
                  </a:lnTo>
                  <a:lnTo>
                    <a:pt x="295928" y="2629042"/>
                  </a:lnTo>
                  <a:lnTo>
                    <a:pt x="312673" y="2642362"/>
                  </a:lnTo>
                  <a:lnTo>
                    <a:pt x="331983" y="2646869"/>
                  </a:lnTo>
                  <a:lnTo>
                    <a:pt x="351762" y="2642805"/>
                  </a:lnTo>
                  <a:lnTo>
                    <a:pt x="369915" y="2630407"/>
                  </a:lnTo>
                  <a:lnTo>
                    <a:pt x="375505" y="2624153"/>
                  </a:lnTo>
                  <a:lnTo>
                    <a:pt x="380561" y="2617395"/>
                  </a:lnTo>
                  <a:lnTo>
                    <a:pt x="385417" y="2610429"/>
                  </a:lnTo>
                  <a:lnTo>
                    <a:pt x="390406" y="2603546"/>
                  </a:lnTo>
                  <a:lnTo>
                    <a:pt x="473979" y="2494401"/>
                  </a:lnTo>
                  <a:close/>
                </a:path>
                <a:path w="2240280" h="2647315">
                  <a:moveTo>
                    <a:pt x="335769" y="233788"/>
                  </a:moveTo>
                  <a:lnTo>
                    <a:pt x="304801" y="267401"/>
                  </a:lnTo>
                  <a:lnTo>
                    <a:pt x="291259" y="282158"/>
                  </a:lnTo>
                  <a:lnTo>
                    <a:pt x="269875" y="305105"/>
                  </a:lnTo>
                  <a:lnTo>
                    <a:pt x="248358" y="327350"/>
                  </a:lnTo>
                  <a:lnTo>
                    <a:pt x="233486" y="346976"/>
                  </a:lnTo>
                  <a:lnTo>
                    <a:pt x="226692" y="367476"/>
                  </a:lnTo>
                  <a:lnTo>
                    <a:pt x="226804" y="389595"/>
                  </a:lnTo>
                  <a:lnTo>
                    <a:pt x="248482" y="462587"/>
                  </a:lnTo>
                  <a:lnTo>
                    <a:pt x="264775" y="510890"/>
                  </a:lnTo>
                  <a:lnTo>
                    <a:pt x="281560" y="559061"/>
                  </a:lnTo>
                  <a:lnTo>
                    <a:pt x="298758" y="606883"/>
                  </a:lnTo>
                  <a:lnTo>
                    <a:pt x="316446" y="654576"/>
                  </a:lnTo>
                  <a:lnTo>
                    <a:pt x="334600" y="702066"/>
                  </a:lnTo>
                  <a:lnTo>
                    <a:pt x="353220" y="749354"/>
                  </a:lnTo>
                  <a:lnTo>
                    <a:pt x="372305" y="796440"/>
                  </a:lnTo>
                  <a:lnTo>
                    <a:pt x="391856" y="843326"/>
                  </a:lnTo>
                  <a:lnTo>
                    <a:pt x="411874" y="890010"/>
                  </a:lnTo>
                  <a:lnTo>
                    <a:pt x="432357" y="936494"/>
                  </a:lnTo>
                  <a:lnTo>
                    <a:pt x="453307" y="982778"/>
                  </a:lnTo>
                  <a:lnTo>
                    <a:pt x="474724" y="1028863"/>
                  </a:lnTo>
                  <a:lnTo>
                    <a:pt x="496608" y="1074749"/>
                  </a:lnTo>
                  <a:lnTo>
                    <a:pt x="518959" y="1120435"/>
                  </a:lnTo>
                  <a:lnTo>
                    <a:pt x="541777" y="1165924"/>
                  </a:lnTo>
                  <a:lnTo>
                    <a:pt x="565063" y="1211215"/>
                  </a:lnTo>
                  <a:lnTo>
                    <a:pt x="588817" y="1256308"/>
                  </a:lnTo>
                  <a:lnTo>
                    <a:pt x="613038" y="1301204"/>
                  </a:lnTo>
                  <a:lnTo>
                    <a:pt x="618853" y="1312207"/>
                  </a:lnTo>
                  <a:lnTo>
                    <a:pt x="624441" y="1323280"/>
                  </a:lnTo>
                  <a:lnTo>
                    <a:pt x="629904" y="1334299"/>
                  </a:lnTo>
                  <a:lnTo>
                    <a:pt x="635341" y="1345139"/>
                  </a:lnTo>
                  <a:lnTo>
                    <a:pt x="0" y="2091123"/>
                  </a:lnTo>
                  <a:lnTo>
                    <a:pt x="12401" y="2120938"/>
                  </a:lnTo>
                  <a:lnTo>
                    <a:pt x="23966" y="2148911"/>
                  </a:lnTo>
                  <a:lnTo>
                    <a:pt x="35270" y="2175535"/>
                  </a:lnTo>
                  <a:lnTo>
                    <a:pt x="46888" y="2201302"/>
                  </a:lnTo>
                  <a:lnTo>
                    <a:pt x="53436" y="2219142"/>
                  </a:lnTo>
                  <a:lnTo>
                    <a:pt x="55779" y="2236578"/>
                  </a:lnTo>
                  <a:lnTo>
                    <a:pt x="53507" y="2253905"/>
                  </a:lnTo>
                  <a:lnTo>
                    <a:pt x="46208" y="2271416"/>
                  </a:lnTo>
                  <a:lnTo>
                    <a:pt x="39519" y="2283823"/>
                  </a:lnTo>
                  <a:lnTo>
                    <a:pt x="33281" y="2296464"/>
                  </a:lnTo>
                  <a:lnTo>
                    <a:pt x="17491" y="2338761"/>
                  </a:lnTo>
                  <a:lnTo>
                    <a:pt x="16772" y="2346952"/>
                  </a:lnTo>
                  <a:lnTo>
                    <a:pt x="18208" y="2354050"/>
                  </a:lnTo>
                  <a:lnTo>
                    <a:pt x="43154" y="2403001"/>
                  </a:lnTo>
                  <a:lnTo>
                    <a:pt x="72938" y="2447872"/>
                  </a:lnTo>
                  <a:lnTo>
                    <a:pt x="107456" y="2488402"/>
                  </a:lnTo>
                  <a:lnTo>
                    <a:pt x="146602" y="2524327"/>
                  </a:lnTo>
                  <a:lnTo>
                    <a:pt x="183264" y="2508151"/>
                  </a:lnTo>
                  <a:lnTo>
                    <a:pt x="199570" y="2501363"/>
                  </a:lnTo>
                  <a:lnTo>
                    <a:pt x="215574" y="2495871"/>
                  </a:lnTo>
                  <a:lnTo>
                    <a:pt x="233047" y="2494401"/>
                  </a:lnTo>
                  <a:lnTo>
                    <a:pt x="473979" y="2494401"/>
                  </a:lnTo>
                  <a:lnTo>
                    <a:pt x="910338" y="1924717"/>
                  </a:lnTo>
                  <a:lnTo>
                    <a:pt x="919897" y="1912763"/>
                  </a:lnTo>
                  <a:lnTo>
                    <a:pt x="930212" y="1900608"/>
                  </a:lnTo>
                  <a:lnTo>
                    <a:pt x="954044" y="1873042"/>
                  </a:lnTo>
                  <a:lnTo>
                    <a:pt x="1811475" y="1873042"/>
                  </a:lnTo>
                  <a:lnTo>
                    <a:pt x="1387476" y="1335578"/>
                  </a:lnTo>
                  <a:lnTo>
                    <a:pt x="1422310" y="1289519"/>
                  </a:lnTo>
                  <a:lnTo>
                    <a:pt x="1462830" y="1237529"/>
                  </a:lnTo>
                  <a:lnTo>
                    <a:pt x="1494019" y="1198187"/>
                  </a:lnTo>
                  <a:lnTo>
                    <a:pt x="1525435" y="1159046"/>
                  </a:lnTo>
                  <a:lnTo>
                    <a:pt x="1557079" y="1120105"/>
                  </a:lnTo>
                  <a:lnTo>
                    <a:pt x="1588947" y="1081363"/>
                  </a:lnTo>
                  <a:lnTo>
                    <a:pt x="1621040" y="1042818"/>
                  </a:lnTo>
                  <a:lnTo>
                    <a:pt x="1653355" y="1004469"/>
                  </a:lnTo>
                  <a:lnTo>
                    <a:pt x="1685890" y="966315"/>
                  </a:lnTo>
                  <a:lnTo>
                    <a:pt x="1718645" y="928354"/>
                  </a:lnTo>
                  <a:lnTo>
                    <a:pt x="1751617" y="890584"/>
                  </a:lnTo>
                  <a:lnTo>
                    <a:pt x="1776588" y="862309"/>
                  </a:lnTo>
                  <a:lnTo>
                    <a:pt x="1069464" y="862309"/>
                  </a:lnTo>
                  <a:lnTo>
                    <a:pt x="1047057" y="830735"/>
                  </a:lnTo>
                  <a:lnTo>
                    <a:pt x="1037044" y="816434"/>
                  </a:lnTo>
                  <a:lnTo>
                    <a:pt x="1027570" y="802439"/>
                  </a:lnTo>
                  <a:lnTo>
                    <a:pt x="867300" y="558988"/>
                  </a:lnTo>
                  <a:lnTo>
                    <a:pt x="785222" y="435170"/>
                  </a:lnTo>
                  <a:lnTo>
                    <a:pt x="730731" y="353983"/>
                  </a:lnTo>
                  <a:lnTo>
                    <a:pt x="699631" y="310203"/>
                  </a:lnTo>
                  <a:lnTo>
                    <a:pt x="686877" y="293430"/>
                  </a:lnTo>
                  <a:lnTo>
                    <a:pt x="415903" y="293430"/>
                  </a:lnTo>
                  <a:lnTo>
                    <a:pt x="335769" y="233788"/>
                  </a:lnTo>
                  <a:close/>
                </a:path>
                <a:path w="2240280" h="2647315">
                  <a:moveTo>
                    <a:pt x="1811475" y="1873042"/>
                  </a:moveTo>
                  <a:lnTo>
                    <a:pt x="954044" y="1873042"/>
                  </a:lnTo>
                  <a:lnTo>
                    <a:pt x="987450" y="1923434"/>
                  </a:lnTo>
                  <a:lnTo>
                    <a:pt x="1025578" y="1982285"/>
                  </a:lnTo>
                  <a:lnTo>
                    <a:pt x="1054296" y="2025645"/>
                  </a:lnTo>
                  <a:lnTo>
                    <a:pt x="1083465" y="2068676"/>
                  </a:lnTo>
                  <a:lnTo>
                    <a:pt x="1113097" y="2111368"/>
                  </a:lnTo>
                  <a:lnTo>
                    <a:pt x="1143202" y="2153714"/>
                  </a:lnTo>
                  <a:lnTo>
                    <a:pt x="1173794" y="2195704"/>
                  </a:lnTo>
                  <a:lnTo>
                    <a:pt x="1204883" y="2237331"/>
                  </a:lnTo>
                  <a:lnTo>
                    <a:pt x="1236480" y="2278586"/>
                  </a:lnTo>
                  <a:lnTo>
                    <a:pt x="1268598" y="2319460"/>
                  </a:lnTo>
                  <a:lnTo>
                    <a:pt x="1301247" y="2359945"/>
                  </a:lnTo>
                  <a:lnTo>
                    <a:pt x="1334441" y="2400033"/>
                  </a:lnTo>
                  <a:lnTo>
                    <a:pt x="1382239" y="2434540"/>
                  </a:lnTo>
                  <a:lnTo>
                    <a:pt x="1406614" y="2430514"/>
                  </a:lnTo>
                  <a:lnTo>
                    <a:pt x="1435055" y="2412326"/>
                  </a:lnTo>
                  <a:lnTo>
                    <a:pt x="1458416" y="2392229"/>
                  </a:lnTo>
                  <a:lnTo>
                    <a:pt x="1480956" y="2370887"/>
                  </a:lnTo>
                  <a:lnTo>
                    <a:pt x="1503309" y="2348866"/>
                  </a:lnTo>
                  <a:lnTo>
                    <a:pt x="1526110" y="2326733"/>
                  </a:lnTo>
                  <a:lnTo>
                    <a:pt x="1710482" y="2326733"/>
                  </a:lnTo>
                  <a:lnTo>
                    <a:pt x="1717468" y="2318756"/>
                  </a:lnTo>
                  <a:lnTo>
                    <a:pt x="1727665" y="2299865"/>
                  </a:lnTo>
                  <a:lnTo>
                    <a:pt x="1733266" y="2276423"/>
                  </a:lnTo>
                  <a:lnTo>
                    <a:pt x="1739243" y="2250777"/>
                  </a:lnTo>
                  <a:lnTo>
                    <a:pt x="1751502" y="2227941"/>
                  </a:lnTo>
                  <a:lnTo>
                    <a:pt x="1770636" y="2209713"/>
                  </a:lnTo>
                  <a:lnTo>
                    <a:pt x="1797233" y="2197888"/>
                  </a:lnTo>
                  <a:lnTo>
                    <a:pt x="1818729" y="2189295"/>
                  </a:lnTo>
                  <a:lnTo>
                    <a:pt x="1836915" y="2176425"/>
                  </a:lnTo>
                  <a:lnTo>
                    <a:pt x="1865524" y="2141660"/>
                  </a:lnTo>
                  <a:lnTo>
                    <a:pt x="1899591" y="2077711"/>
                  </a:lnTo>
                  <a:lnTo>
                    <a:pt x="1920842" y="2011675"/>
                  </a:lnTo>
                  <a:lnTo>
                    <a:pt x="1811475" y="1873042"/>
                  </a:lnTo>
                  <a:close/>
                </a:path>
                <a:path w="2240280" h="2647315">
                  <a:moveTo>
                    <a:pt x="1710482" y="2326733"/>
                  </a:moveTo>
                  <a:lnTo>
                    <a:pt x="1526110" y="2326733"/>
                  </a:lnTo>
                  <a:lnTo>
                    <a:pt x="1633782" y="2392750"/>
                  </a:lnTo>
                  <a:lnTo>
                    <a:pt x="1674721" y="2358804"/>
                  </a:lnTo>
                  <a:lnTo>
                    <a:pt x="1686828" y="2349042"/>
                  </a:lnTo>
                  <a:lnTo>
                    <a:pt x="1703561" y="2334635"/>
                  </a:lnTo>
                  <a:lnTo>
                    <a:pt x="1710482" y="2326733"/>
                  </a:lnTo>
                  <a:close/>
                </a:path>
                <a:path w="2240280" h="2647315">
                  <a:moveTo>
                    <a:pt x="1944977" y="0"/>
                  </a:moveTo>
                  <a:lnTo>
                    <a:pt x="1902515" y="21952"/>
                  </a:lnTo>
                  <a:lnTo>
                    <a:pt x="1845064" y="73240"/>
                  </a:lnTo>
                  <a:lnTo>
                    <a:pt x="1768754" y="143363"/>
                  </a:lnTo>
                  <a:lnTo>
                    <a:pt x="1730895" y="178720"/>
                  </a:lnTo>
                  <a:lnTo>
                    <a:pt x="1693235" y="214273"/>
                  </a:lnTo>
                  <a:lnTo>
                    <a:pt x="1655774" y="250025"/>
                  </a:lnTo>
                  <a:lnTo>
                    <a:pt x="1618513" y="285976"/>
                  </a:lnTo>
                  <a:lnTo>
                    <a:pt x="1581453" y="322127"/>
                  </a:lnTo>
                  <a:lnTo>
                    <a:pt x="1544595" y="358478"/>
                  </a:lnTo>
                  <a:lnTo>
                    <a:pt x="1507941" y="395031"/>
                  </a:lnTo>
                  <a:lnTo>
                    <a:pt x="1471490" y="431786"/>
                  </a:lnTo>
                  <a:lnTo>
                    <a:pt x="1435244" y="468744"/>
                  </a:lnTo>
                  <a:lnTo>
                    <a:pt x="1399204" y="505906"/>
                  </a:lnTo>
                  <a:lnTo>
                    <a:pt x="1363371" y="543272"/>
                  </a:lnTo>
                  <a:lnTo>
                    <a:pt x="1327746" y="580844"/>
                  </a:lnTo>
                  <a:lnTo>
                    <a:pt x="1292329" y="618623"/>
                  </a:lnTo>
                  <a:lnTo>
                    <a:pt x="1257121" y="656608"/>
                  </a:lnTo>
                  <a:lnTo>
                    <a:pt x="1222124" y="694801"/>
                  </a:lnTo>
                  <a:lnTo>
                    <a:pt x="1187339" y="733202"/>
                  </a:lnTo>
                  <a:lnTo>
                    <a:pt x="1152765" y="771813"/>
                  </a:lnTo>
                  <a:lnTo>
                    <a:pt x="1118405" y="810635"/>
                  </a:lnTo>
                  <a:lnTo>
                    <a:pt x="1107154" y="823009"/>
                  </a:lnTo>
                  <a:lnTo>
                    <a:pt x="1095317" y="835450"/>
                  </a:lnTo>
                  <a:lnTo>
                    <a:pt x="1069464" y="862309"/>
                  </a:lnTo>
                  <a:lnTo>
                    <a:pt x="1776588" y="862309"/>
                  </a:lnTo>
                  <a:lnTo>
                    <a:pt x="1818208" y="815615"/>
                  </a:lnTo>
                  <a:lnTo>
                    <a:pt x="1851823" y="778413"/>
                  </a:lnTo>
                  <a:lnTo>
                    <a:pt x="1885650" y="741396"/>
                  </a:lnTo>
                  <a:lnTo>
                    <a:pt x="1919687" y="704565"/>
                  </a:lnTo>
                  <a:lnTo>
                    <a:pt x="1953932" y="667917"/>
                  </a:lnTo>
                  <a:lnTo>
                    <a:pt x="1988384" y="631452"/>
                  </a:lnTo>
                  <a:lnTo>
                    <a:pt x="2023041" y="595167"/>
                  </a:lnTo>
                  <a:lnTo>
                    <a:pt x="2057973" y="558988"/>
                  </a:lnTo>
                  <a:lnTo>
                    <a:pt x="2092964" y="523134"/>
                  </a:lnTo>
                  <a:lnTo>
                    <a:pt x="2128228" y="487383"/>
                  </a:lnTo>
                  <a:lnTo>
                    <a:pt x="2150643" y="464348"/>
                  </a:lnTo>
                  <a:lnTo>
                    <a:pt x="2191771" y="415089"/>
                  </a:lnTo>
                  <a:lnTo>
                    <a:pt x="2232541" y="343361"/>
                  </a:lnTo>
                  <a:lnTo>
                    <a:pt x="2239930" y="314812"/>
                  </a:lnTo>
                  <a:lnTo>
                    <a:pt x="2230393" y="287865"/>
                  </a:lnTo>
                  <a:lnTo>
                    <a:pt x="2202896" y="248813"/>
                  </a:lnTo>
                  <a:lnTo>
                    <a:pt x="2173397" y="224235"/>
                  </a:lnTo>
                  <a:lnTo>
                    <a:pt x="2135966" y="217625"/>
                  </a:lnTo>
                  <a:lnTo>
                    <a:pt x="2100458" y="210927"/>
                  </a:lnTo>
                  <a:lnTo>
                    <a:pt x="2076510" y="193222"/>
                  </a:lnTo>
                  <a:lnTo>
                    <a:pt x="2064659" y="166264"/>
                  </a:lnTo>
                  <a:lnTo>
                    <a:pt x="2064630" y="157652"/>
                  </a:lnTo>
                  <a:lnTo>
                    <a:pt x="2064942" y="130667"/>
                  </a:lnTo>
                  <a:lnTo>
                    <a:pt x="2065657" y="121520"/>
                  </a:lnTo>
                  <a:lnTo>
                    <a:pt x="2064807" y="111898"/>
                  </a:lnTo>
                  <a:lnTo>
                    <a:pt x="2034080" y="63643"/>
                  </a:lnTo>
                  <a:lnTo>
                    <a:pt x="2006441" y="35512"/>
                  </a:lnTo>
                  <a:lnTo>
                    <a:pt x="1971570" y="8476"/>
                  </a:lnTo>
                  <a:lnTo>
                    <a:pt x="1957755" y="1919"/>
                  </a:lnTo>
                  <a:lnTo>
                    <a:pt x="1944977" y="0"/>
                  </a:lnTo>
                  <a:close/>
                </a:path>
                <a:path w="2240280" h="2647315">
                  <a:moveTo>
                    <a:pt x="547236" y="157652"/>
                  </a:moveTo>
                  <a:lnTo>
                    <a:pt x="505983" y="169318"/>
                  </a:lnTo>
                  <a:lnTo>
                    <a:pt x="478460" y="217625"/>
                  </a:lnTo>
                  <a:lnTo>
                    <a:pt x="473727" y="246169"/>
                  </a:lnTo>
                  <a:lnTo>
                    <a:pt x="461030" y="267401"/>
                  </a:lnTo>
                  <a:lnTo>
                    <a:pt x="441418" y="282641"/>
                  </a:lnTo>
                  <a:lnTo>
                    <a:pt x="415903" y="293430"/>
                  </a:lnTo>
                  <a:lnTo>
                    <a:pt x="686877" y="293430"/>
                  </a:lnTo>
                  <a:lnTo>
                    <a:pt x="667076" y="267390"/>
                  </a:lnTo>
                  <a:lnTo>
                    <a:pt x="634022" y="224906"/>
                  </a:lnTo>
                  <a:lnTo>
                    <a:pt x="601426" y="182113"/>
                  </a:lnTo>
                  <a:lnTo>
                    <a:pt x="585173" y="166264"/>
                  </a:lnTo>
                  <a:lnTo>
                    <a:pt x="567061" y="158693"/>
                  </a:lnTo>
                  <a:lnTo>
                    <a:pt x="547236" y="157652"/>
                  </a:lnTo>
                  <a:close/>
                </a:path>
              </a:pathLst>
            </a:custGeom>
            <a:solidFill>
              <a:srgbClr val="EE220C">
                <a:alpha val="747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1156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20"/>
              </a:spcBef>
            </a:pPr>
            <a:r>
              <a:rPr spc="-95" dirty="0"/>
              <a:t>Visual</a:t>
            </a:r>
            <a:r>
              <a:rPr spc="-370" dirty="0"/>
              <a:t> </a:t>
            </a:r>
            <a:r>
              <a:rPr spc="-100" dirty="0"/>
              <a:t>Encoding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53346" y="4177883"/>
            <a:ext cx="6429123" cy="358104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1258370" y="7970405"/>
            <a:ext cx="6543675" cy="1707514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lnSpc>
                <a:spcPct val="89600"/>
              </a:lnSpc>
              <a:spcBef>
                <a:spcPts val="600"/>
              </a:spcBef>
            </a:pPr>
            <a:r>
              <a:rPr sz="3950" b="1" dirty="0">
                <a:solidFill>
                  <a:srgbClr val="B51700"/>
                </a:solidFill>
                <a:latin typeface="Helvetica Neue"/>
                <a:cs typeface="Helvetica Neue"/>
              </a:rPr>
              <a:t>Violates</a:t>
            </a:r>
            <a:r>
              <a:rPr sz="3950" b="1" spc="-75" dirty="0">
                <a:solidFill>
                  <a:srgbClr val="B51700"/>
                </a:solidFill>
                <a:latin typeface="Helvetica Neue"/>
                <a:cs typeface="Helvetica Neue"/>
              </a:rPr>
              <a:t> </a:t>
            </a:r>
            <a:r>
              <a:rPr sz="3950" b="1" spc="-10" dirty="0">
                <a:solidFill>
                  <a:srgbClr val="B51700"/>
                </a:solidFill>
                <a:latin typeface="Helvetica Neue"/>
                <a:cs typeface="Helvetica Neue"/>
              </a:rPr>
              <a:t>expressiveness</a:t>
            </a:r>
            <a:r>
              <a:rPr sz="3950" spc="-10" dirty="0">
                <a:solidFill>
                  <a:srgbClr val="B51700"/>
                </a:solidFill>
                <a:latin typeface="Helvetica Neue"/>
                <a:cs typeface="Helvetica Neue"/>
              </a:rPr>
              <a:t>: </a:t>
            </a:r>
            <a:r>
              <a:rPr sz="3950" dirty="0">
                <a:solidFill>
                  <a:srgbClr val="B51700"/>
                </a:solidFill>
                <a:latin typeface="Helvetica Neue"/>
                <a:cs typeface="Helvetica Neue"/>
              </a:rPr>
              <a:t>the</a:t>
            </a:r>
            <a:r>
              <a:rPr sz="3950" spc="-30" dirty="0">
                <a:solidFill>
                  <a:srgbClr val="B51700"/>
                </a:solidFill>
                <a:latin typeface="Helvetica Neue"/>
                <a:cs typeface="Helvetica Neue"/>
              </a:rPr>
              <a:t> </a:t>
            </a:r>
            <a:r>
              <a:rPr sz="3950" dirty="0">
                <a:solidFill>
                  <a:srgbClr val="B51700"/>
                </a:solidFill>
                <a:latin typeface="Helvetica Neue"/>
                <a:cs typeface="Helvetica Neue"/>
              </a:rPr>
              <a:t>area</a:t>
            </a:r>
            <a:r>
              <a:rPr sz="3950" spc="-25" dirty="0">
                <a:solidFill>
                  <a:srgbClr val="B51700"/>
                </a:solidFill>
                <a:latin typeface="Helvetica Neue"/>
                <a:cs typeface="Helvetica Neue"/>
              </a:rPr>
              <a:t> </a:t>
            </a:r>
            <a:r>
              <a:rPr sz="3950" dirty="0">
                <a:solidFill>
                  <a:srgbClr val="B51700"/>
                </a:solidFill>
                <a:latin typeface="Helvetica Neue"/>
                <a:cs typeface="Helvetica Neue"/>
              </a:rPr>
              <a:t>mark</a:t>
            </a:r>
            <a:r>
              <a:rPr sz="3950" spc="-25" dirty="0">
                <a:solidFill>
                  <a:srgbClr val="B51700"/>
                </a:solidFill>
                <a:latin typeface="Helvetica Neue"/>
                <a:cs typeface="Helvetica Neue"/>
              </a:rPr>
              <a:t> </a:t>
            </a:r>
            <a:r>
              <a:rPr sz="3950" dirty="0">
                <a:solidFill>
                  <a:srgbClr val="B51700"/>
                </a:solidFill>
                <a:latin typeface="Helvetica Neue"/>
                <a:cs typeface="Helvetica Neue"/>
              </a:rPr>
              <a:t>implies</a:t>
            </a:r>
            <a:r>
              <a:rPr sz="3950" spc="-25" dirty="0">
                <a:solidFill>
                  <a:srgbClr val="B51700"/>
                </a:solidFill>
                <a:latin typeface="Helvetica Neue"/>
                <a:cs typeface="Helvetica Neue"/>
              </a:rPr>
              <a:t> </a:t>
            </a:r>
            <a:r>
              <a:rPr sz="3950" dirty="0">
                <a:solidFill>
                  <a:srgbClr val="B51700"/>
                </a:solidFill>
                <a:latin typeface="Helvetica Neue"/>
                <a:cs typeface="Helvetica Neue"/>
              </a:rPr>
              <a:t>a</a:t>
            </a:r>
            <a:r>
              <a:rPr sz="3950" spc="-30" dirty="0">
                <a:solidFill>
                  <a:srgbClr val="B51700"/>
                </a:solidFill>
                <a:latin typeface="Helvetica Neue"/>
                <a:cs typeface="Helvetica Neue"/>
              </a:rPr>
              <a:t> </a:t>
            </a:r>
            <a:r>
              <a:rPr sz="3950" spc="-10" dirty="0">
                <a:solidFill>
                  <a:srgbClr val="B51700"/>
                </a:solidFill>
                <a:latin typeface="Helvetica Neue"/>
                <a:cs typeface="Helvetica Neue"/>
              </a:rPr>
              <a:t>trend </a:t>
            </a:r>
            <a:r>
              <a:rPr sz="3950" dirty="0">
                <a:solidFill>
                  <a:srgbClr val="B51700"/>
                </a:solidFill>
                <a:latin typeface="Helvetica Neue"/>
                <a:cs typeface="Helvetica Neue"/>
              </a:rPr>
              <a:t>across</a:t>
            </a:r>
            <a:r>
              <a:rPr sz="3950" spc="-70" dirty="0">
                <a:solidFill>
                  <a:srgbClr val="B51700"/>
                </a:solidFill>
                <a:latin typeface="Helvetica Neue"/>
                <a:cs typeface="Helvetica Neue"/>
              </a:rPr>
              <a:t> </a:t>
            </a:r>
            <a:r>
              <a:rPr sz="3950" dirty="0">
                <a:solidFill>
                  <a:srgbClr val="B51700"/>
                </a:solidFill>
                <a:latin typeface="Helvetica Neue"/>
                <a:cs typeface="Helvetica Neue"/>
              </a:rPr>
              <a:t>the</a:t>
            </a:r>
            <a:r>
              <a:rPr sz="3950" spc="-65" dirty="0">
                <a:solidFill>
                  <a:srgbClr val="B51700"/>
                </a:solidFill>
                <a:latin typeface="Helvetica Neue"/>
                <a:cs typeface="Helvetica Neue"/>
              </a:rPr>
              <a:t> </a:t>
            </a:r>
            <a:r>
              <a:rPr sz="3950" spc="-10" dirty="0">
                <a:solidFill>
                  <a:srgbClr val="B51700"/>
                </a:solidFill>
                <a:latin typeface="Helvetica Neue"/>
                <a:cs typeface="Helvetica Neue"/>
              </a:rPr>
              <a:t>sites.</a:t>
            </a:r>
            <a:endParaRPr sz="395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3346" y="4177883"/>
            <a:ext cx="6429123" cy="358104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1151492" y="4177883"/>
            <a:ext cx="6429375" cy="3581400"/>
            <a:chOff x="11151492" y="4177883"/>
            <a:chExt cx="6429375" cy="35814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1492" y="4177883"/>
              <a:ext cx="6429123" cy="358104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95627" y="6325849"/>
              <a:ext cx="1172232" cy="116713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3961187" y="4223464"/>
              <a:ext cx="2240280" cy="2647315"/>
            </a:xfrm>
            <a:custGeom>
              <a:avLst/>
              <a:gdLst/>
              <a:ahLst/>
              <a:cxnLst/>
              <a:rect l="l" t="t" r="r" b="b"/>
              <a:pathLst>
                <a:path w="2240280" h="2647315">
                  <a:moveTo>
                    <a:pt x="473979" y="2494401"/>
                  </a:moveTo>
                  <a:lnTo>
                    <a:pt x="233047" y="2494401"/>
                  </a:lnTo>
                  <a:lnTo>
                    <a:pt x="246756" y="2499956"/>
                  </a:lnTo>
                  <a:lnTo>
                    <a:pt x="254380" y="2511094"/>
                  </a:lnTo>
                  <a:lnTo>
                    <a:pt x="253594" y="2526375"/>
                  </a:lnTo>
                  <a:lnTo>
                    <a:pt x="249716" y="2559033"/>
                  </a:lnTo>
                  <a:lnTo>
                    <a:pt x="259370" y="2585163"/>
                  </a:lnTo>
                  <a:lnTo>
                    <a:pt x="276722" y="2607566"/>
                  </a:lnTo>
                  <a:lnTo>
                    <a:pt x="295938" y="2629042"/>
                  </a:lnTo>
                  <a:lnTo>
                    <a:pt x="312677" y="2642361"/>
                  </a:lnTo>
                  <a:lnTo>
                    <a:pt x="331984" y="2646869"/>
                  </a:lnTo>
                  <a:lnTo>
                    <a:pt x="351762" y="2642804"/>
                  </a:lnTo>
                  <a:lnTo>
                    <a:pt x="369915" y="2630407"/>
                  </a:lnTo>
                  <a:lnTo>
                    <a:pt x="375505" y="2624153"/>
                  </a:lnTo>
                  <a:lnTo>
                    <a:pt x="380561" y="2617395"/>
                  </a:lnTo>
                  <a:lnTo>
                    <a:pt x="385417" y="2610428"/>
                  </a:lnTo>
                  <a:lnTo>
                    <a:pt x="390406" y="2603546"/>
                  </a:lnTo>
                  <a:lnTo>
                    <a:pt x="473979" y="2494401"/>
                  </a:lnTo>
                  <a:close/>
                </a:path>
                <a:path w="2240280" h="2647315">
                  <a:moveTo>
                    <a:pt x="335769" y="233788"/>
                  </a:moveTo>
                  <a:lnTo>
                    <a:pt x="304801" y="267401"/>
                  </a:lnTo>
                  <a:lnTo>
                    <a:pt x="291259" y="282158"/>
                  </a:lnTo>
                  <a:lnTo>
                    <a:pt x="269875" y="305105"/>
                  </a:lnTo>
                  <a:lnTo>
                    <a:pt x="248358" y="327350"/>
                  </a:lnTo>
                  <a:lnTo>
                    <a:pt x="233486" y="346976"/>
                  </a:lnTo>
                  <a:lnTo>
                    <a:pt x="226692" y="367476"/>
                  </a:lnTo>
                  <a:lnTo>
                    <a:pt x="226804" y="389595"/>
                  </a:lnTo>
                  <a:lnTo>
                    <a:pt x="248482" y="462587"/>
                  </a:lnTo>
                  <a:lnTo>
                    <a:pt x="264775" y="510889"/>
                  </a:lnTo>
                  <a:lnTo>
                    <a:pt x="281560" y="559060"/>
                  </a:lnTo>
                  <a:lnTo>
                    <a:pt x="298758" y="606883"/>
                  </a:lnTo>
                  <a:lnTo>
                    <a:pt x="316446" y="654575"/>
                  </a:lnTo>
                  <a:lnTo>
                    <a:pt x="334600" y="702065"/>
                  </a:lnTo>
                  <a:lnTo>
                    <a:pt x="353220" y="749353"/>
                  </a:lnTo>
                  <a:lnTo>
                    <a:pt x="372305" y="796440"/>
                  </a:lnTo>
                  <a:lnTo>
                    <a:pt x="391856" y="843325"/>
                  </a:lnTo>
                  <a:lnTo>
                    <a:pt x="411874" y="890010"/>
                  </a:lnTo>
                  <a:lnTo>
                    <a:pt x="432357" y="936494"/>
                  </a:lnTo>
                  <a:lnTo>
                    <a:pt x="453307" y="982778"/>
                  </a:lnTo>
                  <a:lnTo>
                    <a:pt x="474724" y="1028863"/>
                  </a:lnTo>
                  <a:lnTo>
                    <a:pt x="496608" y="1074748"/>
                  </a:lnTo>
                  <a:lnTo>
                    <a:pt x="518959" y="1120435"/>
                  </a:lnTo>
                  <a:lnTo>
                    <a:pt x="541777" y="1165924"/>
                  </a:lnTo>
                  <a:lnTo>
                    <a:pt x="565063" y="1211214"/>
                  </a:lnTo>
                  <a:lnTo>
                    <a:pt x="588817" y="1256308"/>
                  </a:lnTo>
                  <a:lnTo>
                    <a:pt x="613038" y="1301204"/>
                  </a:lnTo>
                  <a:lnTo>
                    <a:pt x="618853" y="1312207"/>
                  </a:lnTo>
                  <a:lnTo>
                    <a:pt x="624443" y="1323280"/>
                  </a:lnTo>
                  <a:lnTo>
                    <a:pt x="629908" y="1334299"/>
                  </a:lnTo>
                  <a:lnTo>
                    <a:pt x="635352" y="1345139"/>
                  </a:lnTo>
                  <a:lnTo>
                    <a:pt x="0" y="2091123"/>
                  </a:lnTo>
                  <a:lnTo>
                    <a:pt x="12401" y="2120938"/>
                  </a:lnTo>
                  <a:lnTo>
                    <a:pt x="23966" y="2148911"/>
                  </a:lnTo>
                  <a:lnTo>
                    <a:pt x="35270" y="2175535"/>
                  </a:lnTo>
                  <a:lnTo>
                    <a:pt x="46888" y="2201302"/>
                  </a:lnTo>
                  <a:lnTo>
                    <a:pt x="53436" y="2219141"/>
                  </a:lnTo>
                  <a:lnTo>
                    <a:pt x="55779" y="2236577"/>
                  </a:lnTo>
                  <a:lnTo>
                    <a:pt x="53507" y="2253904"/>
                  </a:lnTo>
                  <a:lnTo>
                    <a:pt x="46208" y="2271415"/>
                  </a:lnTo>
                  <a:lnTo>
                    <a:pt x="39519" y="2283822"/>
                  </a:lnTo>
                  <a:lnTo>
                    <a:pt x="33281" y="2296463"/>
                  </a:lnTo>
                  <a:lnTo>
                    <a:pt x="17491" y="2338761"/>
                  </a:lnTo>
                  <a:lnTo>
                    <a:pt x="16772" y="2346951"/>
                  </a:lnTo>
                  <a:lnTo>
                    <a:pt x="18208" y="2354049"/>
                  </a:lnTo>
                  <a:lnTo>
                    <a:pt x="43154" y="2403000"/>
                  </a:lnTo>
                  <a:lnTo>
                    <a:pt x="72938" y="2447872"/>
                  </a:lnTo>
                  <a:lnTo>
                    <a:pt x="107456" y="2488402"/>
                  </a:lnTo>
                  <a:lnTo>
                    <a:pt x="146602" y="2524327"/>
                  </a:lnTo>
                  <a:lnTo>
                    <a:pt x="183271" y="2508151"/>
                  </a:lnTo>
                  <a:lnTo>
                    <a:pt x="199576" y="2501363"/>
                  </a:lnTo>
                  <a:lnTo>
                    <a:pt x="215574" y="2495871"/>
                  </a:lnTo>
                  <a:lnTo>
                    <a:pt x="233047" y="2494401"/>
                  </a:lnTo>
                  <a:lnTo>
                    <a:pt x="473979" y="2494401"/>
                  </a:lnTo>
                  <a:lnTo>
                    <a:pt x="910338" y="1924716"/>
                  </a:lnTo>
                  <a:lnTo>
                    <a:pt x="919897" y="1912763"/>
                  </a:lnTo>
                  <a:lnTo>
                    <a:pt x="930212" y="1900608"/>
                  </a:lnTo>
                  <a:lnTo>
                    <a:pt x="954044" y="1873041"/>
                  </a:lnTo>
                  <a:lnTo>
                    <a:pt x="1811474" y="1873041"/>
                  </a:lnTo>
                  <a:lnTo>
                    <a:pt x="1387476" y="1335578"/>
                  </a:lnTo>
                  <a:lnTo>
                    <a:pt x="1422310" y="1289519"/>
                  </a:lnTo>
                  <a:lnTo>
                    <a:pt x="1462830" y="1237529"/>
                  </a:lnTo>
                  <a:lnTo>
                    <a:pt x="1494019" y="1198187"/>
                  </a:lnTo>
                  <a:lnTo>
                    <a:pt x="1525435" y="1159046"/>
                  </a:lnTo>
                  <a:lnTo>
                    <a:pt x="1557079" y="1120105"/>
                  </a:lnTo>
                  <a:lnTo>
                    <a:pt x="1588947" y="1081363"/>
                  </a:lnTo>
                  <a:lnTo>
                    <a:pt x="1621040" y="1042818"/>
                  </a:lnTo>
                  <a:lnTo>
                    <a:pt x="1653355" y="1004469"/>
                  </a:lnTo>
                  <a:lnTo>
                    <a:pt x="1685890" y="966315"/>
                  </a:lnTo>
                  <a:lnTo>
                    <a:pt x="1718645" y="928354"/>
                  </a:lnTo>
                  <a:lnTo>
                    <a:pt x="1751617" y="890584"/>
                  </a:lnTo>
                  <a:lnTo>
                    <a:pt x="1776588" y="862309"/>
                  </a:lnTo>
                  <a:lnTo>
                    <a:pt x="1069464" y="862309"/>
                  </a:lnTo>
                  <a:lnTo>
                    <a:pt x="1047058" y="830735"/>
                  </a:lnTo>
                  <a:lnTo>
                    <a:pt x="1037048" y="816434"/>
                  </a:lnTo>
                  <a:lnTo>
                    <a:pt x="1027581" y="802439"/>
                  </a:lnTo>
                  <a:lnTo>
                    <a:pt x="867301" y="558988"/>
                  </a:lnTo>
                  <a:lnTo>
                    <a:pt x="785222" y="435169"/>
                  </a:lnTo>
                  <a:lnTo>
                    <a:pt x="730731" y="353983"/>
                  </a:lnTo>
                  <a:lnTo>
                    <a:pt x="699635" y="310203"/>
                  </a:lnTo>
                  <a:lnTo>
                    <a:pt x="686882" y="293430"/>
                  </a:lnTo>
                  <a:lnTo>
                    <a:pt x="415903" y="293430"/>
                  </a:lnTo>
                  <a:lnTo>
                    <a:pt x="335769" y="233788"/>
                  </a:lnTo>
                  <a:close/>
                </a:path>
                <a:path w="2240280" h="2647315">
                  <a:moveTo>
                    <a:pt x="1811474" y="1873041"/>
                  </a:moveTo>
                  <a:lnTo>
                    <a:pt x="954044" y="1873041"/>
                  </a:lnTo>
                  <a:lnTo>
                    <a:pt x="987450" y="1923434"/>
                  </a:lnTo>
                  <a:lnTo>
                    <a:pt x="1025578" y="1982285"/>
                  </a:lnTo>
                  <a:lnTo>
                    <a:pt x="1054296" y="2025645"/>
                  </a:lnTo>
                  <a:lnTo>
                    <a:pt x="1083465" y="2068676"/>
                  </a:lnTo>
                  <a:lnTo>
                    <a:pt x="1113097" y="2111368"/>
                  </a:lnTo>
                  <a:lnTo>
                    <a:pt x="1143202" y="2153714"/>
                  </a:lnTo>
                  <a:lnTo>
                    <a:pt x="1173794" y="2195704"/>
                  </a:lnTo>
                  <a:lnTo>
                    <a:pt x="1204883" y="2237331"/>
                  </a:lnTo>
                  <a:lnTo>
                    <a:pt x="1236480" y="2278585"/>
                  </a:lnTo>
                  <a:lnTo>
                    <a:pt x="1268598" y="2319459"/>
                  </a:lnTo>
                  <a:lnTo>
                    <a:pt x="1301247" y="2359945"/>
                  </a:lnTo>
                  <a:lnTo>
                    <a:pt x="1334441" y="2400033"/>
                  </a:lnTo>
                  <a:lnTo>
                    <a:pt x="1382239" y="2434540"/>
                  </a:lnTo>
                  <a:lnTo>
                    <a:pt x="1406614" y="2430514"/>
                  </a:lnTo>
                  <a:lnTo>
                    <a:pt x="1435055" y="2412326"/>
                  </a:lnTo>
                  <a:lnTo>
                    <a:pt x="1458416" y="2392229"/>
                  </a:lnTo>
                  <a:lnTo>
                    <a:pt x="1480956" y="2370887"/>
                  </a:lnTo>
                  <a:lnTo>
                    <a:pt x="1503309" y="2348866"/>
                  </a:lnTo>
                  <a:lnTo>
                    <a:pt x="1526110" y="2326733"/>
                  </a:lnTo>
                  <a:lnTo>
                    <a:pt x="1710482" y="2326733"/>
                  </a:lnTo>
                  <a:lnTo>
                    <a:pt x="1717468" y="2318756"/>
                  </a:lnTo>
                  <a:lnTo>
                    <a:pt x="1727665" y="2299865"/>
                  </a:lnTo>
                  <a:lnTo>
                    <a:pt x="1733266" y="2276423"/>
                  </a:lnTo>
                  <a:lnTo>
                    <a:pt x="1739243" y="2250777"/>
                  </a:lnTo>
                  <a:lnTo>
                    <a:pt x="1751502" y="2227941"/>
                  </a:lnTo>
                  <a:lnTo>
                    <a:pt x="1770636" y="2209713"/>
                  </a:lnTo>
                  <a:lnTo>
                    <a:pt x="1797233" y="2197888"/>
                  </a:lnTo>
                  <a:lnTo>
                    <a:pt x="1818733" y="2189295"/>
                  </a:lnTo>
                  <a:lnTo>
                    <a:pt x="1836919" y="2176425"/>
                  </a:lnTo>
                  <a:lnTo>
                    <a:pt x="1865524" y="2141660"/>
                  </a:lnTo>
                  <a:lnTo>
                    <a:pt x="1899591" y="2077711"/>
                  </a:lnTo>
                  <a:lnTo>
                    <a:pt x="1920842" y="2011675"/>
                  </a:lnTo>
                  <a:lnTo>
                    <a:pt x="1811474" y="1873041"/>
                  </a:lnTo>
                  <a:close/>
                </a:path>
                <a:path w="2240280" h="2647315">
                  <a:moveTo>
                    <a:pt x="1710482" y="2326733"/>
                  </a:moveTo>
                  <a:lnTo>
                    <a:pt x="1526110" y="2326733"/>
                  </a:lnTo>
                  <a:lnTo>
                    <a:pt x="1633793" y="2392749"/>
                  </a:lnTo>
                  <a:lnTo>
                    <a:pt x="1674721" y="2358804"/>
                  </a:lnTo>
                  <a:lnTo>
                    <a:pt x="1686828" y="2349042"/>
                  </a:lnTo>
                  <a:lnTo>
                    <a:pt x="1703561" y="2334635"/>
                  </a:lnTo>
                  <a:lnTo>
                    <a:pt x="1710482" y="2326733"/>
                  </a:lnTo>
                  <a:close/>
                </a:path>
                <a:path w="2240280" h="2647315">
                  <a:moveTo>
                    <a:pt x="1944977" y="0"/>
                  </a:moveTo>
                  <a:lnTo>
                    <a:pt x="1902515" y="21952"/>
                  </a:lnTo>
                  <a:lnTo>
                    <a:pt x="1845064" y="73240"/>
                  </a:lnTo>
                  <a:lnTo>
                    <a:pt x="1768754" y="143363"/>
                  </a:lnTo>
                  <a:lnTo>
                    <a:pt x="1730895" y="178719"/>
                  </a:lnTo>
                  <a:lnTo>
                    <a:pt x="1693235" y="214273"/>
                  </a:lnTo>
                  <a:lnTo>
                    <a:pt x="1655774" y="250024"/>
                  </a:lnTo>
                  <a:lnTo>
                    <a:pt x="1618513" y="285975"/>
                  </a:lnTo>
                  <a:lnTo>
                    <a:pt x="1581453" y="322126"/>
                  </a:lnTo>
                  <a:lnTo>
                    <a:pt x="1544595" y="358477"/>
                  </a:lnTo>
                  <a:lnTo>
                    <a:pt x="1507941" y="395030"/>
                  </a:lnTo>
                  <a:lnTo>
                    <a:pt x="1471490" y="431785"/>
                  </a:lnTo>
                  <a:lnTo>
                    <a:pt x="1435244" y="468743"/>
                  </a:lnTo>
                  <a:lnTo>
                    <a:pt x="1399204" y="505905"/>
                  </a:lnTo>
                  <a:lnTo>
                    <a:pt x="1363371" y="543272"/>
                  </a:lnTo>
                  <a:lnTo>
                    <a:pt x="1327746" y="580844"/>
                  </a:lnTo>
                  <a:lnTo>
                    <a:pt x="1292329" y="618622"/>
                  </a:lnTo>
                  <a:lnTo>
                    <a:pt x="1257121" y="656607"/>
                  </a:lnTo>
                  <a:lnTo>
                    <a:pt x="1222124" y="694800"/>
                  </a:lnTo>
                  <a:lnTo>
                    <a:pt x="1187339" y="733202"/>
                  </a:lnTo>
                  <a:lnTo>
                    <a:pt x="1152765" y="771813"/>
                  </a:lnTo>
                  <a:lnTo>
                    <a:pt x="1118405" y="810635"/>
                  </a:lnTo>
                  <a:lnTo>
                    <a:pt x="1107154" y="823009"/>
                  </a:lnTo>
                  <a:lnTo>
                    <a:pt x="1095317" y="835450"/>
                  </a:lnTo>
                  <a:lnTo>
                    <a:pt x="1069464" y="862309"/>
                  </a:lnTo>
                  <a:lnTo>
                    <a:pt x="1776588" y="862309"/>
                  </a:lnTo>
                  <a:lnTo>
                    <a:pt x="1818208" y="815615"/>
                  </a:lnTo>
                  <a:lnTo>
                    <a:pt x="1851823" y="778412"/>
                  </a:lnTo>
                  <a:lnTo>
                    <a:pt x="1885650" y="741396"/>
                  </a:lnTo>
                  <a:lnTo>
                    <a:pt x="1919687" y="704565"/>
                  </a:lnTo>
                  <a:lnTo>
                    <a:pt x="1953932" y="667917"/>
                  </a:lnTo>
                  <a:lnTo>
                    <a:pt x="1988384" y="631451"/>
                  </a:lnTo>
                  <a:lnTo>
                    <a:pt x="2023041" y="595166"/>
                  </a:lnTo>
                  <a:lnTo>
                    <a:pt x="2057972" y="558988"/>
                  </a:lnTo>
                  <a:lnTo>
                    <a:pt x="2092964" y="523133"/>
                  </a:lnTo>
                  <a:lnTo>
                    <a:pt x="2128228" y="487382"/>
                  </a:lnTo>
                  <a:lnTo>
                    <a:pt x="2150643" y="464348"/>
                  </a:lnTo>
                  <a:lnTo>
                    <a:pt x="2191775" y="415089"/>
                  </a:lnTo>
                  <a:lnTo>
                    <a:pt x="2232545" y="343361"/>
                  </a:lnTo>
                  <a:lnTo>
                    <a:pt x="2239931" y="314812"/>
                  </a:lnTo>
                  <a:lnTo>
                    <a:pt x="2230394" y="287865"/>
                  </a:lnTo>
                  <a:lnTo>
                    <a:pt x="2202896" y="248813"/>
                  </a:lnTo>
                  <a:lnTo>
                    <a:pt x="2173397" y="224234"/>
                  </a:lnTo>
                  <a:lnTo>
                    <a:pt x="2135966" y="217625"/>
                  </a:lnTo>
                  <a:lnTo>
                    <a:pt x="2100458" y="210927"/>
                  </a:lnTo>
                  <a:lnTo>
                    <a:pt x="2076510" y="193222"/>
                  </a:lnTo>
                  <a:lnTo>
                    <a:pt x="2064659" y="166264"/>
                  </a:lnTo>
                  <a:lnTo>
                    <a:pt x="2064630" y="157652"/>
                  </a:lnTo>
                  <a:lnTo>
                    <a:pt x="2064942" y="130667"/>
                  </a:lnTo>
                  <a:lnTo>
                    <a:pt x="2065657" y="121520"/>
                  </a:lnTo>
                  <a:lnTo>
                    <a:pt x="2064808" y="111897"/>
                  </a:lnTo>
                  <a:lnTo>
                    <a:pt x="2034085" y="63643"/>
                  </a:lnTo>
                  <a:lnTo>
                    <a:pt x="2006441" y="35512"/>
                  </a:lnTo>
                  <a:lnTo>
                    <a:pt x="1971570" y="8476"/>
                  </a:lnTo>
                  <a:lnTo>
                    <a:pt x="1957755" y="1919"/>
                  </a:lnTo>
                  <a:lnTo>
                    <a:pt x="1944977" y="0"/>
                  </a:lnTo>
                  <a:close/>
                </a:path>
                <a:path w="2240280" h="2647315">
                  <a:moveTo>
                    <a:pt x="547236" y="157652"/>
                  </a:moveTo>
                  <a:lnTo>
                    <a:pt x="505983" y="169318"/>
                  </a:lnTo>
                  <a:lnTo>
                    <a:pt x="478460" y="217625"/>
                  </a:lnTo>
                  <a:lnTo>
                    <a:pt x="473727" y="246168"/>
                  </a:lnTo>
                  <a:lnTo>
                    <a:pt x="461030" y="267401"/>
                  </a:lnTo>
                  <a:lnTo>
                    <a:pt x="441418" y="282640"/>
                  </a:lnTo>
                  <a:lnTo>
                    <a:pt x="415903" y="293430"/>
                  </a:lnTo>
                  <a:lnTo>
                    <a:pt x="686882" y="293430"/>
                  </a:lnTo>
                  <a:lnTo>
                    <a:pt x="667080" y="267390"/>
                  </a:lnTo>
                  <a:lnTo>
                    <a:pt x="634024" y="224906"/>
                  </a:lnTo>
                  <a:lnTo>
                    <a:pt x="601426" y="182113"/>
                  </a:lnTo>
                  <a:lnTo>
                    <a:pt x="585173" y="166264"/>
                  </a:lnTo>
                  <a:lnTo>
                    <a:pt x="567061" y="158693"/>
                  </a:lnTo>
                  <a:lnTo>
                    <a:pt x="547236" y="157652"/>
                  </a:lnTo>
                  <a:close/>
                </a:path>
              </a:pathLst>
            </a:custGeom>
            <a:solidFill>
              <a:srgbClr val="EE220C">
                <a:alpha val="747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1156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20"/>
              </a:spcBef>
            </a:pPr>
            <a:r>
              <a:rPr spc="-95" dirty="0"/>
              <a:t>Visual</a:t>
            </a:r>
            <a:r>
              <a:rPr spc="-370" dirty="0"/>
              <a:t> </a:t>
            </a:r>
            <a:r>
              <a:rPr spc="-100" dirty="0"/>
              <a:t>Encoding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1258370" y="7970405"/>
            <a:ext cx="6337935" cy="1707514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lnSpc>
                <a:spcPct val="89600"/>
              </a:lnSpc>
              <a:spcBef>
                <a:spcPts val="600"/>
              </a:spcBef>
            </a:pPr>
            <a:r>
              <a:rPr sz="3950" b="1" dirty="0">
                <a:solidFill>
                  <a:srgbClr val="B51700"/>
                </a:solidFill>
                <a:latin typeface="Helvetica Neue"/>
                <a:cs typeface="Helvetica Neue"/>
              </a:rPr>
              <a:t>Violates</a:t>
            </a:r>
            <a:r>
              <a:rPr sz="3950" b="1" spc="-75" dirty="0">
                <a:solidFill>
                  <a:srgbClr val="B51700"/>
                </a:solidFill>
                <a:latin typeface="Helvetica Neue"/>
                <a:cs typeface="Helvetica Neue"/>
              </a:rPr>
              <a:t> </a:t>
            </a:r>
            <a:r>
              <a:rPr sz="3950" b="1" spc="-10" dirty="0">
                <a:solidFill>
                  <a:srgbClr val="B51700"/>
                </a:solidFill>
                <a:latin typeface="Helvetica Neue"/>
                <a:cs typeface="Helvetica Neue"/>
              </a:rPr>
              <a:t>expressiveness</a:t>
            </a:r>
            <a:r>
              <a:rPr sz="3950" spc="-10" dirty="0">
                <a:solidFill>
                  <a:srgbClr val="B51700"/>
                </a:solidFill>
                <a:latin typeface="Helvetica Neue"/>
                <a:cs typeface="Helvetica Neue"/>
              </a:rPr>
              <a:t>: </a:t>
            </a:r>
            <a:r>
              <a:rPr sz="3950" dirty="0">
                <a:solidFill>
                  <a:srgbClr val="B51700"/>
                </a:solidFill>
                <a:latin typeface="Helvetica Neue"/>
                <a:cs typeface="Helvetica Neue"/>
              </a:rPr>
              <a:t>the</a:t>
            </a:r>
            <a:r>
              <a:rPr sz="3950" spc="-15" dirty="0">
                <a:solidFill>
                  <a:srgbClr val="B51700"/>
                </a:solidFill>
                <a:latin typeface="Helvetica Neue"/>
                <a:cs typeface="Helvetica Neue"/>
              </a:rPr>
              <a:t> </a:t>
            </a:r>
            <a:r>
              <a:rPr sz="3950" dirty="0">
                <a:solidFill>
                  <a:srgbClr val="B51700"/>
                </a:solidFill>
                <a:latin typeface="Helvetica Neue"/>
                <a:cs typeface="Helvetica Neue"/>
              </a:rPr>
              <a:t>bar</a:t>
            </a:r>
            <a:r>
              <a:rPr sz="3950" spc="-15" dirty="0">
                <a:solidFill>
                  <a:srgbClr val="B51700"/>
                </a:solidFill>
                <a:latin typeface="Helvetica Neue"/>
                <a:cs typeface="Helvetica Neue"/>
              </a:rPr>
              <a:t> </a:t>
            </a:r>
            <a:r>
              <a:rPr sz="3950" dirty="0">
                <a:solidFill>
                  <a:srgbClr val="B51700"/>
                </a:solidFill>
                <a:latin typeface="Helvetica Neue"/>
                <a:cs typeface="Helvetica Neue"/>
              </a:rPr>
              <a:t>length</a:t>
            </a:r>
            <a:r>
              <a:rPr sz="3950" spc="-15" dirty="0">
                <a:solidFill>
                  <a:srgbClr val="B51700"/>
                </a:solidFill>
                <a:latin typeface="Helvetica Neue"/>
                <a:cs typeface="Helvetica Neue"/>
              </a:rPr>
              <a:t> </a:t>
            </a:r>
            <a:r>
              <a:rPr sz="3950" dirty="0">
                <a:solidFill>
                  <a:srgbClr val="B51700"/>
                </a:solidFill>
                <a:latin typeface="Helvetica Neue"/>
                <a:cs typeface="Helvetica Neue"/>
              </a:rPr>
              <a:t>encodes</a:t>
            </a:r>
            <a:r>
              <a:rPr sz="3950" spc="-15" dirty="0">
                <a:solidFill>
                  <a:srgbClr val="B51700"/>
                </a:solidFill>
                <a:latin typeface="Helvetica Neue"/>
                <a:cs typeface="Helvetica Neue"/>
              </a:rPr>
              <a:t> </a:t>
            </a:r>
            <a:r>
              <a:rPr sz="3950" spc="-20" dirty="0">
                <a:solidFill>
                  <a:srgbClr val="B51700"/>
                </a:solidFill>
                <a:latin typeface="Helvetica Neue"/>
                <a:cs typeface="Helvetica Neue"/>
              </a:rPr>
              <a:t>data </a:t>
            </a:r>
            <a:r>
              <a:rPr sz="3950" dirty="0">
                <a:solidFill>
                  <a:srgbClr val="B51700"/>
                </a:solidFill>
                <a:latin typeface="Helvetica Neue"/>
                <a:cs typeface="Helvetica Neue"/>
              </a:rPr>
              <a:t>but</a:t>
            </a:r>
            <a:r>
              <a:rPr sz="3950" spc="-15" dirty="0">
                <a:solidFill>
                  <a:srgbClr val="B51700"/>
                </a:solidFill>
                <a:latin typeface="Helvetica Neue"/>
                <a:cs typeface="Helvetica Neue"/>
              </a:rPr>
              <a:t> </a:t>
            </a:r>
            <a:r>
              <a:rPr sz="3950" dirty="0">
                <a:solidFill>
                  <a:srgbClr val="B51700"/>
                </a:solidFill>
                <a:latin typeface="Helvetica Neue"/>
                <a:cs typeface="Helvetica Neue"/>
              </a:rPr>
              <a:t>the</a:t>
            </a:r>
            <a:r>
              <a:rPr sz="3950" spc="-10" dirty="0">
                <a:solidFill>
                  <a:srgbClr val="B51700"/>
                </a:solidFill>
                <a:latin typeface="Helvetica Neue"/>
                <a:cs typeface="Helvetica Neue"/>
              </a:rPr>
              <a:t> </a:t>
            </a:r>
            <a:r>
              <a:rPr sz="3950" dirty="0">
                <a:solidFill>
                  <a:srgbClr val="B51700"/>
                </a:solidFill>
                <a:latin typeface="Helvetica Neue"/>
                <a:cs typeface="Helvetica Neue"/>
              </a:rPr>
              <a:t>baseline</a:t>
            </a:r>
            <a:r>
              <a:rPr sz="3950" spc="-10" dirty="0">
                <a:solidFill>
                  <a:srgbClr val="B51700"/>
                </a:solidFill>
                <a:latin typeface="Helvetica Neue"/>
                <a:cs typeface="Helvetica Neue"/>
              </a:rPr>
              <a:t> </a:t>
            </a:r>
            <a:r>
              <a:rPr sz="3950" dirty="0">
                <a:solidFill>
                  <a:srgbClr val="B51700"/>
                </a:solidFill>
                <a:latin typeface="Helvetica Neue"/>
                <a:cs typeface="Helvetica Neue"/>
              </a:rPr>
              <a:t>is</a:t>
            </a:r>
            <a:r>
              <a:rPr sz="3950" spc="-10" dirty="0">
                <a:solidFill>
                  <a:srgbClr val="B51700"/>
                </a:solidFill>
                <a:latin typeface="Helvetica Neue"/>
                <a:cs typeface="Helvetica Neue"/>
              </a:rPr>
              <a:t> </a:t>
            </a:r>
            <a:r>
              <a:rPr sz="3950" dirty="0">
                <a:solidFill>
                  <a:srgbClr val="B51700"/>
                </a:solidFill>
                <a:latin typeface="Helvetica Neue"/>
                <a:cs typeface="Helvetica Neue"/>
              </a:rPr>
              <a:t>not</a:t>
            </a:r>
            <a:r>
              <a:rPr sz="3950" spc="-15" dirty="0">
                <a:solidFill>
                  <a:srgbClr val="B51700"/>
                </a:solidFill>
                <a:latin typeface="Helvetica Neue"/>
                <a:cs typeface="Helvetica Neue"/>
              </a:rPr>
              <a:t> </a:t>
            </a:r>
            <a:r>
              <a:rPr sz="3950" spc="-25" dirty="0">
                <a:solidFill>
                  <a:srgbClr val="B51700"/>
                </a:solidFill>
                <a:latin typeface="Helvetica Neue"/>
                <a:cs typeface="Helvetica Neue"/>
              </a:rPr>
              <a:t>0.</a:t>
            </a:r>
            <a:endParaRPr sz="395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62397" y="4858567"/>
            <a:ext cx="779780" cy="15335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9900" spc="-50" dirty="0">
                <a:latin typeface="Helvetica Neue Medium"/>
                <a:cs typeface="Helvetica Neue Medium"/>
              </a:rPr>
              <a:t>&lt;</a:t>
            </a:r>
            <a:endParaRPr sz="9900">
              <a:latin typeface="Helvetica Neue Medium"/>
              <a:cs typeface="Helvetica Neue Medium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35177" y="3172306"/>
            <a:ext cx="5507685" cy="540297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61234" y="3172306"/>
            <a:ext cx="5507685" cy="540297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1156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20"/>
              </a:spcBef>
            </a:pPr>
            <a:r>
              <a:rPr spc="-95" dirty="0"/>
              <a:t>Visual</a:t>
            </a:r>
            <a:r>
              <a:rPr spc="-370" dirty="0"/>
              <a:t> </a:t>
            </a:r>
            <a:r>
              <a:rPr spc="-100" dirty="0"/>
              <a:t>Encoding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225039" y="9511760"/>
            <a:ext cx="5454015" cy="1167130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marR="5080">
              <a:lnSpc>
                <a:spcPts val="4240"/>
              </a:lnSpc>
              <a:spcBef>
                <a:spcPts val="665"/>
              </a:spcBef>
            </a:pPr>
            <a:r>
              <a:rPr sz="3950" dirty="0">
                <a:latin typeface="Helvetica Neue"/>
                <a:cs typeface="Helvetica Neue"/>
              </a:rPr>
              <a:t>The line chart </a:t>
            </a:r>
            <a:r>
              <a:rPr sz="3950" spc="-10" dirty="0">
                <a:latin typeface="Helvetica Neue"/>
                <a:cs typeface="Helvetica Neue"/>
              </a:rPr>
              <a:t>eﬀectively </a:t>
            </a:r>
            <a:r>
              <a:rPr sz="3950" dirty="0">
                <a:latin typeface="Helvetica Neue"/>
                <a:cs typeface="Helvetica Neue"/>
              </a:rPr>
              <a:t>highlights</a:t>
            </a:r>
            <a:r>
              <a:rPr sz="3950" spc="-3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the</a:t>
            </a:r>
            <a:r>
              <a:rPr sz="3950" spc="-30" dirty="0">
                <a:latin typeface="Helvetica Neue"/>
                <a:cs typeface="Helvetica Neue"/>
              </a:rPr>
              <a:t> </a:t>
            </a:r>
            <a:r>
              <a:rPr sz="3950" spc="-10" dirty="0">
                <a:latin typeface="Helvetica Neue"/>
                <a:cs typeface="Helvetica Neue"/>
              </a:rPr>
              <a:t>outlier.</a:t>
            </a:r>
            <a:endParaRPr sz="3950" dirty="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1156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20"/>
              </a:spcBef>
            </a:pPr>
            <a:r>
              <a:rPr spc="-120" dirty="0"/>
              <a:t>Choosing</a:t>
            </a:r>
            <a:r>
              <a:rPr spc="-365" dirty="0"/>
              <a:t> </a:t>
            </a:r>
            <a:r>
              <a:rPr spc="-95" dirty="0"/>
              <a:t>Visual</a:t>
            </a:r>
            <a:r>
              <a:rPr spc="-355" dirty="0"/>
              <a:t> </a:t>
            </a:r>
            <a:r>
              <a:rPr spc="-100" dirty="0"/>
              <a:t>Encodings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73117" y="3505099"/>
            <a:ext cx="17976215" cy="638810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63500" marR="1109980">
              <a:lnSpc>
                <a:spcPts val="4700"/>
              </a:lnSpc>
              <a:spcBef>
                <a:spcPts val="295"/>
              </a:spcBef>
            </a:pPr>
            <a:r>
              <a:rPr sz="3950" dirty="0">
                <a:latin typeface="Helvetica Neue"/>
                <a:cs typeface="Helvetica Neue"/>
              </a:rPr>
              <a:t>Assume</a:t>
            </a:r>
            <a:r>
              <a:rPr sz="3950" spc="-2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k</a:t>
            </a:r>
            <a:r>
              <a:rPr sz="3950" spc="-2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visual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encodings</a:t>
            </a:r>
            <a:r>
              <a:rPr sz="3950" spc="-2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and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n</a:t>
            </a:r>
            <a:r>
              <a:rPr sz="3950" spc="-2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data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attributes.</a:t>
            </a:r>
            <a:r>
              <a:rPr sz="3950" spc="-2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We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would</a:t>
            </a:r>
            <a:r>
              <a:rPr sz="3950" spc="-2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like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to</a:t>
            </a:r>
            <a:r>
              <a:rPr sz="3950" spc="-2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pick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spc="-25" dirty="0">
                <a:latin typeface="Helvetica Neue"/>
                <a:cs typeface="Helvetica Neue"/>
              </a:rPr>
              <a:t>the </a:t>
            </a:r>
            <a:r>
              <a:rPr sz="3950" dirty="0">
                <a:latin typeface="Helvetica Neue"/>
                <a:cs typeface="Helvetica Neue"/>
              </a:rPr>
              <a:t>“best” encoding among a combinatorial set of possibilities of size </a:t>
            </a:r>
            <a:r>
              <a:rPr sz="3950" spc="-10" dirty="0">
                <a:latin typeface="Helvetica Neue"/>
                <a:cs typeface="Helvetica Neue"/>
              </a:rPr>
              <a:t>(n+1)</a:t>
            </a:r>
            <a:r>
              <a:rPr sz="3900" spc="-15" baseline="20299" dirty="0">
                <a:latin typeface="Helvetica Neue"/>
                <a:cs typeface="Helvetica Neue"/>
              </a:rPr>
              <a:t>k</a:t>
            </a:r>
            <a:endParaRPr sz="3900" baseline="20299">
              <a:latin typeface="Helvetica Neue"/>
              <a:cs typeface="Helvetica Neue"/>
            </a:endParaRPr>
          </a:p>
          <a:p>
            <a:pPr>
              <a:lnSpc>
                <a:spcPct val="100000"/>
              </a:lnSpc>
              <a:spcBef>
                <a:spcPts val="1475"/>
              </a:spcBef>
            </a:pPr>
            <a:endParaRPr sz="3950">
              <a:latin typeface="Helvetica Neue"/>
              <a:cs typeface="Helvetica Neue"/>
            </a:endParaRPr>
          </a:p>
          <a:p>
            <a:pPr marL="63500">
              <a:lnSpc>
                <a:spcPct val="100000"/>
              </a:lnSpc>
            </a:pPr>
            <a:r>
              <a:rPr sz="4500" dirty="0">
                <a:latin typeface="Helvetica Neue Medium"/>
                <a:cs typeface="Helvetica Neue Medium"/>
              </a:rPr>
              <a:t>Principle</a:t>
            </a:r>
            <a:r>
              <a:rPr sz="4500" spc="25" dirty="0">
                <a:latin typeface="Helvetica Neue Medium"/>
                <a:cs typeface="Helvetica Neue Medium"/>
              </a:rPr>
              <a:t> </a:t>
            </a:r>
            <a:r>
              <a:rPr sz="4500" dirty="0">
                <a:latin typeface="Helvetica Neue Medium"/>
                <a:cs typeface="Helvetica Neue Medium"/>
              </a:rPr>
              <a:t>of</a:t>
            </a:r>
            <a:r>
              <a:rPr sz="4500" spc="25" dirty="0">
                <a:latin typeface="Helvetica Neue Medium"/>
                <a:cs typeface="Helvetica Neue Medium"/>
              </a:rPr>
              <a:t> </a:t>
            </a:r>
            <a:r>
              <a:rPr sz="4500" spc="-10" dirty="0">
                <a:latin typeface="Helvetica Neue Medium"/>
                <a:cs typeface="Helvetica Neue Medium"/>
              </a:rPr>
              <a:t>Consistency</a:t>
            </a:r>
            <a:endParaRPr sz="4500">
              <a:latin typeface="Helvetica Neue Medium"/>
              <a:cs typeface="Helvetica Neue Medium"/>
            </a:endParaRPr>
          </a:p>
          <a:p>
            <a:pPr marL="63500" marR="30480">
              <a:lnSpc>
                <a:spcPts val="4700"/>
              </a:lnSpc>
              <a:spcBef>
                <a:spcPts val="1685"/>
              </a:spcBef>
            </a:pPr>
            <a:r>
              <a:rPr sz="3950" dirty="0">
                <a:latin typeface="Helvetica Neue"/>
                <a:cs typeface="Helvetica Neue"/>
              </a:rPr>
              <a:t>The</a:t>
            </a:r>
            <a:r>
              <a:rPr sz="3950" spc="-3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properties</a:t>
            </a:r>
            <a:r>
              <a:rPr sz="3950" spc="-3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of</a:t>
            </a:r>
            <a:r>
              <a:rPr sz="3950" spc="-3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the</a:t>
            </a:r>
            <a:r>
              <a:rPr sz="3950" spc="-3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image</a:t>
            </a:r>
            <a:r>
              <a:rPr sz="3950" spc="-3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(visual</a:t>
            </a:r>
            <a:r>
              <a:rPr sz="3950" spc="-3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variables)</a:t>
            </a:r>
            <a:r>
              <a:rPr sz="3950" spc="-3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should</a:t>
            </a:r>
            <a:r>
              <a:rPr sz="3950" spc="-3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match</a:t>
            </a:r>
            <a:r>
              <a:rPr sz="3950" spc="-3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the</a:t>
            </a:r>
            <a:r>
              <a:rPr sz="3950" spc="-3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properties</a:t>
            </a:r>
            <a:r>
              <a:rPr sz="3950" spc="-3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of</a:t>
            </a:r>
            <a:r>
              <a:rPr sz="3950" spc="-30" dirty="0">
                <a:latin typeface="Helvetica Neue"/>
                <a:cs typeface="Helvetica Neue"/>
              </a:rPr>
              <a:t> </a:t>
            </a:r>
            <a:r>
              <a:rPr sz="3950" spc="-25" dirty="0">
                <a:latin typeface="Helvetica Neue"/>
                <a:cs typeface="Helvetica Neue"/>
              </a:rPr>
              <a:t>the </a:t>
            </a:r>
            <a:r>
              <a:rPr sz="3950" spc="-10" dirty="0">
                <a:latin typeface="Helvetica Neue"/>
                <a:cs typeface="Helvetica Neue"/>
              </a:rPr>
              <a:t>data.</a:t>
            </a:r>
            <a:endParaRPr sz="3950">
              <a:latin typeface="Helvetica Neue"/>
              <a:cs typeface="Helvetica Neue"/>
            </a:endParaRPr>
          </a:p>
          <a:p>
            <a:pPr>
              <a:lnSpc>
                <a:spcPct val="100000"/>
              </a:lnSpc>
              <a:spcBef>
                <a:spcPts val="1475"/>
              </a:spcBef>
            </a:pPr>
            <a:endParaRPr sz="3950">
              <a:latin typeface="Helvetica Neue"/>
              <a:cs typeface="Helvetica Neue"/>
            </a:endParaRPr>
          </a:p>
          <a:p>
            <a:pPr marL="63500">
              <a:lnSpc>
                <a:spcPct val="100000"/>
              </a:lnSpc>
            </a:pPr>
            <a:r>
              <a:rPr sz="4500" dirty="0">
                <a:latin typeface="Helvetica Neue Medium"/>
                <a:cs typeface="Helvetica Neue Medium"/>
              </a:rPr>
              <a:t>Principle</a:t>
            </a:r>
            <a:r>
              <a:rPr sz="4500" spc="15" dirty="0">
                <a:latin typeface="Helvetica Neue Medium"/>
                <a:cs typeface="Helvetica Neue Medium"/>
              </a:rPr>
              <a:t> </a:t>
            </a:r>
            <a:r>
              <a:rPr sz="4500" dirty="0">
                <a:latin typeface="Helvetica Neue Medium"/>
                <a:cs typeface="Helvetica Neue Medium"/>
              </a:rPr>
              <a:t>of</a:t>
            </a:r>
            <a:r>
              <a:rPr sz="4500" spc="20" dirty="0">
                <a:latin typeface="Helvetica Neue Medium"/>
                <a:cs typeface="Helvetica Neue Medium"/>
              </a:rPr>
              <a:t> </a:t>
            </a:r>
            <a:r>
              <a:rPr sz="4500" dirty="0">
                <a:latin typeface="Helvetica Neue Medium"/>
                <a:cs typeface="Helvetica Neue Medium"/>
              </a:rPr>
              <a:t>Importance</a:t>
            </a:r>
            <a:r>
              <a:rPr sz="4500" spc="20" dirty="0">
                <a:latin typeface="Helvetica Neue Medium"/>
                <a:cs typeface="Helvetica Neue Medium"/>
              </a:rPr>
              <a:t> </a:t>
            </a:r>
            <a:r>
              <a:rPr sz="4500" spc="-10" dirty="0">
                <a:latin typeface="Helvetica Neue Medium"/>
                <a:cs typeface="Helvetica Neue Medium"/>
              </a:rPr>
              <a:t>Ordering</a:t>
            </a:r>
            <a:endParaRPr sz="4500">
              <a:latin typeface="Helvetica Neue Medium"/>
              <a:cs typeface="Helvetica Neue Medium"/>
            </a:endParaRPr>
          </a:p>
          <a:p>
            <a:pPr marL="63500">
              <a:lnSpc>
                <a:spcPct val="100000"/>
              </a:lnSpc>
              <a:spcBef>
                <a:spcPts val="1500"/>
              </a:spcBef>
            </a:pPr>
            <a:r>
              <a:rPr sz="3950" dirty="0">
                <a:latin typeface="Helvetica Neue"/>
                <a:cs typeface="Helvetica Neue"/>
              </a:rPr>
              <a:t>Encode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the</a:t>
            </a:r>
            <a:r>
              <a:rPr sz="3950" spc="-1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most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important</a:t>
            </a:r>
            <a:r>
              <a:rPr sz="3950" spc="-1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information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in</a:t>
            </a:r>
            <a:r>
              <a:rPr sz="3950" spc="-1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the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most</a:t>
            </a:r>
            <a:r>
              <a:rPr sz="3950" spc="-1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eﬀective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spc="-20" dirty="0">
                <a:latin typeface="Helvetica Neue"/>
                <a:cs typeface="Helvetica Neue"/>
              </a:rPr>
              <a:t>way.</a:t>
            </a:r>
            <a:endParaRPr sz="395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62397" y="4858567"/>
            <a:ext cx="779780" cy="15335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9900" spc="-50" dirty="0">
                <a:latin typeface="Helvetica Neue Medium"/>
                <a:cs typeface="Helvetica Neue Medium"/>
              </a:rPr>
              <a:t>&lt;</a:t>
            </a:r>
            <a:endParaRPr sz="9900">
              <a:latin typeface="Helvetica Neue Medium"/>
              <a:cs typeface="Helvetica Neue Medium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35177" y="3172306"/>
            <a:ext cx="5507685" cy="540297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61234" y="3172306"/>
            <a:ext cx="5507685" cy="540297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1156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20"/>
              </a:spcBef>
            </a:pPr>
            <a:r>
              <a:rPr spc="-95" dirty="0"/>
              <a:t>Visual</a:t>
            </a:r>
            <a:r>
              <a:rPr spc="-370" dirty="0"/>
              <a:t> </a:t>
            </a:r>
            <a:r>
              <a:rPr spc="-100" dirty="0"/>
              <a:t>Encoding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225039" y="9511760"/>
            <a:ext cx="5454015" cy="1167130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marR="5080">
              <a:lnSpc>
                <a:spcPts val="4240"/>
              </a:lnSpc>
              <a:spcBef>
                <a:spcPts val="665"/>
              </a:spcBef>
            </a:pPr>
            <a:r>
              <a:rPr sz="3950" dirty="0">
                <a:latin typeface="Helvetica Neue"/>
                <a:cs typeface="Helvetica Neue"/>
              </a:rPr>
              <a:t>The line chart </a:t>
            </a:r>
            <a:r>
              <a:rPr sz="3950" spc="-10" dirty="0">
                <a:latin typeface="Helvetica Neue"/>
                <a:cs typeface="Helvetica Neue"/>
              </a:rPr>
              <a:t>eﬀectively </a:t>
            </a:r>
            <a:r>
              <a:rPr sz="3950" dirty="0">
                <a:latin typeface="Helvetica Neue"/>
                <a:cs typeface="Helvetica Neue"/>
              </a:rPr>
              <a:t>highlights</a:t>
            </a:r>
            <a:r>
              <a:rPr sz="3950" spc="-3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the</a:t>
            </a:r>
            <a:r>
              <a:rPr sz="3950" spc="-30" dirty="0">
                <a:latin typeface="Helvetica Neue"/>
                <a:cs typeface="Helvetica Neue"/>
              </a:rPr>
              <a:t> </a:t>
            </a:r>
            <a:r>
              <a:rPr sz="3950" spc="-10" dirty="0">
                <a:latin typeface="Helvetica Neue"/>
                <a:cs typeface="Helvetica Neue"/>
              </a:rPr>
              <a:t>outlier.</a:t>
            </a:r>
            <a:endParaRPr sz="3950" dirty="0">
              <a:latin typeface="Helvetica Neue"/>
              <a:cs typeface="Helvetica Neue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0E1CB3C4-9EE3-E431-CD2D-AB9F168B728D}"/>
              </a:ext>
            </a:extLst>
          </p:cNvPr>
          <p:cNvSpPr txBox="1"/>
          <p:nvPr/>
        </p:nvSpPr>
        <p:spPr>
          <a:xfrm>
            <a:off x="12679054" y="9159875"/>
            <a:ext cx="5454015" cy="623889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marR="5080">
              <a:lnSpc>
                <a:spcPts val="4240"/>
              </a:lnSpc>
              <a:spcBef>
                <a:spcPts val="665"/>
              </a:spcBef>
            </a:pPr>
            <a:r>
              <a:rPr lang="en-US" sz="3950" dirty="0">
                <a:solidFill>
                  <a:srgbClr val="C00000"/>
                </a:solidFill>
                <a:latin typeface="Helvetica Neue"/>
                <a:cs typeface="Helvetica Neue"/>
              </a:rPr>
              <a:t>But </a:t>
            </a:r>
            <a:r>
              <a:rPr lang="en-US" sz="3950" b="1" dirty="0">
                <a:solidFill>
                  <a:srgbClr val="C00000"/>
                </a:solidFill>
                <a:latin typeface="Helvetica Neue"/>
                <a:cs typeface="Helvetica Neue"/>
              </a:rPr>
              <a:t>WHY</a:t>
            </a:r>
            <a:r>
              <a:rPr lang="en-US" sz="3950" dirty="0">
                <a:solidFill>
                  <a:srgbClr val="C00000"/>
                </a:solidFill>
                <a:latin typeface="Helvetica Neue"/>
                <a:cs typeface="Helvetica Neue"/>
              </a:rPr>
              <a:t>?</a:t>
            </a: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684C8B43-7BCC-947E-8C00-8B82F2593701}"/>
              </a:ext>
            </a:extLst>
          </p:cNvPr>
          <p:cNvSpPr txBox="1"/>
          <p:nvPr/>
        </p:nvSpPr>
        <p:spPr>
          <a:xfrm>
            <a:off x="18244365" y="10404942"/>
            <a:ext cx="1585193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[</a:t>
            </a:r>
            <a:r>
              <a:rPr lang="en-US" sz="2950" spc="-10" dirty="0">
                <a:solidFill>
                  <a:srgbClr val="C00000"/>
                </a:solidFill>
                <a:latin typeface="Helvetica Neue"/>
                <a:cs typeface="Helvetica Neue"/>
              </a:rPr>
              <a:t>Elavsky</a:t>
            </a: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]</a:t>
            </a:r>
            <a:endParaRPr sz="295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79073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1156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20"/>
              </a:spcBef>
            </a:pPr>
            <a:r>
              <a:rPr spc="-95" dirty="0"/>
              <a:t>Visual</a:t>
            </a:r>
            <a:r>
              <a:rPr spc="-370" dirty="0"/>
              <a:t> </a:t>
            </a:r>
            <a:r>
              <a:rPr spc="-100" dirty="0"/>
              <a:t>Encoding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5213" y="2809118"/>
            <a:ext cx="14104200" cy="673876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6260219" y="3178538"/>
            <a:ext cx="3312160" cy="269049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38100" marR="30480">
              <a:lnSpc>
                <a:spcPct val="100099"/>
              </a:lnSpc>
              <a:spcBef>
                <a:spcPts val="350"/>
              </a:spcBef>
            </a:pPr>
            <a:r>
              <a:rPr sz="3450" dirty="0">
                <a:latin typeface="Helvetica Neue"/>
                <a:cs typeface="Helvetica Neue"/>
              </a:rPr>
              <a:t>Mark: </a:t>
            </a:r>
            <a:r>
              <a:rPr sz="3450" spc="-10" dirty="0">
                <a:latin typeface="Helvetica Neue"/>
                <a:cs typeface="Helvetica Neue"/>
              </a:rPr>
              <a:t>Point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nominal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x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quantitative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y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quantitative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30" baseline="4025" dirty="0">
                <a:latin typeface="Helvetica Neue"/>
                <a:cs typeface="Helvetica Neue"/>
              </a:rPr>
              <a:t>size </a:t>
            </a:r>
            <a:r>
              <a:rPr sz="3450" dirty="0">
                <a:latin typeface="Helvetica Neue"/>
                <a:cs typeface="Helvetica Neue"/>
              </a:rPr>
              <a:t>d</a:t>
            </a:r>
            <a:r>
              <a:rPr sz="3450" baseline="-6038" dirty="0">
                <a:latin typeface="Helvetica Neue"/>
                <a:cs typeface="Helvetica Neue"/>
              </a:rPr>
              <a:t>nominal</a:t>
            </a:r>
            <a:r>
              <a:rPr sz="3450" spc="472" baseline="-6038" dirty="0">
                <a:latin typeface="Helvetica Neue"/>
                <a:cs typeface="Helvetica Neue"/>
              </a:rPr>
              <a:t> </a:t>
            </a:r>
            <a:r>
              <a:rPr sz="3450" dirty="0">
                <a:latin typeface="Lucida Grande"/>
                <a:cs typeface="Lucida Grande"/>
              </a:rPr>
              <a:t>→</a:t>
            </a:r>
            <a:r>
              <a:rPr sz="3450" spc="-130" dirty="0">
                <a:latin typeface="Lucida Grande"/>
                <a:cs typeface="Lucida Grande"/>
              </a:rPr>
              <a:t> </a:t>
            </a:r>
            <a:r>
              <a:rPr sz="3450" spc="-10" dirty="0">
                <a:latin typeface="Helvetica Neue"/>
                <a:cs typeface="Helvetica Neue"/>
              </a:rPr>
              <a:t>color</a:t>
            </a:r>
            <a:endParaRPr sz="345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8827" y="298609"/>
            <a:ext cx="18548135" cy="1658273"/>
          </a:xfrm>
          <a:prstGeom prst="rect">
            <a:avLst/>
          </a:prstGeom>
        </p:spPr>
        <p:txBody>
          <a:bodyPr vert="horz" wrap="square" lIns="0" tIns="621156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20"/>
              </a:spcBef>
            </a:pPr>
            <a:r>
              <a:rPr lang="en-US" sz="6700" b="1" i="1" spc="-95" dirty="0"/>
              <a:t>Semantic</a:t>
            </a:r>
            <a:r>
              <a:rPr sz="6700" spc="-370" dirty="0"/>
              <a:t> </a:t>
            </a:r>
            <a:r>
              <a:rPr sz="6700" spc="-100" dirty="0"/>
              <a:t>Encoding</a:t>
            </a:r>
            <a:r>
              <a:rPr lang="en-US" sz="6700" spc="-100" dirty="0"/>
              <a:t>: what do the colors </a:t>
            </a:r>
            <a:r>
              <a:rPr lang="en-US" sz="6700" i="1" spc="-100" dirty="0"/>
              <a:t>mean</a:t>
            </a:r>
            <a:r>
              <a:rPr lang="en-US" sz="6700" spc="-100" dirty="0"/>
              <a:t>?</a:t>
            </a:r>
            <a:endParaRPr sz="6700" spc="-1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8827" y="3147299"/>
            <a:ext cx="11725901" cy="5741157"/>
          </a:xfrm>
          <a:prstGeom prst="rect">
            <a:avLst/>
          </a:prstGeom>
        </p:spPr>
      </p:pic>
      <p:pic>
        <p:nvPicPr>
          <p:cNvPr id="5" name="object 3">
            <a:extLst>
              <a:ext uri="{FF2B5EF4-FFF2-40B4-BE49-F238E27FC236}">
                <a16:creationId xmlns:a16="http://schemas.microsoft.com/office/drawing/2014/main" id="{0EE68FEC-7DA3-03E2-8728-6AE0298FA67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395450" y="3316389"/>
            <a:ext cx="5507685" cy="5402976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9EAA9324-668A-096B-5482-81D6D5F53622}"/>
              </a:ext>
            </a:extLst>
          </p:cNvPr>
          <p:cNvSpPr txBox="1"/>
          <p:nvPr/>
        </p:nvSpPr>
        <p:spPr>
          <a:xfrm>
            <a:off x="18244365" y="10404942"/>
            <a:ext cx="1585193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[</a:t>
            </a:r>
            <a:r>
              <a:rPr lang="en-US" sz="2950" spc="-10" dirty="0">
                <a:solidFill>
                  <a:srgbClr val="C00000"/>
                </a:solidFill>
                <a:latin typeface="Helvetica Neue"/>
                <a:cs typeface="Helvetica Neue"/>
              </a:rPr>
              <a:t>Elavsky</a:t>
            </a: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]</a:t>
            </a:r>
            <a:endParaRPr sz="295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0093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091908" y="7539051"/>
            <a:ext cx="1130935" cy="1579880"/>
            <a:chOff x="7091908" y="7539051"/>
            <a:chExt cx="1130935" cy="15798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91908" y="7539051"/>
              <a:ext cx="1130855" cy="15794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133792" y="7559993"/>
              <a:ext cx="1047115" cy="1496060"/>
            </a:xfrm>
            <a:custGeom>
              <a:avLst/>
              <a:gdLst/>
              <a:ahLst/>
              <a:cxnLst/>
              <a:rect l="l" t="t" r="r" b="b"/>
              <a:pathLst>
                <a:path w="1047115" h="1496059">
                  <a:moveTo>
                    <a:pt x="1047088" y="0"/>
                  </a:moveTo>
                  <a:lnTo>
                    <a:pt x="0" y="0"/>
                  </a:lnTo>
                  <a:lnTo>
                    <a:pt x="0" y="1495659"/>
                  </a:lnTo>
                  <a:lnTo>
                    <a:pt x="1047088" y="1495659"/>
                  </a:lnTo>
                  <a:lnTo>
                    <a:pt x="1047088" y="0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8688383" y="6819045"/>
            <a:ext cx="1130935" cy="2299970"/>
            <a:chOff x="8688383" y="6819045"/>
            <a:chExt cx="1130935" cy="229997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88383" y="6819045"/>
              <a:ext cx="1130855" cy="229943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730267" y="6839987"/>
              <a:ext cx="1047115" cy="2216150"/>
            </a:xfrm>
            <a:custGeom>
              <a:avLst/>
              <a:gdLst/>
              <a:ahLst/>
              <a:cxnLst/>
              <a:rect l="l" t="t" r="r" b="b"/>
              <a:pathLst>
                <a:path w="1047115" h="2216150">
                  <a:moveTo>
                    <a:pt x="1047088" y="0"/>
                  </a:moveTo>
                  <a:lnTo>
                    <a:pt x="0" y="0"/>
                  </a:lnTo>
                  <a:lnTo>
                    <a:pt x="0" y="2215664"/>
                  </a:lnTo>
                  <a:lnTo>
                    <a:pt x="1047088" y="2215664"/>
                  </a:lnTo>
                  <a:lnTo>
                    <a:pt x="1047088" y="0"/>
                  </a:lnTo>
                  <a:close/>
                </a:path>
              </a:pathLst>
            </a:custGeom>
            <a:solidFill>
              <a:srgbClr val="A6AA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0284859" y="5911817"/>
            <a:ext cx="1130935" cy="3206750"/>
            <a:chOff x="10284859" y="5911817"/>
            <a:chExt cx="1130935" cy="320675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84859" y="5911817"/>
              <a:ext cx="1130855" cy="320665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326743" y="5932759"/>
              <a:ext cx="1047115" cy="3122930"/>
            </a:xfrm>
            <a:custGeom>
              <a:avLst/>
              <a:gdLst/>
              <a:ahLst/>
              <a:cxnLst/>
              <a:rect l="l" t="t" r="r" b="b"/>
              <a:pathLst>
                <a:path w="1047115" h="3122929">
                  <a:moveTo>
                    <a:pt x="1047088" y="0"/>
                  </a:moveTo>
                  <a:lnTo>
                    <a:pt x="0" y="0"/>
                  </a:lnTo>
                  <a:lnTo>
                    <a:pt x="0" y="3122892"/>
                  </a:lnTo>
                  <a:lnTo>
                    <a:pt x="1047088" y="3122892"/>
                  </a:lnTo>
                  <a:lnTo>
                    <a:pt x="1047088" y="0"/>
                  </a:lnTo>
                  <a:close/>
                </a:path>
              </a:pathLst>
            </a:custGeom>
            <a:solidFill>
              <a:srgbClr val="5358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1881334" y="4775448"/>
            <a:ext cx="1130935" cy="4343400"/>
            <a:chOff x="11881334" y="4775448"/>
            <a:chExt cx="1130935" cy="434340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81334" y="4775448"/>
              <a:ext cx="1130855" cy="434302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1923217" y="4796390"/>
              <a:ext cx="1047115" cy="4259580"/>
            </a:xfrm>
            <a:custGeom>
              <a:avLst/>
              <a:gdLst/>
              <a:ahLst/>
              <a:cxnLst/>
              <a:rect l="l" t="t" r="r" b="b"/>
              <a:pathLst>
                <a:path w="1047115" h="4259580">
                  <a:moveTo>
                    <a:pt x="1047088" y="0"/>
                  </a:moveTo>
                  <a:lnTo>
                    <a:pt x="0" y="0"/>
                  </a:lnTo>
                  <a:lnTo>
                    <a:pt x="0" y="4259261"/>
                  </a:lnTo>
                  <a:lnTo>
                    <a:pt x="1047088" y="4259261"/>
                  </a:lnTo>
                  <a:lnTo>
                    <a:pt x="10470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111336" y="9938897"/>
            <a:ext cx="5623560" cy="591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700" dirty="0">
                <a:latin typeface="Helvetica"/>
                <a:cs typeface="Helvetica"/>
              </a:rPr>
              <a:t>Length,</a:t>
            </a:r>
            <a:r>
              <a:rPr sz="3700" spc="-10" dirty="0">
                <a:latin typeface="Helvetica"/>
                <a:cs typeface="Helvetica"/>
              </a:rPr>
              <a:t> </a:t>
            </a:r>
            <a:r>
              <a:rPr sz="3700" dirty="0">
                <a:latin typeface="Helvetica"/>
                <a:cs typeface="Helvetica"/>
              </a:rPr>
              <a:t>Position</a:t>
            </a:r>
            <a:r>
              <a:rPr sz="3700" spc="-10" dirty="0">
                <a:latin typeface="Helvetica"/>
                <a:cs typeface="Helvetica"/>
              </a:rPr>
              <a:t> </a:t>
            </a:r>
            <a:r>
              <a:rPr sz="3700" dirty="0">
                <a:latin typeface="Helvetica"/>
                <a:cs typeface="Helvetica"/>
              </a:rPr>
              <a:t>and</a:t>
            </a:r>
            <a:r>
              <a:rPr sz="3700" spc="-10" dirty="0">
                <a:latin typeface="Helvetica"/>
                <a:cs typeface="Helvetica"/>
              </a:rPr>
              <a:t> </a:t>
            </a:r>
            <a:r>
              <a:rPr sz="3700" spc="-30" dirty="0">
                <a:latin typeface="Helvetica"/>
                <a:cs typeface="Helvetica"/>
              </a:rPr>
              <a:t>Value</a:t>
            </a:r>
            <a:endParaRPr sz="3700">
              <a:latin typeface="Helvetica"/>
              <a:cs typeface="Helvetica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3401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90"/>
              </a:spcBef>
            </a:pPr>
            <a:r>
              <a:rPr b="1" dirty="0">
                <a:latin typeface="Helvetica"/>
                <a:cs typeface="Helvetica"/>
              </a:rPr>
              <a:t>Redundant</a:t>
            </a:r>
            <a:r>
              <a:rPr b="1" spc="-165" dirty="0">
                <a:latin typeface="Helvetica"/>
                <a:cs typeface="Helvetica"/>
              </a:rPr>
              <a:t> </a:t>
            </a:r>
            <a:r>
              <a:rPr b="1" spc="-10" dirty="0">
                <a:latin typeface="Helvetica"/>
                <a:cs typeface="Helvetica"/>
              </a:rPr>
              <a:t>Encoding</a:t>
            </a: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9822738D-1EA3-D76C-60F0-BB9F6170D47A}"/>
              </a:ext>
            </a:extLst>
          </p:cNvPr>
          <p:cNvSpPr txBox="1"/>
          <p:nvPr/>
        </p:nvSpPr>
        <p:spPr>
          <a:xfrm>
            <a:off x="16300451" y="1230736"/>
            <a:ext cx="2728192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[</a:t>
            </a:r>
            <a:r>
              <a:rPr lang="en-US" sz="2950" spc="-10" dirty="0" err="1">
                <a:solidFill>
                  <a:srgbClr val="5E5E5E"/>
                </a:solidFill>
                <a:latin typeface="Helvetica Neue"/>
                <a:cs typeface="Helvetica Neue"/>
              </a:rPr>
              <a:t>Nothelfer</a:t>
            </a:r>
            <a:r>
              <a:rPr lang="en-US"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 2017</a:t>
            </a: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]</a:t>
            </a:r>
            <a:endParaRPr sz="2950" dirty="0">
              <a:latin typeface="Helvetica Neue"/>
              <a:cs typeface="Helvetica Neue"/>
            </a:endParaRP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FD3F3E37-74E1-E07A-448B-B6D657387D0D}"/>
              </a:ext>
            </a:extLst>
          </p:cNvPr>
          <p:cNvSpPr txBox="1"/>
          <p:nvPr/>
        </p:nvSpPr>
        <p:spPr>
          <a:xfrm>
            <a:off x="18244365" y="10404942"/>
            <a:ext cx="1585193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[</a:t>
            </a:r>
            <a:r>
              <a:rPr lang="en-US" sz="2950" spc="-10" dirty="0">
                <a:solidFill>
                  <a:srgbClr val="C00000"/>
                </a:solidFill>
                <a:latin typeface="Helvetica Neue"/>
                <a:cs typeface="Helvetica Neue"/>
              </a:rPr>
              <a:t>Elavsky</a:t>
            </a: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]</a:t>
            </a:r>
            <a:endParaRPr sz="2950" dirty="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985917" y="9321007"/>
            <a:ext cx="5989320" cy="1047115"/>
          </a:xfrm>
          <a:custGeom>
            <a:avLst/>
            <a:gdLst/>
            <a:ahLst/>
            <a:cxnLst/>
            <a:rect l="l" t="t" r="r" b="b"/>
            <a:pathLst>
              <a:path w="5989319" h="1047115">
                <a:moveTo>
                  <a:pt x="5748851" y="0"/>
                </a:moveTo>
                <a:lnTo>
                  <a:pt x="240097" y="0"/>
                </a:lnTo>
                <a:lnTo>
                  <a:pt x="192318" y="183"/>
                </a:lnTo>
                <a:lnTo>
                  <a:pt x="153787" y="1470"/>
                </a:lnTo>
                <a:lnTo>
                  <a:pt x="99180" y="11766"/>
                </a:lnTo>
                <a:lnTo>
                  <a:pt x="45782" y="45784"/>
                </a:lnTo>
                <a:lnTo>
                  <a:pt x="11758" y="99184"/>
                </a:lnTo>
                <a:lnTo>
                  <a:pt x="1469" y="153788"/>
                </a:lnTo>
                <a:lnTo>
                  <a:pt x="183" y="192319"/>
                </a:lnTo>
                <a:lnTo>
                  <a:pt x="0" y="240097"/>
                </a:lnTo>
                <a:lnTo>
                  <a:pt x="0" y="806991"/>
                </a:lnTo>
                <a:lnTo>
                  <a:pt x="183" y="854769"/>
                </a:lnTo>
                <a:lnTo>
                  <a:pt x="1469" y="893300"/>
                </a:lnTo>
                <a:lnTo>
                  <a:pt x="11758" y="947903"/>
                </a:lnTo>
                <a:lnTo>
                  <a:pt x="45782" y="1001303"/>
                </a:lnTo>
                <a:lnTo>
                  <a:pt x="99180" y="1035322"/>
                </a:lnTo>
                <a:lnTo>
                  <a:pt x="153787" y="1045617"/>
                </a:lnTo>
                <a:lnTo>
                  <a:pt x="192318" y="1046904"/>
                </a:lnTo>
                <a:lnTo>
                  <a:pt x="240097" y="1047088"/>
                </a:lnTo>
                <a:lnTo>
                  <a:pt x="5748851" y="1047088"/>
                </a:lnTo>
                <a:lnTo>
                  <a:pt x="5796630" y="1046904"/>
                </a:lnTo>
                <a:lnTo>
                  <a:pt x="5835161" y="1045617"/>
                </a:lnTo>
                <a:lnTo>
                  <a:pt x="5889768" y="1035322"/>
                </a:lnTo>
                <a:lnTo>
                  <a:pt x="5943165" y="1001303"/>
                </a:lnTo>
                <a:lnTo>
                  <a:pt x="5977189" y="947903"/>
                </a:lnTo>
                <a:lnTo>
                  <a:pt x="5987478" y="893300"/>
                </a:lnTo>
                <a:lnTo>
                  <a:pt x="5988764" y="854769"/>
                </a:lnTo>
                <a:lnTo>
                  <a:pt x="5988948" y="806991"/>
                </a:lnTo>
                <a:lnTo>
                  <a:pt x="5988948" y="240097"/>
                </a:lnTo>
                <a:lnTo>
                  <a:pt x="5988764" y="192319"/>
                </a:lnTo>
                <a:lnTo>
                  <a:pt x="5987478" y="153788"/>
                </a:lnTo>
                <a:lnTo>
                  <a:pt x="5977189" y="99184"/>
                </a:lnTo>
                <a:lnTo>
                  <a:pt x="5943165" y="45784"/>
                </a:lnTo>
                <a:lnTo>
                  <a:pt x="5889768" y="11766"/>
                </a:lnTo>
                <a:lnTo>
                  <a:pt x="5835161" y="1470"/>
                </a:lnTo>
                <a:lnTo>
                  <a:pt x="5796630" y="183"/>
                </a:lnTo>
                <a:lnTo>
                  <a:pt x="5748851" y="0"/>
                </a:lnTo>
                <a:close/>
              </a:path>
            </a:pathLst>
          </a:custGeom>
          <a:solidFill>
            <a:srgbClr val="CED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8913" y="9321007"/>
            <a:ext cx="9530080" cy="1047115"/>
          </a:xfrm>
          <a:custGeom>
            <a:avLst/>
            <a:gdLst/>
            <a:ahLst/>
            <a:cxnLst/>
            <a:rect l="l" t="t" r="r" b="b"/>
            <a:pathLst>
              <a:path w="9530080" h="1047115">
                <a:moveTo>
                  <a:pt x="9289841" y="0"/>
                </a:moveTo>
                <a:lnTo>
                  <a:pt x="240097" y="0"/>
                </a:lnTo>
                <a:lnTo>
                  <a:pt x="192318" y="183"/>
                </a:lnTo>
                <a:lnTo>
                  <a:pt x="153788" y="1470"/>
                </a:lnTo>
                <a:lnTo>
                  <a:pt x="99184" y="11766"/>
                </a:lnTo>
                <a:lnTo>
                  <a:pt x="45784" y="45784"/>
                </a:lnTo>
                <a:lnTo>
                  <a:pt x="11765" y="99184"/>
                </a:lnTo>
                <a:lnTo>
                  <a:pt x="1470" y="153788"/>
                </a:lnTo>
                <a:lnTo>
                  <a:pt x="183" y="192319"/>
                </a:lnTo>
                <a:lnTo>
                  <a:pt x="0" y="240097"/>
                </a:lnTo>
                <a:lnTo>
                  <a:pt x="0" y="806991"/>
                </a:lnTo>
                <a:lnTo>
                  <a:pt x="183" y="854769"/>
                </a:lnTo>
                <a:lnTo>
                  <a:pt x="1470" y="893300"/>
                </a:lnTo>
                <a:lnTo>
                  <a:pt x="11765" y="947903"/>
                </a:lnTo>
                <a:lnTo>
                  <a:pt x="45784" y="1001303"/>
                </a:lnTo>
                <a:lnTo>
                  <a:pt x="99184" y="1035322"/>
                </a:lnTo>
                <a:lnTo>
                  <a:pt x="153788" y="1045617"/>
                </a:lnTo>
                <a:lnTo>
                  <a:pt x="192318" y="1046904"/>
                </a:lnTo>
                <a:lnTo>
                  <a:pt x="240097" y="1047088"/>
                </a:lnTo>
                <a:lnTo>
                  <a:pt x="9289841" y="1047088"/>
                </a:lnTo>
                <a:lnTo>
                  <a:pt x="9337618" y="1046904"/>
                </a:lnTo>
                <a:lnTo>
                  <a:pt x="9376149" y="1045617"/>
                </a:lnTo>
                <a:lnTo>
                  <a:pt x="9430753" y="1035322"/>
                </a:lnTo>
                <a:lnTo>
                  <a:pt x="9484152" y="1001303"/>
                </a:lnTo>
                <a:lnTo>
                  <a:pt x="9518172" y="947903"/>
                </a:lnTo>
                <a:lnTo>
                  <a:pt x="9528466" y="893300"/>
                </a:lnTo>
                <a:lnTo>
                  <a:pt x="9529753" y="854769"/>
                </a:lnTo>
                <a:lnTo>
                  <a:pt x="9529937" y="806991"/>
                </a:lnTo>
                <a:lnTo>
                  <a:pt x="9529937" y="240097"/>
                </a:lnTo>
                <a:lnTo>
                  <a:pt x="9529753" y="192319"/>
                </a:lnTo>
                <a:lnTo>
                  <a:pt x="9528466" y="153788"/>
                </a:lnTo>
                <a:lnTo>
                  <a:pt x="9518172" y="99184"/>
                </a:lnTo>
                <a:lnTo>
                  <a:pt x="9484152" y="45784"/>
                </a:lnTo>
                <a:lnTo>
                  <a:pt x="9430753" y="11766"/>
                </a:lnTo>
                <a:lnTo>
                  <a:pt x="9376149" y="1470"/>
                </a:lnTo>
                <a:lnTo>
                  <a:pt x="9337618" y="183"/>
                </a:lnTo>
                <a:lnTo>
                  <a:pt x="9289841" y="0"/>
                </a:lnTo>
                <a:close/>
              </a:path>
            </a:pathLst>
          </a:custGeom>
          <a:solidFill>
            <a:srgbClr val="FCD8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264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85"/>
              </a:spcBef>
            </a:pPr>
            <a:r>
              <a:rPr dirty="0"/>
              <a:t>Identity</a:t>
            </a:r>
            <a:r>
              <a:rPr spc="-60" dirty="0"/>
              <a:t> </a:t>
            </a:r>
            <a:r>
              <a:rPr spc="-10" dirty="0"/>
              <a:t>Channels</a:t>
            </a:r>
          </a:p>
          <a:p>
            <a:pPr marL="12700" marR="1137920">
              <a:lnSpc>
                <a:spcPct val="131000"/>
              </a:lnSpc>
            </a:pPr>
            <a:r>
              <a:rPr b="0" dirty="0">
                <a:latin typeface="Helvetica"/>
                <a:cs typeface="Helvetica"/>
              </a:rPr>
              <a:t>What?</a:t>
            </a:r>
            <a:r>
              <a:rPr b="0" spc="-20" dirty="0">
                <a:latin typeface="Helvetica"/>
                <a:cs typeface="Helvetica"/>
              </a:rPr>
              <a:t> </a:t>
            </a:r>
            <a:r>
              <a:rPr b="0" spc="-10" dirty="0">
                <a:latin typeface="Helvetica"/>
                <a:cs typeface="Helvetica"/>
              </a:rPr>
              <a:t>Where? Shape</a:t>
            </a:r>
          </a:p>
          <a:p>
            <a:pPr marL="12700" marR="645160">
              <a:lnSpc>
                <a:spcPct val="131000"/>
              </a:lnSpc>
            </a:pPr>
            <a:r>
              <a:rPr b="0" dirty="0">
                <a:latin typeface="Helvetica"/>
                <a:cs typeface="Helvetica"/>
              </a:rPr>
              <a:t>Color</a:t>
            </a:r>
            <a:r>
              <a:rPr b="0" spc="-20" dirty="0">
                <a:latin typeface="Helvetica"/>
                <a:cs typeface="Helvetica"/>
              </a:rPr>
              <a:t> </a:t>
            </a:r>
            <a:r>
              <a:rPr b="0" spc="-10" dirty="0">
                <a:latin typeface="Helvetica"/>
                <a:cs typeface="Helvetica"/>
              </a:rPr>
              <a:t>(hue) </a:t>
            </a:r>
            <a:r>
              <a:rPr b="0" dirty="0">
                <a:latin typeface="Helvetica"/>
                <a:cs typeface="Helvetica"/>
              </a:rPr>
              <a:t>Spatial</a:t>
            </a:r>
            <a:r>
              <a:rPr b="0" spc="-10" dirty="0">
                <a:latin typeface="Helvetica"/>
                <a:cs typeface="Helvetica"/>
              </a:rPr>
              <a:t> </a:t>
            </a:r>
            <a:r>
              <a:rPr b="0" dirty="0">
                <a:latin typeface="Helvetica"/>
                <a:cs typeface="Helvetica"/>
              </a:rPr>
              <a:t>region</a:t>
            </a:r>
            <a:r>
              <a:rPr b="0" spc="-5" dirty="0">
                <a:latin typeface="Helvetica"/>
                <a:cs typeface="Helvetica"/>
              </a:rPr>
              <a:t> </a:t>
            </a:r>
            <a:r>
              <a:rPr b="0" spc="-50" dirty="0">
                <a:latin typeface="Helvetica"/>
                <a:cs typeface="Helvetica"/>
              </a:rPr>
              <a:t>…</a:t>
            </a:r>
          </a:p>
          <a:p>
            <a:pPr>
              <a:lnSpc>
                <a:spcPct val="100000"/>
              </a:lnSpc>
              <a:spcBef>
                <a:spcPts val="2135"/>
              </a:spcBef>
            </a:pPr>
            <a:endParaRPr b="0" spc="-50" dirty="0">
              <a:latin typeface="Helvetica"/>
              <a:cs typeface="Helvetica"/>
            </a:endParaRPr>
          </a:p>
          <a:p>
            <a:pPr marL="220979">
              <a:lnSpc>
                <a:spcPct val="100000"/>
              </a:lnSpc>
              <a:spcBef>
                <a:spcPts val="5"/>
              </a:spcBef>
            </a:pPr>
            <a:r>
              <a:rPr sz="5450" dirty="0"/>
              <a:t>Categorical</a:t>
            </a:r>
            <a:r>
              <a:rPr sz="5450" spc="-185" dirty="0"/>
              <a:t> </a:t>
            </a:r>
            <a:r>
              <a:rPr sz="5450" spc="-20" dirty="0"/>
              <a:t>Data</a:t>
            </a:r>
            <a:endParaRPr sz="5450"/>
          </a:p>
        </p:txBody>
      </p:sp>
      <p:sp>
        <p:nvSpPr>
          <p:cNvPr id="5" name="object 5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264795" rIns="0" bIns="0" rtlCol="0">
            <a:spAutoFit/>
          </a:bodyPr>
          <a:lstStyle/>
          <a:p>
            <a:pPr marL="36195">
              <a:lnSpc>
                <a:spcPct val="100000"/>
              </a:lnSpc>
              <a:spcBef>
                <a:spcPts val="2085"/>
              </a:spcBef>
            </a:pPr>
            <a:r>
              <a:rPr b="1" dirty="0">
                <a:latin typeface="Helvetica"/>
                <a:cs typeface="Helvetica"/>
              </a:rPr>
              <a:t>Magnitude</a:t>
            </a:r>
            <a:r>
              <a:rPr b="1" spc="-40" dirty="0">
                <a:latin typeface="Helvetica"/>
                <a:cs typeface="Helvetica"/>
              </a:rPr>
              <a:t> </a:t>
            </a:r>
            <a:r>
              <a:rPr b="1" spc="-10" dirty="0">
                <a:latin typeface="Helvetica"/>
                <a:cs typeface="Helvetica"/>
              </a:rPr>
              <a:t>Channels</a:t>
            </a:r>
          </a:p>
          <a:p>
            <a:pPr marL="36195" marR="4996815">
              <a:lnSpc>
                <a:spcPct val="131000"/>
              </a:lnSpc>
            </a:pPr>
            <a:r>
              <a:rPr dirty="0"/>
              <a:t>How </a:t>
            </a:r>
            <a:r>
              <a:rPr spc="-10" dirty="0"/>
              <a:t>much? Position Length </a:t>
            </a:r>
            <a:r>
              <a:rPr dirty="0"/>
              <a:t>Saturation</a:t>
            </a:r>
            <a:r>
              <a:rPr spc="-20" dirty="0"/>
              <a:t> </a:t>
            </a:r>
            <a:r>
              <a:rPr spc="-50" dirty="0"/>
              <a:t>…</a:t>
            </a:r>
          </a:p>
          <a:p>
            <a:pPr marL="2540">
              <a:lnSpc>
                <a:spcPct val="100000"/>
              </a:lnSpc>
              <a:spcBef>
                <a:spcPts val="2135"/>
              </a:spcBef>
            </a:pPr>
            <a:endParaRPr spc="-50" dirty="0"/>
          </a:p>
          <a:p>
            <a:pPr marL="15240">
              <a:lnSpc>
                <a:spcPct val="100000"/>
              </a:lnSpc>
              <a:spcBef>
                <a:spcPts val="5"/>
              </a:spcBef>
            </a:pPr>
            <a:r>
              <a:rPr sz="5450" b="1" dirty="0">
                <a:latin typeface="Helvetica"/>
                <a:cs typeface="Helvetica"/>
              </a:rPr>
              <a:t>Ordinal</a:t>
            </a:r>
            <a:r>
              <a:rPr sz="5450" b="1" spc="-150" dirty="0">
                <a:latin typeface="Helvetica"/>
                <a:cs typeface="Helvetica"/>
              </a:rPr>
              <a:t> </a:t>
            </a:r>
            <a:r>
              <a:rPr sz="5450" b="1" dirty="0">
                <a:latin typeface="Helvetica"/>
                <a:cs typeface="Helvetica"/>
              </a:rPr>
              <a:t>&amp;</a:t>
            </a:r>
            <a:r>
              <a:rPr sz="5450" b="1" spc="-145" dirty="0">
                <a:latin typeface="Helvetica"/>
                <a:cs typeface="Helvetica"/>
              </a:rPr>
              <a:t> </a:t>
            </a:r>
            <a:r>
              <a:rPr sz="5450" b="1" dirty="0">
                <a:latin typeface="Helvetica"/>
                <a:cs typeface="Helvetica"/>
              </a:rPr>
              <a:t>Quantitative</a:t>
            </a:r>
            <a:r>
              <a:rPr sz="5450" b="1" spc="-150" dirty="0">
                <a:latin typeface="Helvetica"/>
                <a:cs typeface="Helvetica"/>
              </a:rPr>
              <a:t> </a:t>
            </a:r>
            <a:r>
              <a:rPr sz="5450" b="1" spc="-20" dirty="0">
                <a:latin typeface="Helvetica"/>
                <a:cs typeface="Helvetica"/>
              </a:rPr>
              <a:t>Data</a:t>
            </a:r>
            <a:endParaRPr sz="5450">
              <a:latin typeface="Helvetica"/>
              <a:cs typeface="Helvetic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3401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90"/>
              </a:spcBef>
            </a:pPr>
            <a:r>
              <a:rPr b="1" spc="-465" dirty="0">
                <a:latin typeface="Helvetica"/>
                <a:cs typeface="Helvetica"/>
              </a:rPr>
              <a:t>T</a:t>
            </a:r>
            <a:r>
              <a:rPr b="1" spc="65" dirty="0">
                <a:latin typeface="Helvetica"/>
                <a:cs typeface="Helvetica"/>
              </a:rPr>
              <a:t>y</a:t>
            </a:r>
            <a:r>
              <a:rPr b="1" spc="60" dirty="0">
                <a:latin typeface="Helvetica"/>
                <a:cs typeface="Helvetica"/>
              </a:rPr>
              <a:t>p</a:t>
            </a:r>
            <a:r>
              <a:rPr b="1" spc="65" dirty="0">
                <a:latin typeface="Helvetica"/>
                <a:cs typeface="Helvetica"/>
              </a:rPr>
              <a:t>es</a:t>
            </a:r>
            <a:r>
              <a:rPr b="1" spc="-229" dirty="0">
                <a:latin typeface="Helvetica"/>
                <a:cs typeface="Helvetica"/>
              </a:rPr>
              <a:t> </a:t>
            </a:r>
            <a:r>
              <a:rPr b="1" dirty="0">
                <a:latin typeface="Helvetica"/>
                <a:cs typeface="Helvetica"/>
              </a:rPr>
              <a:t>of</a:t>
            </a:r>
            <a:r>
              <a:rPr b="1" spc="-229" dirty="0">
                <a:latin typeface="Helvetica"/>
                <a:cs typeface="Helvetica"/>
              </a:rPr>
              <a:t> </a:t>
            </a:r>
            <a:r>
              <a:rPr b="1" spc="-10" dirty="0">
                <a:latin typeface="Helvetica"/>
                <a:cs typeface="Helvetica"/>
              </a:rPr>
              <a:t>Channels</a:t>
            </a:r>
          </a:p>
        </p:txBody>
      </p:sp>
      <p:sp>
        <p:nvSpPr>
          <p:cNvPr id="7" name="object 7"/>
          <p:cNvSpPr/>
          <p:nvPr/>
        </p:nvSpPr>
        <p:spPr>
          <a:xfrm>
            <a:off x="10590745" y="3287401"/>
            <a:ext cx="0" cy="6988175"/>
          </a:xfrm>
          <a:custGeom>
            <a:avLst/>
            <a:gdLst/>
            <a:ahLst/>
            <a:cxnLst/>
            <a:rect l="l" t="t" r="r" b="b"/>
            <a:pathLst>
              <a:path h="6988175">
                <a:moveTo>
                  <a:pt x="0" y="6987831"/>
                </a:moveTo>
                <a:lnTo>
                  <a:pt x="0" y="0"/>
                </a:lnTo>
              </a:path>
            </a:pathLst>
          </a:custGeom>
          <a:ln w="942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95012" y="2134423"/>
            <a:ext cx="11097706" cy="844272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374075" y="10937146"/>
            <a:ext cx="7865109" cy="302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Gill Sans"/>
                <a:cs typeface="Gill Sans"/>
                <a:hlinkClick r:id="rId3"/>
              </a:rPr>
              <a:t>http://www.nytimes.com/interactive/2013/05/25/sunday-review/corporate-taxes.html</a:t>
            </a:r>
            <a:endParaRPr sz="1800">
              <a:latin typeface="Gill Sans"/>
              <a:cs typeface="Gill San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13766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14"/>
              </a:spcBef>
            </a:pPr>
            <a:r>
              <a:rPr sz="4600" b="1" dirty="0">
                <a:latin typeface="Helvetica"/>
                <a:cs typeface="Helvetica"/>
              </a:rPr>
              <a:t>Which</a:t>
            </a:r>
            <a:r>
              <a:rPr sz="4600" b="1" spc="-25" dirty="0">
                <a:latin typeface="Helvetica"/>
                <a:cs typeface="Helvetica"/>
              </a:rPr>
              <a:t> </a:t>
            </a:r>
            <a:r>
              <a:rPr sz="4600" b="1" dirty="0">
                <a:latin typeface="Helvetica"/>
                <a:cs typeface="Helvetica"/>
              </a:rPr>
              <a:t>visual</a:t>
            </a:r>
            <a:r>
              <a:rPr sz="4600" b="1" spc="-25" dirty="0">
                <a:latin typeface="Helvetica"/>
                <a:cs typeface="Helvetica"/>
              </a:rPr>
              <a:t> </a:t>
            </a:r>
            <a:r>
              <a:rPr sz="4600" b="1" dirty="0">
                <a:latin typeface="Helvetica"/>
                <a:cs typeface="Helvetica"/>
              </a:rPr>
              <a:t>variables</a:t>
            </a:r>
            <a:r>
              <a:rPr sz="4600" b="1" spc="-25" dirty="0">
                <a:latin typeface="Helvetica"/>
                <a:cs typeface="Helvetica"/>
              </a:rPr>
              <a:t> </a:t>
            </a:r>
            <a:r>
              <a:rPr sz="4600" b="1" dirty="0">
                <a:latin typeface="Helvetica"/>
                <a:cs typeface="Helvetica"/>
              </a:rPr>
              <a:t>are</a:t>
            </a:r>
            <a:r>
              <a:rPr sz="4600" b="1" spc="-20" dirty="0">
                <a:latin typeface="Helvetica"/>
                <a:cs typeface="Helvetica"/>
              </a:rPr>
              <a:t> </a:t>
            </a:r>
            <a:r>
              <a:rPr sz="4600" b="1" spc="-10" dirty="0">
                <a:latin typeface="Helvetica"/>
                <a:cs typeface="Helvetica"/>
              </a:rPr>
              <a:t>used?</a:t>
            </a:r>
            <a:endParaRPr sz="460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95012" y="2134423"/>
            <a:ext cx="11097706" cy="844272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374075" y="10937146"/>
            <a:ext cx="7865109" cy="302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Gill Sans"/>
                <a:cs typeface="Gill Sans"/>
                <a:hlinkClick r:id="rId3"/>
              </a:rPr>
              <a:t>http://www.nytimes.com/interactive/2013/05/25/sunday-review/corporate-taxes.html</a:t>
            </a:r>
            <a:endParaRPr sz="1800" dirty="0">
              <a:latin typeface="Gill Sans"/>
              <a:cs typeface="Gill San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88827" y="-60325"/>
            <a:ext cx="18548135" cy="2035532"/>
          </a:xfrm>
          <a:prstGeom prst="rect">
            <a:avLst/>
          </a:prstGeom>
        </p:spPr>
        <p:txBody>
          <a:bodyPr vert="horz" wrap="square" lIns="0" tIns="613766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14"/>
              </a:spcBef>
            </a:pPr>
            <a:r>
              <a:rPr lang="en-US" sz="4600" b="1" dirty="0">
                <a:latin typeface="Helvetica"/>
                <a:cs typeface="Helvetica"/>
              </a:rPr>
              <a:t>What features do you think made this visualization have </a:t>
            </a:r>
            <a:r>
              <a:rPr lang="en-US" sz="4600" b="1" i="1" dirty="0">
                <a:latin typeface="Helvetica"/>
                <a:cs typeface="Helvetica"/>
              </a:rPr>
              <a:t>lasting</a:t>
            </a:r>
            <a:r>
              <a:rPr lang="en-US" sz="4600" b="1" dirty="0">
                <a:latin typeface="Helvetica"/>
                <a:cs typeface="Helvetica"/>
              </a:rPr>
              <a:t> effectiveness and engagement?</a:t>
            </a:r>
            <a:endParaRPr sz="4600" dirty="0">
              <a:latin typeface="Helvetica"/>
              <a:cs typeface="Helvetica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3B7C83A3-CB77-DD4F-D655-7387F1362BBC}"/>
              </a:ext>
            </a:extLst>
          </p:cNvPr>
          <p:cNvSpPr txBox="1"/>
          <p:nvPr/>
        </p:nvSpPr>
        <p:spPr>
          <a:xfrm>
            <a:off x="18244365" y="10404942"/>
            <a:ext cx="1585193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[</a:t>
            </a:r>
            <a:r>
              <a:rPr lang="en-US" sz="2950" spc="-10" dirty="0">
                <a:solidFill>
                  <a:srgbClr val="C00000"/>
                </a:solidFill>
                <a:latin typeface="Helvetica Neue"/>
                <a:cs typeface="Helvetica Neue"/>
              </a:rPr>
              <a:t>Elavsky</a:t>
            </a: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]</a:t>
            </a:r>
            <a:endParaRPr sz="295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42755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3461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05"/>
              </a:spcBef>
            </a:pPr>
            <a:r>
              <a:rPr sz="7000" b="1" spc="-140" dirty="0">
                <a:latin typeface="Helvetica Neue"/>
                <a:cs typeface="Helvetica Neue"/>
              </a:rPr>
              <a:t>Effective</a:t>
            </a:r>
            <a:r>
              <a:rPr sz="7000" b="1" spc="-330" dirty="0">
                <a:latin typeface="Helvetica Neue"/>
                <a:cs typeface="Helvetica Neue"/>
              </a:rPr>
              <a:t> </a:t>
            </a:r>
            <a:r>
              <a:rPr sz="7000" b="1" spc="-130" dirty="0">
                <a:latin typeface="Helvetica Neue"/>
                <a:cs typeface="Helvetica Neue"/>
              </a:rPr>
              <a:t>Visual</a:t>
            </a:r>
            <a:r>
              <a:rPr sz="7000" b="1" spc="-325" dirty="0">
                <a:latin typeface="Helvetica Neue"/>
                <a:cs typeface="Helvetica Neue"/>
              </a:rPr>
              <a:t> </a:t>
            </a:r>
            <a:r>
              <a:rPr sz="7000" b="1" spc="-114" dirty="0">
                <a:latin typeface="Helvetica Neue"/>
                <a:cs typeface="Helvetica Neue"/>
              </a:rPr>
              <a:t>Encodings</a:t>
            </a:r>
            <a:endParaRPr sz="7000">
              <a:latin typeface="Helvetica Neue"/>
              <a:cs typeface="Helvetica Neue"/>
            </a:endParaRPr>
          </a:p>
          <a:p>
            <a:pPr marL="543560">
              <a:lnSpc>
                <a:spcPct val="100000"/>
              </a:lnSpc>
              <a:spcBef>
                <a:spcPts val="190"/>
              </a:spcBef>
            </a:pPr>
            <a:r>
              <a:rPr sz="4500" b="1" dirty="0">
                <a:latin typeface="Helvetica Neue"/>
                <a:cs typeface="Helvetica Neue"/>
              </a:rPr>
              <a:t>in</a:t>
            </a:r>
            <a:r>
              <a:rPr sz="4500" b="1" spc="-40" dirty="0">
                <a:latin typeface="Helvetica Neue"/>
                <a:cs typeface="Helvetica Neue"/>
              </a:rPr>
              <a:t> </a:t>
            </a:r>
            <a:r>
              <a:rPr sz="4500" b="1" dirty="0">
                <a:latin typeface="Helvetica Neue"/>
                <a:cs typeface="Helvetica Neue"/>
              </a:rPr>
              <a:t>Three</a:t>
            </a:r>
            <a:r>
              <a:rPr sz="4500" b="1" spc="-35" dirty="0">
                <a:latin typeface="Helvetica Neue"/>
                <a:cs typeface="Helvetica Neue"/>
              </a:rPr>
              <a:t> </a:t>
            </a:r>
            <a:r>
              <a:rPr sz="4500" b="1" spc="-10" dirty="0">
                <a:latin typeface="Helvetica Neue"/>
                <a:cs typeface="Helvetica Neue"/>
              </a:rPr>
              <a:t>Lessons</a:t>
            </a:r>
            <a:endParaRPr sz="4500">
              <a:latin typeface="Helvetica Neue"/>
              <a:cs typeface="Helvetica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3917" y="3509912"/>
            <a:ext cx="12799060" cy="64897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050" b="1" dirty="0">
                <a:latin typeface="Helvetica Neue"/>
                <a:cs typeface="Helvetica Neue"/>
              </a:rPr>
              <a:t>Using</a:t>
            </a:r>
            <a:r>
              <a:rPr sz="8050" b="1" spc="-5" dirty="0">
                <a:latin typeface="Helvetica Neue"/>
                <a:cs typeface="Helvetica Neue"/>
              </a:rPr>
              <a:t> </a:t>
            </a:r>
            <a:r>
              <a:rPr sz="8050" b="1" dirty="0">
                <a:latin typeface="Helvetica Neue"/>
                <a:cs typeface="Helvetica Neue"/>
              </a:rPr>
              <a:t>space</a:t>
            </a:r>
            <a:r>
              <a:rPr sz="8050" b="1" spc="5" dirty="0">
                <a:latin typeface="Helvetica Neue"/>
                <a:cs typeface="Helvetica Neue"/>
              </a:rPr>
              <a:t> </a:t>
            </a:r>
            <a:r>
              <a:rPr sz="8050" b="1" spc="-10" dirty="0">
                <a:latin typeface="Helvetica Neue"/>
                <a:cs typeface="Helvetica Neue"/>
              </a:rPr>
              <a:t>(in)eﬀectively</a:t>
            </a:r>
            <a:endParaRPr sz="8050">
              <a:latin typeface="Helvetica Neue"/>
              <a:cs typeface="Helvetica Neue"/>
            </a:endParaRPr>
          </a:p>
          <a:p>
            <a:pPr marL="12700" marR="830580">
              <a:lnSpc>
                <a:spcPts val="20600"/>
              </a:lnSpc>
              <a:spcBef>
                <a:spcPts val="2310"/>
              </a:spcBef>
            </a:pPr>
            <a:r>
              <a:rPr sz="8050" b="1" dirty="0">
                <a:latin typeface="Helvetica Neue"/>
                <a:cs typeface="Helvetica Neue"/>
              </a:rPr>
              <a:t>(De-)Obfuscating</a:t>
            </a:r>
            <a:r>
              <a:rPr sz="8050" b="1" spc="5" dirty="0">
                <a:latin typeface="Helvetica Neue"/>
                <a:cs typeface="Helvetica Neue"/>
              </a:rPr>
              <a:t> </a:t>
            </a:r>
            <a:r>
              <a:rPr sz="8050" b="1" spc="-20" dirty="0">
                <a:latin typeface="Helvetica Neue"/>
                <a:cs typeface="Helvetica Neue"/>
              </a:rPr>
              <a:t>Data </a:t>
            </a:r>
            <a:r>
              <a:rPr sz="8050" b="1" dirty="0">
                <a:latin typeface="Helvetica Neue"/>
                <a:cs typeface="Helvetica Neue"/>
              </a:rPr>
              <a:t>(Mis)leading</a:t>
            </a:r>
            <a:r>
              <a:rPr sz="8050" b="1" spc="5" dirty="0">
                <a:latin typeface="Helvetica Neue"/>
                <a:cs typeface="Helvetica Neue"/>
              </a:rPr>
              <a:t> </a:t>
            </a:r>
            <a:r>
              <a:rPr sz="8050" b="1" dirty="0">
                <a:latin typeface="Helvetica Neue"/>
                <a:cs typeface="Helvetica Neue"/>
              </a:rPr>
              <a:t>the</a:t>
            </a:r>
            <a:r>
              <a:rPr sz="8050" b="1" spc="5" dirty="0">
                <a:latin typeface="Helvetica Neue"/>
                <a:cs typeface="Helvetica Neue"/>
              </a:rPr>
              <a:t> </a:t>
            </a:r>
            <a:r>
              <a:rPr sz="8050" b="1" spc="-10" dirty="0">
                <a:latin typeface="Helvetica Neue"/>
                <a:cs typeface="Helvetica Neue"/>
              </a:rPr>
              <a:t>Witness</a:t>
            </a:r>
            <a:endParaRPr sz="805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5969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14"/>
              </a:spcBef>
            </a:pPr>
            <a:r>
              <a:rPr sz="6850" b="1" spc="-45" dirty="0">
                <a:latin typeface="Helvetica Neue"/>
                <a:cs typeface="Helvetica Neue"/>
              </a:rPr>
              <a:t>Why</a:t>
            </a:r>
            <a:r>
              <a:rPr sz="6850" b="1" spc="-390" dirty="0">
                <a:latin typeface="Helvetica Neue"/>
                <a:cs typeface="Helvetica Neue"/>
              </a:rPr>
              <a:t> </a:t>
            </a:r>
            <a:r>
              <a:rPr sz="6850" b="1" spc="-95" dirty="0">
                <a:latin typeface="Helvetica Neue"/>
                <a:cs typeface="Helvetica Neue"/>
              </a:rPr>
              <a:t>might</a:t>
            </a:r>
            <a:r>
              <a:rPr sz="6850" b="1" spc="-365" dirty="0">
                <a:latin typeface="Helvetica Neue"/>
                <a:cs typeface="Helvetica Neue"/>
              </a:rPr>
              <a:t> </a:t>
            </a:r>
            <a:r>
              <a:rPr sz="6850" b="1" spc="-75" dirty="0">
                <a:latin typeface="Helvetica Neue"/>
                <a:cs typeface="Helvetica Neue"/>
              </a:rPr>
              <a:t>this</a:t>
            </a:r>
            <a:r>
              <a:rPr sz="6850" b="1" spc="-365" dirty="0">
                <a:latin typeface="Helvetica Neue"/>
                <a:cs typeface="Helvetica Neue"/>
              </a:rPr>
              <a:t> </a:t>
            </a:r>
            <a:r>
              <a:rPr sz="6850" b="1" spc="-130" dirty="0">
                <a:latin typeface="Helvetica Neue"/>
                <a:cs typeface="Helvetica Neue"/>
              </a:rPr>
              <a:t>visualization</a:t>
            </a:r>
            <a:r>
              <a:rPr sz="6850" b="1" spc="-345" dirty="0">
                <a:latin typeface="Helvetica Neue"/>
                <a:cs typeface="Helvetica Neue"/>
              </a:rPr>
              <a:t> </a:t>
            </a:r>
            <a:r>
              <a:rPr sz="6850" b="1" dirty="0">
                <a:latin typeface="Helvetica Neue"/>
                <a:cs typeface="Helvetica Neue"/>
              </a:rPr>
              <a:t>be</a:t>
            </a:r>
            <a:r>
              <a:rPr sz="6850" b="1" spc="-365" dirty="0">
                <a:latin typeface="Helvetica Neue"/>
                <a:cs typeface="Helvetica Neue"/>
              </a:rPr>
              <a:t> </a:t>
            </a:r>
            <a:r>
              <a:rPr sz="6850" b="1" spc="-110" dirty="0">
                <a:latin typeface="Helvetica Neue"/>
                <a:cs typeface="Helvetica Neue"/>
              </a:rPr>
              <a:t>inexpressive?</a:t>
            </a:r>
            <a:endParaRPr sz="6850">
              <a:latin typeface="Helvetica Neue"/>
              <a:cs typeface="Helvetica Neu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39961" y="2880368"/>
            <a:ext cx="11654134" cy="832761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2580" y="2228710"/>
            <a:ext cx="9587868" cy="685113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48741" y="1978411"/>
            <a:ext cx="8898666" cy="720213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904526"/>
            <a:ext cx="5985510" cy="1118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105" dirty="0"/>
              <a:t>Design</a:t>
            </a:r>
            <a:r>
              <a:rPr spc="-380" dirty="0"/>
              <a:t> </a:t>
            </a:r>
            <a:r>
              <a:rPr spc="-114" dirty="0"/>
              <a:t>Criteria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17538" y="2879381"/>
            <a:ext cx="7554595" cy="4601845"/>
          </a:xfrm>
          <a:prstGeom prst="rect">
            <a:avLst/>
          </a:prstGeom>
        </p:spPr>
        <p:txBody>
          <a:bodyPr vert="horz" wrap="square" lIns="0" tIns="3314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10"/>
              </a:spcBef>
            </a:pPr>
            <a:r>
              <a:rPr sz="4500" spc="-10" dirty="0">
                <a:latin typeface="Helvetica Neue Medium"/>
                <a:cs typeface="Helvetica Neue Medium"/>
              </a:rPr>
              <a:t>Expressiveness</a:t>
            </a:r>
            <a:endParaRPr sz="4500">
              <a:latin typeface="Helvetica Neue Medium"/>
              <a:cs typeface="Helvetica Neue Medium"/>
            </a:endParaRPr>
          </a:p>
          <a:p>
            <a:pPr marL="19050" marR="5080">
              <a:lnSpc>
                <a:spcPts val="4240"/>
              </a:lnSpc>
              <a:spcBef>
                <a:spcPts val="2735"/>
              </a:spcBef>
            </a:pPr>
            <a:r>
              <a:rPr sz="3950" dirty="0">
                <a:latin typeface="Helvetica Neue"/>
                <a:cs typeface="Helvetica Neue"/>
              </a:rPr>
              <a:t>A</a:t>
            </a:r>
            <a:r>
              <a:rPr sz="3950" spc="-2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set</a:t>
            </a:r>
            <a:r>
              <a:rPr sz="3950" spc="-2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of</a:t>
            </a:r>
            <a:r>
              <a:rPr sz="3950" spc="-2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facts</a:t>
            </a:r>
            <a:r>
              <a:rPr sz="3950" spc="-2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is</a:t>
            </a:r>
            <a:r>
              <a:rPr sz="3950" spc="-25" dirty="0">
                <a:latin typeface="Helvetica Neue"/>
                <a:cs typeface="Helvetica Neue"/>
              </a:rPr>
              <a:t> </a:t>
            </a:r>
            <a:r>
              <a:rPr sz="3950" i="1" dirty="0">
                <a:latin typeface="Helvetica Neue"/>
                <a:cs typeface="Helvetica Neue"/>
              </a:rPr>
              <a:t>expressible</a:t>
            </a:r>
            <a:r>
              <a:rPr sz="3950" i="1" spc="-2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in</a:t>
            </a:r>
            <a:r>
              <a:rPr sz="3950" spc="-25" dirty="0">
                <a:latin typeface="Helvetica Neue"/>
                <a:cs typeface="Helvetica Neue"/>
              </a:rPr>
              <a:t> </a:t>
            </a:r>
            <a:r>
              <a:rPr sz="3950" spc="-50" dirty="0">
                <a:latin typeface="Helvetica Neue"/>
                <a:cs typeface="Helvetica Neue"/>
              </a:rPr>
              <a:t>a </a:t>
            </a:r>
            <a:r>
              <a:rPr sz="3950" dirty="0">
                <a:latin typeface="Helvetica Neue"/>
                <a:cs typeface="Helvetica Neue"/>
              </a:rPr>
              <a:t>visual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language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if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the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spc="-10" dirty="0">
                <a:latin typeface="Helvetica Neue"/>
                <a:cs typeface="Helvetica Neue"/>
              </a:rPr>
              <a:t>sentences </a:t>
            </a:r>
            <a:r>
              <a:rPr sz="3950" dirty="0">
                <a:latin typeface="Helvetica Neue"/>
                <a:cs typeface="Helvetica Neue"/>
              </a:rPr>
              <a:t>(i.e.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the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visualizations)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in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spc="-25" dirty="0">
                <a:latin typeface="Helvetica Neue"/>
                <a:cs typeface="Helvetica Neue"/>
              </a:rPr>
              <a:t>the </a:t>
            </a:r>
            <a:r>
              <a:rPr sz="3950" dirty="0">
                <a:latin typeface="Helvetica Neue"/>
                <a:cs typeface="Helvetica Neue"/>
              </a:rPr>
              <a:t>language</a:t>
            </a:r>
            <a:r>
              <a:rPr sz="3950" spc="-4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express</a:t>
            </a:r>
            <a:r>
              <a:rPr sz="3950" spc="-4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all</a:t>
            </a:r>
            <a:r>
              <a:rPr sz="3950" spc="-4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the</a:t>
            </a:r>
            <a:r>
              <a:rPr sz="3950" spc="-4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facts</a:t>
            </a:r>
            <a:r>
              <a:rPr sz="3950" spc="-45" dirty="0">
                <a:latin typeface="Helvetica Neue"/>
                <a:cs typeface="Helvetica Neue"/>
              </a:rPr>
              <a:t> </a:t>
            </a:r>
            <a:r>
              <a:rPr sz="3950" spc="-25" dirty="0">
                <a:latin typeface="Helvetica Neue"/>
                <a:cs typeface="Helvetica Neue"/>
              </a:rPr>
              <a:t>in </a:t>
            </a:r>
            <a:r>
              <a:rPr sz="3950" dirty="0">
                <a:latin typeface="Helvetica Neue"/>
                <a:cs typeface="Helvetica Neue"/>
              </a:rPr>
              <a:t>the</a:t>
            </a:r>
            <a:r>
              <a:rPr sz="3950" spc="-2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set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of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data,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and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only</a:t>
            </a:r>
            <a:r>
              <a:rPr sz="3950" spc="-2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the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spc="-10" dirty="0">
                <a:latin typeface="Helvetica Neue"/>
                <a:cs typeface="Helvetica Neue"/>
              </a:rPr>
              <a:t>facts </a:t>
            </a:r>
            <a:r>
              <a:rPr sz="3950" dirty="0">
                <a:latin typeface="Helvetica Neue"/>
                <a:cs typeface="Helvetica Neue"/>
              </a:rPr>
              <a:t>in</a:t>
            </a:r>
            <a:r>
              <a:rPr sz="3950" spc="-3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the</a:t>
            </a:r>
            <a:r>
              <a:rPr sz="3950" spc="-30" dirty="0">
                <a:latin typeface="Helvetica Neue"/>
                <a:cs typeface="Helvetica Neue"/>
              </a:rPr>
              <a:t> </a:t>
            </a:r>
            <a:r>
              <a:rPr sz="3950" spc="-10" dirty="0">
                <a:latin typeface="Helvetica Neue"/>
                <a:cs typeface="Helvetica Neue"/>
              </a:rPr>
              <a:t>data.</a:t>
            </a:r>
            <a:endParaRPr sz="3950">
              <a:latin typeface="Helvetica Neue"/>
              <a:cs typeface="Helvetica Neu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83717" y="2879381"/>
            <a:ext cx="7406005" cy="4601845"/>
          </a:xfrm>
          <a:prstGeom prst="rect">
            <a:avLst/>
          </a:prstGeom>
        </p:spPr>
        <p:txBody>
          <a:bodyPr vert="horz" wrap="square" lIns="0" tIns="3314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10"/>
              </a:spcBef>
            </a:pPr>
            <a:r>
              <a:rPr sz="4500" spc="-10" dirty="0">
                <a:latin typeface="Helvetica Neue Medium"/>
                <a:cs typeface="Helvetica Neue Medium"/>
              </a:rPr>
              <a:t>Effectiveness</a:t>
            </a:r>
            <a:endParaRPr sz="4500">
              <a:latin typeface="Helvetica Neue Medium"/>
              <a:cs typeface="Helvetica Neue Medium"/>
            </a:endParaRPr>
          </a:p>
          <a:p>
            <a:pPr marL="19050" marR="5080">
              <a:lnSpc>
                <a:spcPts val="4240"/>
              </a:lnSpc>
              <a:spcBef>
                <a:spcPts val="2735"/>
              </a:spcBef>
            </a:pPr>
            <a:r>
              <a:rPr sz="3950" dirty="0">
                <a:latin typeface="Helvetica Neue"/>
                <a:cs typeface="Helvetica Neue"/>
              </a:rPr>
              <a:t>A</a:t>
            </a:r>
            <a:r>
              <a:rPr sz="3950" spc="-3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visualization</a:t>
            </a:r>
            <a:r>
              <a:rPr sz="3950" spc="-2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is</a:t>
            </a:r>
            <a:r>
              <a:rPr sz="3950" spc="-2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more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i="1" spc="-10" dirty="0">
                <a:latin typeface="Helvetica Neue"/>
                <a:cs typeface="Helvetica Neue"/>
              </a:rPr>
              <a:t>eﬀective </a:t>
            </a:r>
            <a:r>
              <a:rPr sz="3950" dirty="0">
                <a:latin typeface="Helvetica Neue"/>
                <a:cs typeface="Helvetica Neue"/>
              </a:rPr>
              <a:t>than</a:t>
            </a:r>
            <a:r>
              <a:rPr sz="3950" spc="-2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another</a:t>
            </a:r>
            <a:r>
              <a:rPr sz="3950" spc="-2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visualization</a:t>
            </a:r>
            <a:r>
              <a:rPr sz="3950" spc="-2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if</a:t>
            </a:r>
            <a:r>
              <a:rPr sz="3950" spc="-20" dirty="0">
                <a:latin typeface="Helvetica Neue"/>
                <a:cs typeface="Helvetica Neue"/>
              </a:rPr>
              <a:t> </a:t>
            </a:r>
            <a:r>
              <a:rPr sz="3950" spc="-25" dirty="0">
                <a:latin typeface="Helvetica Neue"/>
                <a:cs typeface="Helvetica Neue"/>
              </a:rPr>
              <a:t>the </a:t>
            </a:r>
            <a:r>
              <a:rPr sz="3950" dirty="0">
                <a:latin typeface="Helvetica Neue"/>
                <a:cs typeface="Helvetica Neue"/>
              </a:rPr>
              <a:t>information conveyed by </a:t>
            </a:r>
            <a:r>
              <a:rPr sz="3950" spc="-25" dirty="0">
                <a:latin typeface="Helvetica Neue"/>
                <a:cs typeface="Helvetica Neue"/>
              </a:rPr>
              <a:t>one </a:t>
            </a:r>
            <a:r>
              <a:rPr sz="3950" dirty="0">
                <a:latin typeface="Helvetica Neue"/>
                <a:cs typeface="Helvetica Neue"/>
              </a:rPr>
              <a:t>visualization</a:t>
            </a:r>
            <a:r>
              <a:rPr sz="3950" spc="-3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is</a:t>
            </a:r>
            <a:r>
              <a:rPr sz="3950" spc="-2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more</a:t>
            </a:r>
            <a:r>
              <a:rPr sz="3950" spc="-25" dirty="0">
                <a:latin typeface="Helvetica Neue"/>
                <a:cs typeface="Helvetica Neue"/>
              </a:rPr>
              <a:t> </a:t>
            </a:r>
            <a:r>
              <a:rPr sz="3950" spc="-10" dirty="0">
                <a:latin typeface="Helvetica Neue"/>
                <a:cs typeface="Helvetica Neue"/>
              </a:rPr>
              <a:t>readily </a:t>
            </a:r>
            <a:r>
              <a:rPr sz="3950" dirty="0">
                <a:latin typeface="Helvetica Neue"/>
                <a:cs typeface="Helvetica Neue"/>
              </a:rPr>
              <a:t>perceived</a:t>
            </a:r>
            <a:r>
              <a:rPr sz="3950" spc="-5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than</a:t>
            </a:r>
            <a:r>
              <a:rPr sz="3950" spc="-5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the</a:t>
            </a:r>
            <a:r>
              <a:rPr sz="3950" spc="-5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information</a:t>
            </a:r>
            <a:r>
              <a:rPr sz="3950" spc="-50" dirty="0">
                <a:latin typeface="Helvetica Neue"/>
                <a:cs typeface="Helvetica Neue"/>
              </a:rPr>
              <a:t> </a:t>
            </a:r>
            <a:r>
              <a:rPr sz="3950" spc="-25" dirty="0">
                <a:latin typeface="Helvetica Neue"/>
                <a:cs typeface="Helvetica Neue"/>
              </a:rPr>
              <a:t>in </a:t>
            </a:r>
            <a:r>
              <a:rPr sz="3950" dirty="0">
                <a:latin typeface="Helvetica Neue"/>
                <a:cs typeface="Helvetica Neue"/>
              </a:rPr>
              <a:t>the</a:t>
            </a:r>
            <a:r>
              <a:rPr sz="3950" spc="-3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other</a:t>
            </a:r>
            <a:r>
              <a:rPr sz="3950" spc="-30" dirty="0">
                <a:latin typeface="Helvetica Neue"/>
                <a:cs typeface="Helvetica Neue"/>
              </a:rPr>
              <a:t> </a:t>
            </a:r>
            <a:r>
              <a:rPr sz="3950" spc="-10" dirty="0">
                <a:latin typeface="Helvetica Neue"/>
                <a:cs typeface="Helvetica Neue"/>
              </a:rPr>
              <a:t>visualization.</a:t>
            </a:r>
            <a:endParaRPr sz="3950">
              <a:latin typeface="Helvetica Neue"/>
              <a:cs typeface="Helvetica Neu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105040" y="1230736"/>
            <a:ext cx="286067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dirty="0">
                <a:solidFill>
                  <a:srgbClr val="5E5E5E"/>
                </a:solidFill>
                <a:latin typeface="Helvetica Neue"/>
                <a:cs typeface="Helvetica Neue"/>
              </a:rPr>
              <a:t>[Mackinlay</a:t>
            </a:r>
            <a:r>
              <a:rPr sz="2950" spc="5" dirty="0">
                <a:solidFill>
                  <a:srgbClr val="5E5E5E"/>
                </a:solidFill>
                <a:latin typeface="Helvetica Neue"/>
                <a:cs typeface="Helvetica Neue"/>
              </a:rPr>
              <a:t> </a:t>
            </a: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1986]</a:t>
            </a:r>
            <a:endParaRPr sz="295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9645" y="39221"/>
            <a:ext cx="8411210" cy="11269345"/>
            <a:chOff x="179645" y="39221"/>
            <a:chExt cx="8411210" cy="112693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9645" y="39221"/>
              <a:ext cx="8410674" cy="602220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3411" y="5869082"/>
              <a:ext cx="6855068" cy="5439474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44065" y="1617532"/>
            <a:ext cx="8254409" cy="807349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0069" y="1913349"/>
            <a:ext cx="18031460" cy="5634990"/>
          </a:xfrm>
          <a:prstGeom prst="rect">
            <a:avLst/>
          </a:prstGeom>
        </p:spPr>
        <p:txBody>
          <a:bodyPr vert="horz" wrap="square" lIns="0" tIns="492125" rIns="0" bIns="0" rtlCol="0">
            <a:spAutoFit/>
          </a:bodyPr>
          <a:lstStyle/>
          <a:p>
            <a:pPr marL="12700" marR="14604" algn="ctr">
              <a:lnSpc>
                <a:spcPts val="17180"/>
              </a:lnSpc>
              <a:spcBef>
                <a:spcPts val="3875"/>
              </a:spcBef>
            </a:pPr>
            <a:r>
              <a:rPr sz="17500" b="1" dirty="0">
                <a:latin typeface="Helvetica Neue"/>
                <a:cs typeface="Helvetica Neue"/>
              </a:rPr>
              <a:t>All</a:t>
            </a:r>
            <a:r>
              <a:rPr sz="17500" b="1" spc="-944" dirty="0">
                <a:latin typeface="Helvetica Neue"/>
                <a:cs typeface="Helvetica Neue"/>
              </a:rPr>
              <a:t> </a:t>
            </a:r>
            <a:r>
              <a:rPr sz="17500" b="1" spc="-10" dirty="0">
                <a:latin typeface="Helvetica Neue"/>
                <a:cs typeface="Helvetica Neue"/>
              </a:rPr>
              <a:t>Charts</a:t>
            </a:r>
            <a:r>
              <a:rPr sz="17500" b="1" spc="-944" dirty="0">
                <a:latin typeface="Helvetica Neue"/>
                <a:cs typeface="Helvetica Neue"/>
              </a:rPr>
              <a:t> </a:t>
            </a:r>
            <a:r>
              <a:rPr sz="17500" b="1" spc="-155" dirty="0">
                <a:latin typeface="Helvetica Neue"/>
                <a:cs typeface="Helvetica Neue"/>
              </a:rPr>
              <a:t>Should </a:t>
            </a:r>
            <a:r>
              <a:rPr sz="17500" b="1" dirty="0">
                <a:latin typeface="Helvetica Neue"/>
                <a:cs typeface="Helvetica Neue"/>
              </a:rPr>
              <a:t>Start</a:t>
            </a:r>
            <a:r>
              <a:rPr sz="17500" b="1" spc="-795" dirty="0">
                <a:latin typeface="Helvetica Neue"/>
                <a:cs typeface="Helvetica Neue"/>
              </a:rPr>
              <a:t> </a:t>
            </a:r>
            <a:r>
              <a:rPr sz="17500" b="1" dirty="0">
                <a:latin typeface="Helvetica Neue"/>
                <a:cs typeface="Helvetica Neue"/>
              </a:rPr>
              <a:t>at</a:t>
            </a:r>
            <a:r>
              <a:rPr sz="17500" b="1" spc="-795" dirty="0">
                <a:latin typeface="Helvetica Neue"/>
                <a:cs typeface="Helvetica Neue"/>
              </a:rPr>
              <a:t> </a:t>
            </a:r>
            <a:r>
              <a:rPr sz="17500" b="1" spc="-20" dirty="0">
                <a:latin typeface="Helvetica Neue"/>
                <a:cs typeface="Helvetica Neue"/>
              </a:rPr>
              <a:t>Zero</a:t>
            </a:r>
            <a:endParaRPr sz="17500">
              <a:latin typeface="Helvetica Neue"/>
              <a:cs typeface="Helvetica Neue"/>
            </a:endParaRPr>
          </a:p>
          <a:p>
            <a:pPr marL="12065" algn="ctr">
              <a:lnSpc>
                <a:spcPct val="100000"/>
              </a:lnSpc>
              <a:spcBef>
                <a:spcPts val="625"/>
              </a:spcBef>
            </a:pPr>
            <a:r>
              <a:rPr sz="4500" b="1" dirty="0">
                <a:latin typeface="Helvetica Neue"/>
                <a:cs typeface="Helvetica Neue"/>
              </a:rPr>
              <a:t>Myth</a:t>
            </a:r>
            <a:r>
              <a:rPr sz="4500" b="1" spc="5" dirty="0">
                <a:latin typeface="Helvetica Neue"/>
                <a:cs typeface="Helvetica Neue"/>
              </a:rPr>
              <a:t> </a:t>
            </a:r>
            <a:r>
              <a:rPr sz="4500" b="1" dirty="0">
                <a:latin typeface="Helvetica Neue"/>
                <a:cs typeface="Helvetica Neue"/>
              </a:rPr>
              <a:t>or</a:t>
            </a:r>
            <a:r>
              <a:rPr sz="4500" b="1" spc="5" dirty="0">
                <a:latin typeface="Helvetica Neue"/>
                <a:cs typeface="Helvetica Neue"/>
              </a:rPr>
              <a:t> </a:t>
            </a:r>
            <a:r>
              <a:rPr sz="4500" b="1" spc="-10" dirty="0">
                <a:latin typeface="Helvetica Neue"/>
                <a:cs typeface="Helvetica Neue"/>
              </a:rPr>
              <a:t>Truth?</a:t>
            </a:r>
            <a:endParaRPr sz="450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8827" y="584658"/>
            <a:ext cx="11584305" cy="7162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0" b="1" spc="-180" dirty="0">
                <a:solidFill>
                  <a:srgbClr val="231F20"/>
                </a:solidFill>
                <a:latin typeface="Arial"/>
                <a:cs typeface="Arial"/>
              </a:rPr>
              <a:t>Average</a:t>
            </a:r>
            <a:r>
              <a:rPr sz="4500" b="1" spc="-3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500" b="1" spc="-90" dirty="0">
                <a:solidFill>
                  <a:srgbClr val="231F20"/>
                </a:solidFill>
                <a:latin typeface="Arial"/>
                <a:cs typeface="Arial"/>
              </a:rPr>
              <a:t>world</a:t>
            </a:r>
            <a:r>
              <a:rPr sz="4500" b="1" spc="-3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500" b="1" spc="-50" dirty="0">
                <a:solidFill>
                  <a:srgbClr val="231F20"/>
                </a:solidFill>
                <a:latin typeface="Arial"/>
                <a:cs typeface="Arial"/>
              </a:rPr>
              <a:t>life</a:t>
            </a:r>
            <a:r>
              <a:rPr sz="4500" b="1" spc="-3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500" b="1" spc="-155" dirty="0">
                <a:solidFill>
                  <a:srgbClr val="231F20"/>
                </a:solidFill>
                <a:latin typeface="Arial"/>
                <a:cs typeface="Arial"/>
              </a:rPr>
              <a:t>expectancy</a:t>
            </a:r>
            <a:r>
              <a:rPr sz="4500" b="1" spc="-3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500" b="1" spc="-10" dirty="0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sz="4500" b="1" spc="-3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500" b="1" dirty="0">
                <a:solidFill>
                  <a:srgbClr val="231F20"/>
                </a:solidFill>
                <a:latin typeface="Arial"/>
                <a:cs typeface="Arial"/>
              </a:rPr>
              <a:t>birth</a:t>
            </a:r>
            <a:r>
              <a:rPr sz="4500" b="1" spc="-3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500" b="1" spc="-90" dirty="0">
                <a:solidFill>
                  <a:srgbClr val="231F20"/>
                </a:solidFill>
                <a:latin typeface="Arial"/>
                <a:cs typeface="Arial"/>
              </a:rPr>
              <a:t>(years)</a:t>
            </a:r>
            <a:endParaRPr sz="4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50028" y="2399248"/>
            <a:ext cx="223520" cy="1447800"/>
          </a:xfrm>
          <a:custGeom>
            <a:avLst/>
            <a:gdLst/>
            <a:ahLst/>
            <a:cxnLst/>
            <a:rect l="l" t="t" r="r" b="b"/>
            <a:pathLst>
              <a:path w="223519" h="1447800">
                <a:moveTo>
                  <a:pt x="222982" y="0"/>
                </a:moveTo>
                <a:lnTo>
                  <a:pt x="0" y="0"/>
                </a:lnTo>
                <a:lnTo>
                  <a:pt x="0" y="1447517"/>
                </a:lnTo>
                <a:lnTo>
                  <a:pt x="222982" y="1447517"/>
                </a:lnTo>
                <a:lnTo>
                  <a:pt x="222982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59787" y="2385322"/>
            <a:ext cx="223520" cy="1461770"/>
          </a:xfrm>
          <a:custGeom>
            <a:avLst/>
            <a:gdLst/>
            <a:ahLst/>
            <a:cxnLst/>
            <a:rect l="l" t="t" r="r" b="b"/>
            <a:pathLst>
              <a:path w="223519" h="1461770">
                <a:moveTo>
                  <a:pt x="222982" y="0"/>
                </a:moveTo>
                <a:lnTo>
                  <a:pt x="0" y="0"/>
                </a:lnTo>
                <a:lnTo>
                  <a:pt x="0" y="1461443"/>
                </a:lnTo>
                <a:lnTo>
                  <a:pt x="222982" y="1461443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69546" y="2373640"/>
            <a:ext cx="223520" cy="1473200"/>
          </a:xfrm>
          <a:custGeom>
            <a:avLst/>
            <a:gdLst/>
            <a:ahLst/>
            <a:cxnLst/>
            <a:rect l="l" t="t" r="r" b="b"/>
            <a:pathLst>
              <a:path w="223519" h="1473200">
                <a:moveTo>
                  <a:pt x="222982" y="0"/>
                </a:moveTo>
                <a:lnTo>
                  <a:pt x="0" y="0"/>
                </a:lnTo>
                <a:lnTo>
                  <a:pt x="0" y="1473124"/>
                </a:lnTo>
                <a:lnTo>
                  <a:pt x="222982" y="1473124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79248" y="2358968"/>
            <a:ext cx="223520" cy="1487805"/>
          </a:xfrm>
          <a:custGeom>
            <a:avLst/>
            <a:gdLst/>
            <a:ahLst/>
            <a:cxnLst/>
            <a:rect l="l" t="t" r="r" b="b"/>
            <a:pathLst>
              <a:path w="223519" h="1487804">
                <a:moveTo>
                  <a:pt x="223040" y="0"/>
                </a:moveTo>
                <a:lnTo>
                  <a:pt x="0" y="0"/>
                </a:lnTo>
                <a:lnTo>
                  <a:pt x="0" y="1487797"/>
                </a:lnTo>
                <a:lnTo>
                  <a:pt x="223040" y="1487797"/>
                </a:lnTo>
                <a:lnTo>
                  <a:pt x="223040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89007" y="2340208"/>
            <a:ext cx="223520" cy="1506855"/>
          </a:xfrm>
          <a:custGeom>
            <a:avLst/>
            <a:gdLst/>
            <a:ahLst/>
            <a:cxnLst/>
            <a:rect l="l" t="t" r="r" b="b"/>
            <a:pathLst>
              <a:path w="223519" h="1506854">
                <a:moveTo>
                  <a:pt x="222982" y="0"/>
                </a:moveTo>
                <a:lnTo>
                  <a:pt x="0" y="0"/>
                </a:lnTo>
                <a:lnTo>
                  <a:pt x="0" y="1506557"/>
                </a:lnTo>
                <a:lnTo>
                  <a:pt x="222982" y="1506557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98766" y="2321794"/>
            <a:ext cx="223520" cy="1525270"/>
          </a:xfrm>
          <a:custGeom>
            <a:avLst/>
            <a:gdLst/>
            <a:ahLst/>
            <a:cxnLst/>
            <a:rect l="l" t="t" r="r" b="b"/>
            <a:pathLst>
              <a:path w="223520" h="1525270">
                <a:moveTo>
                  <a:pt x="222982" y="0"/>
                </a:moveTo>
                <a:lnTo>
                  <a:pt x="0" y="0"/>
                </a:lnTo>
                <a:lnTo>
                  <a:pt x="0" y="1524971"/>
                </a:lnTo>
                <a:lnTo>
                  <a:pt x="222982" y="1524971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08466" y="2301366"/>
            <a:ext cx="223520" cy="1545590"/>
          </a:xfrm>
          <a:custGeom>
            <a:avLst/>
            <a:gdLst/>
            <a:ahLst/>
            <a:cxnLst/>
            <a:rect l="l" t="t" r="r" b="b"/>
            <a:pathLst>
              <a:path w="223520" h="1545589">
                <a:moveTo>
                  <a:pt x="223040" y="0"/>
                </a:moveTo>
                <a:lnTo>
                  <a:pt x="0" y="0"/>
                </a:lnTo>
                <a:lnTo>
                  <a:pt x="0" y="1545399"/>
                </a:lnTo>
                <a:lnTo>
                  <a:pt x="223040" y="1545399"/>
                </a:lnTo>
                <a:lnTo>
                  <a:pt x="223040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18226" y="2281743"/>
            <a:ext cx="223520" cy="1565275"/>
          </a:xfrm>
          <a:custGeom>
            <a:avLst/>
            <a:gdLst/>
            <a:ahLst/>
            <a:cxnLst/>
            <a:rect l="l" t="t" r="r" b="b"/>
            <a:pathLst>
              <a:path w="223520" h="1565275">
                <a:moveTo>
                  <a:pt x="222982" y="0"/>
                </a:moveTo>
                <a:lnTo>
                  <a:pt x="0" y="0"/>
                </a:lnTo>
                <a:lnTo>
                  <a:pt x="0" y="1565022"/>
                </a:lnTo>
                <a:lnTo>
                  <a:pt x="222982" y="1565022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27985" y="2265055"/>
            <a:ext cx="223520" cy="1581785"/>
          </a:xfrm>
          <a:custGeom>
            <a:avLst/>
            <a:gdLst/>
            <a:ahLst/>
            <a:cxnLst/>
            <a:rect l="l" t="t" r="r" b="b"/>
            <a:pathLst>
              <a:path w="223520" h="1581785">
                <a:moveTo>
                  <a:pt x="222982" y="0"/>
                </a:moveTo>
                <a:lnTo>
                  <a:pt x="0" y="0"/>
                </a:lnTo>
                <a:lnTo>
                  <a:pt x="0" y="1581709"/>
                </a:lnTo>
                <a:lnTo>
                  <a:pt x="222982" y="1581709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37744" y="2248080"/>
            <a:ext cx="223520" cy="1598930"/>
          </a:xfrm>
          <a:custGeom>
            <a:avLst/>
            <a:gdLst/>
            <a:ahLst/>
            <a:cxnLst/>
            <a:rect l="l" t="t" r="r" b="b"/>
            <a:pathLst>
              <a:path w="223520" h="1598929">
                <a:moveTo>
                  <a:pt x="222982" y="0"/>
                </a:moveTo>
                <a:lnTo>
                  <a:pt x="0" y="0"/>
                </a:lnTo>
                <a:lnTo>
                  <a:pt x="0" y="1598685"/>
                </a:lnTo>
                <a:lnTo>
                  <a:pt x="222982" y="1598685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47388" y="2231795"/>
            <a:ext cx="223520" cy="1615440"/>
          </a:xfrm>
          <a:custGeom>
            <a:avLst/>
            <a:gdLst/>
            <a:ahLst/>
            <a:cxnLst/>
            <a:rect l="l" t="t" r="r" b="b"/>
            <a:pathLst>
              <a:path w="223520" h="1615439">
                <a:moveTo>
                  <a:pt x="222982" y="0"/>
                </a:moveTo>
                <a:lnTo>
                  <a:pt x="0" y="0"/>
                </a:lnTo>
                <a:lnTo>
                  <a:pt x="0" y="1614969"/>
                </a:lnTo>
                <a:lnTo>
                  <a:pt x="222982" y="1614969"/>
                </a:lnTo>
                <a:lnTo>
                  <a:pt x="222982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57147" y="2217294"/>
            <a:ext cx="223520" cy="1630045"/>
          </a:xfrm>
          <a:custGeom>
            <a:avLst/>
            <a:gdLst/>
            <a:ahLst/>
            <a:cxnLst/>
            <a:rect l="l" t="t" r="r" b="b"/>
            <a:pathLst>
              <a:path w="223520" h="1630045">
                <a:moveTo>
                  <a:pt x="222982" y="0"/>
                </a:moveTo>
                <a:lnTo>
                  <a:pt x="0" y="0"/>
                </a:lnTo>
                <a:lnTo>
                  <a:pt x="0" y="1629470"/>
                </a:lnTo>
                <a:lnTo>
                  <a:pt x="222982" y="1629470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66905" y="2203944"/>
            <a:ext cx="223520" cy="1643380"/>
          </a:xfrm>
          <a:custGeom>
            <a:avLst/>
            <a:gdLst/>
            <a:ahLst/>
            <a:cxnLst/>
            <a:rect l="l" t="t" r="r" b="b"/>
            <a:pathLst>
              <a:path w="223520" h="1643379">
                <a:moveTo>
                  <a:pt x="222982" y="0"/>
                </a:moveTo>
                <a:lnTo>
                  <a:pt x="0" y="0"/>
                </a:lnTo>
                <a:lnTo>
                  <a:pt x="0" y="1642821"/>
                </a:lnTo>
                <a:lnTo>
                  <a:pt x="222982" y="1642821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76607" y="2191572"/>
            <a:ext cx="223520" cy="1655445"/>
          </a:xfrm>
          <a:custGeom>
            <a:avLst/>
            <a:gdLst/>
            <a:ahLst/>
            <a:cxnLst/>
            <a:rect l="l" t="t" r="r" b="b"/>
            <a:pathLst>
              <a:path w="223520" h="1655445">
                <a:moveTo>
                  <a:pt x="223040" y="0"/>
                </a:moveTo>
                <a:lnTo>
                  <a:pt x="0" y="0"/>
                </a:lnTo>
                <a:lnTo>
                  <a:pt x="0" y="1655193"/>
                </a:lnTo>
                <a:lnTo>
                  <a:pt x="223040" y="1655193"/>
                </a:lnTo>
                <a:lnTo>
                  <a:pt x="223040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086366" y="2178107"/>
            <a:ext cx="223520" cy="1668780"/>
          </a:xfrm>
          <a:custGeom>
            <a:avLst/>
            <a:gdLst/>
            <a:ahLst/>
            <a:cxnLst/>
            <a:rect l="l" t="t" r="r" b="b"/>
            <a:pathLst>
              <a:path w="223520" h="1668779">
                <a:moveTo>
                  <a:pt x="222982" y="0"/>
                </a:moveTo>
                <a:lnTo>
                  <a:pt x="0" y="0"/>
                </a:lnTo>
                <a:lnTo>
                  <a:pt x="0" y="1668715"/>
                </a:lnTo>
                <a:lnTo>
                  <a:pt x="222982" y="1668715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396125" y="2165907"/>
            <a:ext cx="223520" cy="1681480"/>
          </a:xfrm>
          <a:custGeom>
            <a:avLst/>
            <a:gdLst/>
            <a:ahLst/>
            <a:cxnLst/>
            <a:rect l="l" t="t" r="r" b="b"/>
            <a:pathLst>
              <a:path w="223520" h="1681479">
                <a:moveTo>
                  <a:pt x="222982" y="0"/>
                </a:moveTo>
                <a:lnTo>
                  <a:pt x="0" y="0"/>
                </a:lnTo>
                <a:lnTo>
                  <a:pt x="0" y="1680857"/>
                </a:lnTo>
                <a:lnTo>
                  <a:pt x="222982" y="1680857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705827" y="2154457"/>
            <a:ext cx="223520" cy="1692910"/>
          </a:xfrm>
          <a:custGeom>
            <a:avLst/>
            <a:gdLst/>
            <a:ahLst/>
            <a:cxnLst/>
            <a:rect l="l" t="t" r="r" b="b"/>
            <a:pathLst>
              <a:path w="223520" h="1692910">
                <a:moveTo>
                  <a:pt x="223040" y="0"/>
                </a:moveTo>
                <a:lnTo>
                  <a:pt x="0" y="0"/>
                </a:lnTo>
                <a:lnTo>
                  <a:pt x="0" y="1692308"/>
                </a:lnTo>
                <a:lnTo>
                  <a:pt x="223040" y="1692308"/>
                </a:lnTo>
                <a:lnTo>
                  <a:pt x="223040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015586" y="2142947"/>
            <a:ext cx="223520" cy="1704339"/>
          </a:xfrm>
          <a:custGeom>
            <a:avLst/>
            <a:gdLst/>
            <a:ahLst/>
            <a:cxnLst/>
            <a:rect l="l" t="t" r="r" b="b"/>
            <a:pathLst>
              <a:path w="223520" h="1704339">
                <a:moveTo>
                  <a:pt x="222982" y="0"/>
                </a:moveTo>
                <a:lnTo>
                  <a:pt x="0" y="0"/>
                </a:lnTo>
                <a:lnTo>
                  <a:pt x="0" y="1703818"/>
                </a:lnTo>
                <a:lnTo>
                  <a:pt x="222982" y="1703818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325344" y="2133223"/>
            <a:ext cx="223520" cy="1713864"/>
          </a:xfrm>
          <a:custGeom>
            <a:avLst/>
            <a:gdLst/>
            <a:ahLst/>
            <a:cxnLst/>
            <a:rect l="l" t="t" r="r" b="b"/>
            <a:pathLst>
              <a:path w="223520" h="1713864">
                <a:moveTo>
                  <a:pt x="222982" y="0"/>
                </a:moveTo>
                <a:lnTo>
                  <a:pt x="0" y="0"/>
                </a:lnTo>
                <a:lnTo>
                  <a:pt x="0" y="1713542"/>
                </a:lnTo>
                <a:lnTo>
                  <a:pt x="222982" y="1713542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635103" y="2123440"/>
            <a:ext cx="223520" cy="1723389"/>
          </a:xfrm>
          <a:custGeom>
            <a:avLst/>
            <a:gdLst/>
            <a:ahLst/>
            <a:cxnLst/>
            <a:rect l="l" t="t" r="r" b="b"/>
            <a:pathLst>
              <a:path w="223520" h="1723389">
                <a:moveTo>
                  <a:pt x="222982" y="0"/>
                </a:moveTo>
                <a:lnTo>
                  <a:pt x="0" y="0"/>
                </a:lnTo>
                <a:lnTo>
                  <a:pt x="0" y="1723325"/>
                </a:lnTo>
                <a:lnTo>
                  <a:pt x="222982" y="1723325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944804" y="2115786"/>
            <a:ext cx="223520" cy="1731010"/>
          </a:xfrm>
          <a:custGeom>
            <a:avLst/>
            <a:gdLst/>
            <a:ahLst/>
            <a:cxnLst/>
            <a:rect l="l" t="t" r="r" b="b"/>
            <a:pathLst>
              <a:path w="223520" h="1731010">
                <a:moveTo>
                  <a:pt x="222982" y="0"/>
                </a:moveTo>
                <a:lnTo>
                  <a:pt x="0" y="0"/>
                </a:lnTo>
                <a:lnTo>
                  <a:pt x="0" y="1730978"/>
                </a:lnTo>
                <a:lnTo>
                  <a:pt x="222982" y="1730978"/>
                </a:lnTo>
                <a:lnTo>
                  <a:pt x="222982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254564" y="2106579"/>
            <a:ext cx="223520" cy="1740535"/>
          </a:xfrm>
          <a:custGeom>
            <a:avLst/>
            <a:gdLst/>
            <a:ahLst/>
            <a:cxnLst/>
            <a:rect l="l" t="t" r="r" b="b"/>
            <a:pathLst>
              <a:path w="223520" h="1740535">
                <a:moveTo>
                  <a:pt x="222982" y="0"/>
                </a:moveTo>
                <a:lnTo>
                  <a:pt x="0" y="0"/>
                </a:lnTo>
                <a:lnTo>
                  <a:pt x="0" y="1740185"/>
                </a:lnTo>
                <a:lnTo>
                  <a:pt x="222982" y="1740185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564323" y="2097833"/>
            <a:ext cx="223520" cy="1749425"/>
          </a:xfrm>
          <a:custGeom>
            <a:avLst/>
            <a:gdLst/>
            <a:ahLst/>
            <a:cxnLst/>
            <a:rect l="l" t="t" r="r" b="b"/>
            <a:pathLst>
              <a:path w="223520" h="1749425">
                <a:moveTo>
                  <a:pt x="222982" y="0"/>
                </a:moveTo>
                <a:lnTo>
                  <a:pt x="0" y="0"/>
                </a:lnTo>
                <a:lnTo>
                  <a:pt x="0" y="1748932"/>
                </a:lnTo>
                <a:lnTo>
                  <a:pt x="222982" y="1748932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874025" y="2091273"/>
            <a:ext cx="223520" cy="1755775"/>
          </a:xfrm>
          <a:custGeom>
            <a:avLst/>
            <a:gdLst/>
            <a:ahLst/>
            <a:cxnLst/>
            <a:rect l="l" t="t" r="r" b="b"/>
            <a:pathLst>
              <a:path w="223520" h="1755775">
                <a:moveTo>
                  <a:pt x="223040" y="0"/>
                </a:moveTo>
                <a:lnTo>
                  <a:pt x="0" y="0"/>
                </a:lnTo>
                <a:lnTo>
                  <a:pt x="0" y="1755492"/>
                </a:lnTo>
                <a:lnTo>
                  <a:pt x="223040" y="1755492"/>
                </a:lnTo>
                <a:lnTo>
                  <a:pt x="223040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183782" y="2084137"/>
            <a:ext cx="223520" cy="1762760"/>
          </a:xfrm>
          <a:custGeom>
            <a:avLst/>
            <a:gdLst/>
            <a:ahLst/>
            <a:cxnLst/>
            <a:rect l="l" t="t" r="r" b="b"/>
            <a:pathLst>
              <a:path w="223520" h="1762760">
                <a:moveTo>
                  <a:pt x="222982" y="0"/>
                </a:moveTo>
                <a:lnTo>
                  <a:pt x="0" y="0"/>
                </a:lnTo>
                <a:lnTo>
                  <a:pt x="0" y="1762628"/>
                </a:lnTo>
                <a:lnTo>
                  <a:pt x="222982" y="1762628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493542" y="2077232"/>
            <a:ext cx="223520" cy="1769745"/>
          </a:xfrm>
          <a:custGeom>
            <a:avLst/>
            <a:gdLst/>
            <a:ahLst/>
            <a:cxnLst/>
            <a:rect l="l" t="t" r="r" b="b"/>
            <a:pathLst>
              <a:path w="223520" h="1769745">
                <a:moveTo>
                  <a:pt x="222982" y="0"/>
                </a:moveTo>
                <a:lnTo>
                  <a:pt x="0" y="0"/>
                </a:lnTo>
                <a:lnTo>
                  <a:pt x="0" y="1769533"/>
                </a:lnTo>
                <a:lnTo>
                  <a:pt x="222982" y="1769533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803244" y="2069004"/>
            <a:ext cx="223520" cy="1778000"/>
          </a:xfrm>
          <a:custGeom>
            <a:avLst/>
            <a:gdLst/>
            <a:ahLst/>
            <a:cxnLst/>
            <a:rect l="l" t="t" r="r" b="b"/>
            <a:pathLst>
              <a:path w="223520" h="1778000">
                <a:moveTo>
                  <a:pt x="223040" y="0"/>
                </a:moveTo>
                <a:lnTo>
                  <a:pt x="0" y="0"/>
                </a:lnTo>
                <a:lnTo>
                  <a:pt x="0" y="1777761"/>
                </a:lnTo>
                <a:lnTo>
                  <a:pt x="223040" y="1777761"/>
                </a:lnTo>
                <a:lnTo>
                  <a:pt x="223040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113002" y="2062098"/>
            <a:ext cx="223520" cy="1784985"/>
          </a:xfrm>
          <a:custGeom>
            <a:avLst/>
            <a:gdLst/>
            <a:ahLst/>
            <a:cxnLst/>
            <a:rect l="l" t="t" r="r" b="b"/>
            <a:pathLst>
              <a:path w="223520" h="1784985">
                <a:moveTo>
                  <a:pt x="222982" y="0"/>
                </a:moveTo>
                <a:lnTo>
                  <a:pt x="0" y="0"/>
                </a:lnTo>
                <a:lnTo>
                  <a:pt x="0" y="1784667"/>
                </a:lnTo>
                <a:lnTo>
                  <a:pt x="222982" y="1784667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422762" y="2056458"/>
            <a:ext cx="223520" cy="1790700"/>
          </a:xfrm>
          <a:custGeom>
            <a:avLst/>
            <a:gdLst/>
            <a:ahLst/>
            <a:cxnLst/>
            <a:rect l="l" t="t" r="r" b="b"/>
            <a:pathLst>
              <a:path w="223520" h="1790700">
                <a:moveTo>
                  <a:pt x="222982" y="0"/>
                </a:moveTo>
                <a:lnTo>
                  <a:pt x="0" y="0"/>
                </a:lnTo>
                <a:lnTo>
                  <a:pt x="0" y="1790306"/>
                </a:lnTo>
                <a:lnTo>
                  <a:pt x="222982" y="1790306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732458" y="2050417"/>
            <a:ext cx="223520" cy="1796414"/>
          </a:xfrm>
          <a:custGeom>
            <a:avLst/>
            <a:gdLst/>
            <a:ahLst/>
            <a:cxnLst/>
            <a:rect l="l" t="t" r="r" b="b"/>
            <a:pathLst>
              <a:path w="223520" h="1796414">
                <a:moveTo>
                  <a:pt x="222982" y="0"/>
                </a:moveTo>
                <a:lnTo>
                  <a:pt x="0" y="0"/>
                </a:lnTo>
                <a:lnTo>
                  <a:pt x="0" y="1796348"/>
                </a:lnTo>
                <a:lnTo>
                  <a:pt x="222982" y="1796348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042166" y="2045007"/>
            <a:ext cx="223520" cy="1802130"/>
          </a:xfrm>
          <a:custGeom>
            <a:avLst/>
            <a:gdLst/>
            <a:ahLst/>
            <a:cxnLst/>
            <a:rect l="l" t="t" r="r" b="b"/>
            <a:pathLst>
              <a:path w="223520" h="1802129">
                <a:moveTo>
                  <a:pt x="222982" y="0"/>
                </a:moveTo>
                <a:lnTo>
                  <a:pt x="0" y="0"/>
                </a:lnTo>
                <a:lnTo>
                  <a:pt x="0" y="1801757"/>
                </a:lnTo>
                <a:lnTo>
                  <a:pt x="222982" y="1801757"/>
                </a:lnTo>
                <a:lnTo>
                  <a:pt x="222982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351926" y="2039886"/>
            <a:ext cx="223520" cy="1807210"/>
          </a:xfrm>
          <a:custGeom>
            <a:avLst/>
            <a:gdLst/>
            <a:ahLst/>
            <a:cxnLst/>
            <a:rect l="l" t="t" r="r" b="b"/>
            <a:pathLst>
              <a:path w="223520" h="1807210">
                <a:moveTo>
                  <a:pt x="222982" y="0"/>
                </a:moveTo>
                <a:lnTo>
                  <a:pt x="0" y="0"/>
                </a:lnTo>
                <a:lnTo>
                  <a:pt x="0" y="1806879"/>
                </a:lnTo>
                <a:lnTo>
                  <a:pt x="222982" y="1806879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661686" y="2035340"/>
            <a:ext cx="223520" cy="1811655"/>
          </a:xfrm>
          <a:custGeom>
            <a:avLst/>
            <a:gdLst/>
            <a:ahLst/>
            <a:cxnLst/>
            <a:rect l="l" t="t" r="r" b="b"/>
            <a:pathLst>
              <a:path w="223520" h="1811654">
                <a:moveTo>
                  <a:pt x="222982" y="0"/>
                </a:moveTo>
                <a:lnTo>
                  <a:pt x="0" y="0"/>
                </a:lnTo>
                <a:lnTo>
                  <a:pt x="0" y="1811425"/>
                </a:lnTo>
                <a:lnTo>
                  <a:pt x="222982" y="1811425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971384" y="2031830"/>
            <a:ext cx="223520" cy="1815464"/>
          </a:xfrm>
          <a:custGeom>
            <a:avLst/>
            <a:gdLst/>
            <a:ahLst/>
            <a:cxnLst/>
            <a:rect l="l" t="t" r="r" b="b"/>
            <a:pathLst>
              <a:path w="223520" h="1815464">
                <a:moveTo>
                  <a:pt x="223040" y="0"/>
                </a:moveTo>
                <a:lnTo>
                  <a:pt x="0" y="0"/>
                </a:lnTo>
                <a:lnTo>
                  <a:pt x="0" y="1814935"/>
                </a:lnTo>
                <a:lnTo>
                  <a:pt x="223040" y="1814935"/>
                </a:lnTo>
                <a:lnTo>
                  <a:pt x="223040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281144" y="2026018"/>
            <a:ext cx="223520" cy="1821180"/>
          </a:xfrm>
          <a:custGeom>
            <a:avLst/>
            <a:gdLst/>
            <a:ahLst/>
            <a:cxnLst/>
            <a:rect l="l" t="t" r="r" b="b"/>
            <a:pathLst>
              <a:path w="223520" h="1821179">
                <a:moveTo>
                  <a:pt x="222982" y="0"/>
                </a:moveTo>
                <a:lnTo>
                  <a:pt x="0" y="0"/>
                </a:lnTo>
                <a:lnTo>
                  <a:pt x="0" y="1820747"/>
                </a:lnTo>
                <a:lnTo>
                  <a:pt x="222982" y="1820747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590904" y="2020609"/>
            <a:ext cx="223520" cy="1826260"/>
          </a:xfrm>
          <a:custGeom>
            <a:avLst/>
            <a:gdLst/>
            <a:ahLst/>
            <a:cxnLst/>
            <a:rect l="l" t="t" r="r" b="b"/>
            <a:pathLst>
              <a:path w="223520" h="1826260">
                <a:moveTo>
                  <a:pt x="222982" y="0"/>
                </a:moveTo>
                <a:lnTo>
                  <a:pt x="0" y="0"/>
                </a:lnTo>
                <a:lnTo>
                  <a:pt x="0" y="1826155"/>
                </a:lnTo>
                <a:lnTo>
                  <a:pt x="222982" y="1826155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900601" y="2012611"/>
            <a:ext cx="223520" cy="1834514"/>
          </a:xfrm>
          <a:custGeom>
            <a:avLst/>
            <a:gdLst/>
            <a:ahLst/>
            <a:cxnLst/>
            <a:rect l="l" t="t" r="r" b="b"/>
            <a:pathLst>
              <a:path w="223519" h="1834514">
                <a:moveTo>
                  <a:pt x="223040" y="0"/>
                </a:moveTo>
                <a:lnTo>
                  <a:pt x="0" y="0"/>
                </a:lnTo>
                <a:lnTo>
                  <a:pt x="0" y="1834154"/>
                </a:lnTo>
                <a:lnTo>
                  <a:pt x="223040" y="1834154"/>
                </a:lnTo>
                <a:lnTo>
                  <a:pt x="223040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3210362" y="2004381"/>
            <a:ext cx="223520" cy="1842770"/>
          </a:xfrm>
          <a:custGeom>
            <a:avLst/>
            <a:gdLst/>
            <a:ahLst/>
            <a:cxnLst/>
            <a:rect l="l" t="t" r="r" b="b"/>
            <a:pathLst>
              <a:path w="223519" h="1842770">
                <a:moveTo>
                  <a:pt x="222982" y="0"/>
                </a:moveTo>
                <a:lnTo>
                  <a:pt x="0" y="0"/>
                </a:lnTo>
                <a:lnTo>
                  <a:pt x="0" y="1842383"/>
                </a:lnTo>
                <a:lnTo>
                  <a:pt x="222982" y="1842383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3520122" y="1997188"/>
            <a:ext cx="223520" cy="1849755"/>
          </a:xfrm>
          <a:custGeom>
            <a:avLst/>
            <a:gdLst/>
            <a:ahLst/>
            <a:cxnLst/>
            <a:rect l="l" t="t" r="r" b="b"/>
            <a:pathLst>
              <a:path w="223519" h="1849754">
                <a:moveTo>
                  <a:pt x="222982" y="0"/>
                </a:moveTo>
                <a:lnTo>
                  <a:pt x="0" y="0"/>
                </a:lnTo>
                <a:lnTo>
                  <a:pt x="0" y="1849577"/>
                </a:lnTo>
                <a:lnTo>
                  <a:pt x="222982" y="1849577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3829882" y="1990801"/>
            <a:ext cx="223520" cy="1856105"/>
          </a:xfrm>
          <a:custGeom>
            <a:avLst/>
            <a:gdLst/>
            <a:ahLst/>
            <a:cxnLst/>
            <a:rect l="l" t="t" r="r" b="b"/>
            <a:pathLst>
              <a:path w="223519" h="1856104">
                <a:moveTo>
                  <a:pt x="222982" y="0"/>
                </a:moveTo>
                <a:lnTo>
                  <a:pt x="0" y="0"/>
                </a:lnTo>
                <a:lnTo>
                  <a:pt x="0" y="1855964"/>
                </a:lnTo>
                <a:lnTo>
                  <a:pt x="222982" y="1855964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4139580" y="1983090"/>
            <a:ext cx="223520" cy="1863725"/>
          </a:xfrm>
          <a:custGeom>
            <a:avLst/>
            <a:gdLst/>
            <a:ahLst/>
            <a:cxnLst/>
            <a:rect l="l" t="t" r="r" b="b"/>
            <a:pathLst>
              <a:path w="223519" h="1863725">
                <a:moveTo>
                  <a:pt x="222982" y="0"/>
                </a:moveTo>
                <a:lnTo>
                  <a:pt x="0" y="0"/>
                </a:lnTo>
                <a:lnTo>
                  <a:pt x="0" y="1863675"/>
                </a:lnTo>
                <a:lnTo>
                  <a:pt x="222982" y="1863675"/>
                </a:lnTo>
                <a:lnTo>
                  <a:pt x="222982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4449339" y="1974861"/>
            <a:ext cx="223520" cy="1871980"/>
          </a:xfrm>
          <a:custGeom>
            <a:avLst/>
            <a:gdLst/>
            <a:ahLst/>
            <a:cxnLst/>
            <a:rect l="l" t="t" r="r" b="b"/>
            <a:pathLst>
              <a:path w="223519" h="1871979">
                <a:moveTo>
                  <a:pt x="222982" y="0"/>
                </a:moveTo>
                <a:lnTo>
                  <a:pt x="0" y="0"/>
                </a:lnTo>
                <a:lnTo>
                  <a:pt x="0" y="1871904"/>
                </a:lnTo>
                <a:lnTo>
                  <a:pt x="222982" y="1871904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4759100" y="1967553"/>
            <a:ext cx="223520" cy="1879600"/>
          </a:xfrm>
          <a:custGeom>
            <a:avLst/>
            <a:gdLst/>
            <a:ahLst/>
            <a:cxnLst/>
            <a:rect l="l" t="t" r="r" b="b"/>
            <a:pathLst>
              <a:path w="223519" h="1879600">
                <a:moveTo>
                  <a:pt x="222982" y="0"/>
                </a:moveTo>
                <a:lnTo>
                  <a:pt x="0" y="0"/>
                </a:lnTo>
                <a:lnTo>
                  <a:pt x="0" y="1879211"/>
                </a:lnTo>
                <a:lnTo>
                  <a:pt x="222982" y="1879211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5068798" y="1959958"/>
            <a:ext cx="223520" cy="1887220"/>
          </a:xfrm>
          <a:custGeom>
            <a:avLst/>
            <a:gdLst/>
            <a:ahLst/>
            <a:cxnLst/>
            <a:rect l="l" t="t" r="r" b="b"/>
            <a:pathLst>
              <a:path w="223519" h="1887220">
                <a:moveTo>
                  <a:pt x="223040" y="0"/>
                </a:moveTo>
                <a:lnTo>
                  <a:pt x="0" y="0"/>
                </a:lnTo>
                <a:lnTo>
                  <a:pt x="0" y="1886807"/>
                </a:lnTo>
                <a:lnTo>
                  <a:pt x="223040" y="1886807"/>
                </a:lnTo>
                <a:lnTo>
                  <a:pt x="223040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5378557" y="1950635"/>
            <a:ext cx="223520" cy="1896745"/>
          </a:xfrm>
          <a:custGeom>
            <a:avLst/>
            <a:gdLst/>
            <a:ahLst/>
            <a:cxnLst/>
            <a:rect l="l" t="t" r="r" b="b"/>
            <a:pathLst>
              <a:path w="223519" h="1896745">
                <a:moveTo>
                  <a:pt x="222982" y="0"/>
                </a:moveTo>
                <a:lnTo>
                  <a:pt x="0" y="0"/>
                </a:lnTo>
                <a:lnTo>
                  <a:pt x="0" y="1896129"/>
                </a:lnTo>
                <a:lnTo>
                  <a:pt x="222982" y="1896129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5688318" y="1943097"/>
            <a:ext cx="223520" cy="1903730"/>
          </a:xfrm>
          <a:custGeom>
            <a:avLst/>
            <a:gdLst/>
            <a:ahLst/>
            <a:cxnLst/>
            <a:rect l="l" t="t" r="r" b="b"/>
            <a:pathLst>
              <a:path w="223519" h="1903729">
                <a:moveTo>
                  <a:pt x="222982" y="0"/>
                </a:moveTo>
                <a:lnTo>
                  <a:pt x="0" y="0"/>
                </a:lnTo>
                <a:lnTo>
                  <a:pt x="0" y="1903667"/>
                </a:lnTo>
                <a:lnTo>
                  <a:pt x="222982" y="1903667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5998015" y="1933833"/>
            <a:ext cx="223520" cy="1913255"/>
          </a:xfrm>
          <a:custGeom>
            <a:avLst/>
            <a:gdLst/>
            <a:ahLst/>
            <a:cxnLst/>
            <a:rect l="l" t="t" r="r" b="b"/>
            <a:pathLst>
              <a:path w="223519" h="1913254">
                <a:moveTo>
                  <a:pt x="223040" y="0"/>
                </a:moveTo>
                <a:lnTo>
                  <a:pt x="0" y="0"/>
                </a:lnTo>
                <a:lnTo>
                  <a:pt x="0" y="1912932"/>
                </a:lnTo>
                <a:lnTo>
                  <a:pt x="223040" y="1912932"/>
                </a:lnTo>
                <a:lnTo>
                  <a:pt x="223040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6307775" y="1925028"/>
            <a:ext cx="223520" cy="1922145"/>
          </a:xfrm>
          <a:custGeom>
            <a:avLst/>
            <a:gdLst/>
            <a:ahLst/>
            <a:cxnLst/>
            <a:rect l="l" t="t" r="r" b="b"/>
            <a:pathLst>
              <a:path w="223519" h="1922145">
                <a:moveTo>
                  <a:pt x="222982" y="0"/>
                </a:moveTo>
                <a:lnTo>
                  <a:pt x="0" y="0"/>
                </a:lnTo>
                <a:lnTo>
                  <a:pt x="0" y="1921737"/>
                </a:lnTo>
                <a:lnTo>
                  <a:pt x="222982" y="1921737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6617483" y="1917030"/>
            <a:ext cx="223520" cy="1929764"/>
          </a:xfrm>
          <a:custGeom>
            <a:avLst/>
            <a:gdLst/>
            <a:ahLst/>
            <a:cxnLst/>
            <a:rect l="l" t="t" r="r" b="b"/>
            <a:pathLst>
              <a:path w="223519" h="1929764">
                <a:moveTo>
                  <a:pt x="222982" y="0"/>
                </a:moveTo>
                <a:lnTo>
                  <a:pt x="0" y="0"/>
                </a:lnTo>
                <a:lnTo>
                  <a:pt x="0" y="1929734"/>
                </a:lnTo>
                <a:lnTo>
                  <a:pt x="222982" y="1929734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6927180" y="1908168"/>
            <a:ext cx="223520" cy="1938655"/>
          </a:xfrm>
          <a:custGeom>
            <a:avLst/>
            <a:gdLst/>
            <a:ahLst/>
            <a:cxnLst/>
            <a:rect l="l" t="t" r="r" b="b"/>
            <a:pathLst>
              <a:path w="223519" h="1938654">
                <a:moveTo>
                  <a:pt x="223040" y="0"/>
                </a:moveTo>
                <a:lnTo>
                  <a:pt x="0" y="0"/>
                </a:lnTo>
                <a:lnTo>
                  <a:pt x="0" y="1938597"/>
                </a:lnTo>
                <a:lnTo>
                  <a:pt x="223040" y="1938597"/>
                </a:lnTo>
                <a:lnTo>
                  <a:pt x="223040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7236941" y="1900572"/>
            <a:ext cx="223520" cy="1946275"/>
          </a:xfrm>
          <a:custGeom>
            <a:avLst/>
            <a:gdLst/>
            <a:ahLst/>
            <a:cxnLst/>
            <a:rect l="l" t="t" r="r" b="b"/>
            <a:pathLst>
              <a:path w="223519" h="1946275">
                <a:moveTo>
                  <a:pt x="222982" y="0"/>
                </a:moveTo>
                <a:lnTo>
                  <a:pt x="0" y="0"/>
                </a:lnTo>
                <a:lnTo>
                  <a:pt x="0" y="1946193"/>
                </a:lnTo>
                <a:lnTo>
                  <a:pt x="222982" y="1946193"/>
                </a:lnTo>
                <a:lnTo>
                  <a:pt x="222982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7546701" y="1892573"/>
            <a:ext cx="223520" cy="1954530"/>
          </a:xfrm>
          <a:custGeom>
            <a:avLst/>
            <a:gdLst/>
            <a:ahLst/>
            <a:cxnLst/>
            <a:rect l="l" t="t" r="r" b="b"/>
            <a:pathLst>
              <a:path w="223519" h="1954529">
                <a:moveTo>
                  <a:pt x="222982" y="0"/>
                </a:moveTo>
                <a:lnTo>
                  <a:pt x="0" y="0"/>
                </a:lnTo>
                <a:lnTo>
                  <a:pt x="0" y="1954191"/>
                </a:lnTo>
                <a:lnTo>
                  <a:pt x="222982" y="1954191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7856461" y="1885898"/>
            <a:ext cx="223520" cy="1960880"/>
          </a:xfrm>
          <a:custGeom>
            <a:avLst/>
            <a:gdLst/>
            <a:ahLst/>
            <a:cxnLst/>
            <a:rect l="l" t="t" r="r" b="b"/>
            <a:pathLst>
              <a:path w="223519" h="1960879">
                <a:moveTo>
                  <a:pt x="222982" y="0"/>
                </a:moveTo>
                <a:lnTo>
                  <a:pt x="0" y="0"/>
                </a:lnTo>
                <a:lnTo>
                  <a:pt x="0" y="1960866"/>
                </a:lnTo>
                <a:lnTo>
                  <a:pt x="222982" y="1960866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8166159" y="1879165"/>
            <a:ext cx="223520" cy="1967864"/>
          </a:xfrm>
          <a:custGeom>
            <a:avLst/>
            <a:gdLst/>
            <a:ahLst/>
            <a:cxnLst/>
            <a:rect l="l" t="t" r="r" b="b"/>
            <a:pathLst>
              <a:path w="223519" h="1967864">
                <a:moveTo>
                  <a:pt x="222982" y="0"/>
                </a:moveTo>
                <a:lnTo>
                  <a:pt x="0" y="0"/>
                </a:lnTo>
                <a:lnTo>
                  <a:pt x="0" y="1967599"/>
                </a:lnTo>
                <a:lnTo>
                  <a:pt x="222982" y="1967599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8475918" y="1872720"/>
            <a:ext cx="223520" cy="1974214"/>
          </a:xfrm>
          <a:custGeom>
            <a:avLst/>
            <a:gdLst/>
            <a:ahLst/>
            <a:cxnLst/>
            <a:rect l="l" t="t" r="r" b="b"/>
            <a:pathLst>
              <a:path w="223519" h="1974214">
                <a:moveTo>
                  <a:pt x="222982" y="0"/>
                </a:moveTo>
                <a:lnTo>
                  <a:pt x="0" y="0"/>
                </a:lnTo>
                <a:lnTo>
                  <a:pt x="0" y="1974044"/>
                </a:lnTo>
                <a:lnTo>
                  <a:pt x="222982" y="1974044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8785679" y="1868233"/>
            <a:ext cx="223520" cy="1978660"/>
          </a:xfrm>
          <a:custGeom>
            <a:avLst/>
            <a:gdLst/>
            <a:ahLst/>
            <a:cxnLst/>
            <a:rect l="l" t="t" r="r" b="b"/>
            <a:pathLst>
              <a:path w="223519" h="1978660">
                <a:moveTo>
                  <a:pt x="222982" y="0"/>
                </a:moveTo>
                <a:lnTo>
                  <a:pt x="0" y="0"/>
                </a:lnTo>
                <a:lnTo>
                  <a:pt x="0" y="1978532"/>
                </a:lnTo>
                <a:lnTo>
                  <a:pt x="222982" y="1978532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9095377" y="1863342"/>
            <a:ext cx="223520" cy="1983739"/>
          </a:xfrm>
          <a:custGeom>
            <a:avLst/>
            <a:gdLst/>
            <a:ahLst/>
            <a:cxnLst/>
            <a:rect l="l" t="t" r="r" b="b"/>
            <a:pathLst>
              <a:path w="223519" h="1983739">
                <a:moveTo>
                  <a:pt x="223040" y="0"/>
                </a:moveTo>
                <a:lnTo>
                  <a:pt x="0" y="0"/>
                </a:lnTo>
                <a:lnTo>
                  <a:pt x="0" y="1983423"/>
                </a:lnTo>
                <a:lnTo>
                  <a:pt x="223040" y="1983423"/>
                </a:lnTo>
                <a:lnTo>
                  <a:pt x="22304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017931" y="3846765"/>
            <a:ext cx="259079" cy="0"/>
          </a:xfrm>
          <a:custGeom>
            <a:avLst/>
            <a:gdLst/>
            <a:ahLst/>
            <a:cxnLst/>
            <a:rect l="l" t="t" r="r" b="b"/>
            <a:pathLst>
              <a:path w="259080">
                <a:moveTo>
                  <a:pt x="0" y="0"/>
                </a:moveTo>
                <a:lnTo>
                  <a:pt x="258947" y="0"/>
                </a:lnTo>
              </a:path>
            </a:pathLst>
          </a:custGeom>
          <a:ln w="287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017931" y="1781674"/>
            <a:ext cx="259079" cy="0"/>
          </a:xfrm>
          <a:custGeom>
            <a:avLst/>
            <a:gdLst/>
            <a:ahLst/>
            <a:cxnLst/>
            <a:rect l="l" t="t" r="r" b="b"/>
            <a:pathLst>
              <a:path w="259080">
                <a:moveTo>
                  <a:pt x="0" y="0"/>
                </a:moveTo>
                <a:lnTo>
                  <a:pt x="258947" y="0"/>
                </a:lnTo>
              </a:path>
            </a:pathLst>
          </a:custGeom>
          <a:ln w="287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017931" y="2470037"/>
            <a:ext cx="259079" cy="0"/>
          </a:xfrm>
          <a:custGeom>
            <a:avLst/>
            <a:gdLst/>
            <a:ahLst/>
            <a:cxnLst/>
            <a:rect l="l" t="t" r="r" b="b"/>
            <a:pathLst>
              <a:path w="259080">
                <a:moveTo>
                  <a:pt x="0" y="0"/>
                </a:moveTo>
                <a:lnTo>
                  <a:pt x="258947" y="0"/>
                </a:lnTo>
              </a:path>
            </a:pathLst>
          </a:custGeom>
          <a:ln w="287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017931" y="3158401"/>
            <a:ext cx="259079" cy="0"/>
          </a:xfrm>
          <a:custGeom>
            <a:avLst/>
            <a:gdLst/>
            <a:ahLst/>
            <a:cxnLst/>
            <a:rect l="l" t="t" r="r" b="b"/>
            <a:pathLst>
              <a:path w="259080">
                <a:moveTo>
                  <a:pt x="0" y="0"/>
                </a:moveTo>
                <a:lnTo>
                  <a:pt x="258947" y="0"/>
                </a:lnTo>
              </a:path>
            </a:pathLst>
          </a:custGeom>
          <a:ln w="287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494224" y="1274517"/>
            <a:ext cx="438784" cy="2811780"/>
          </a:xfrm>
          <a:prstGeom prst="rect">
            <a:avLst/>
          </a:prstGeom>
        </p:spPr>
        <p:txBody>
          <a:bodyPr vert="horz" wrap="square" lIns="0" tIns="2286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800"/>
              </a:spcBef>
            </a:pPr>
            <a:r>
              <a:rPr sz="3150" spc="-100" dirty="0">
                <a:solidFill>
                  <a:srgbClr val="231F20"/>
                </a:solidFill>
                <a:latin typeface="Arial"/>
                <a:cs typeface="Arial"/>
              </a:rPr>
              <a:t>75</a:t>
            </a:r>
            <a:endParaRPr sz="315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700"/>
              </a:spcBef>
            </a:pPr>
            <a:r>
              <a:rPr sz="3150" spc="-100" dirty="0">
                <a:solidFill>
                  <a:srgbClr val="231F20"/>
                </a:solidFill>
                <a:latin typeface="Arial"/>
                <a:cs typeface="Arial"/>
              </a:rPr>
              <a:t>50</a:t>
            </a:r>
            <a:endParaRPr sz="315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710"/>
              </a:spcBef>
            </a:pPr>
            <a:r>
              <a:rPr sz="3150" spc="-100" dirty="0">
                <a:solidFill>
                  <a:srgbClr val="231F20"/>
                </a:solidFill>
                <a:latin typeface="Arial"/>
                <a:cs typeface="Arial"/>
              </a:rPr>
              <a:t>25</a:t>
            </a:r>
            <a:endParaRPr sz="315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705"/>
              </a:spcBef>
            </a:pPr>
            <a:r>
              <a:rPr sz="3150" spc="-50" dirty="0">
                <a:solidFill>
                  <a:srgbClr val="231F20"/>
                </a:solidFill>
                <a:latin typeface="Arial"/>
                <a:cs typeface="Arial"/>
              </a:rPr>
              <a:t>0</a:t>
            </a:r>
            <a:endParaRPr sz="315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5636509" y="10817734"/>
            <a:ext cx="4270375" cy="3187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  <a:tabLst>
                <a:tab pos="1697355" algn="l"/>
              </a:tabLst>
            </a:pPr>
            <a:r>
              <a:rPr sz="1950" dirty="0">
                <a:solidFill>
                  <a:srgbClr val="5E5E5E"/>
                </a:solidFill>
                <a:latin typeface="Helvetica Neue"/>
                <a:cs typeface="Helvetica Neue"/>
              </a:rPr>
              <a:t>Alberto</a:t>
            </a:r>
            <a:r>
              <a:rPr sz="1950" spc="65" dirty="0">
                <a:solidFill>
                  <a:srgbClr val="5E5E5E"/>
                </a:solidFill>
                <a:latin typeface="Helvetica Neue"/>
                <a:cs typeface="Helvetica Neue"/>
              </a:rPr>
              <a:t> </a:t>
            </a:r>
            <a:r>
              <a:rPr sz="1950" spc="-10" dirty="0">
                <a:solidFill>
                  <a:srgbClr val="5E5E5E"/>
                </a:solidFill>
                <a:latin typeface="Helvetica Neue"/>
                <a:cs typeface="Helvetica Neue"/>
              </a:rPr>
              <a:t>Cairo.</a:t>
            </a:r>
            <a:r>
              <a:rPr sz="1950" dirty="0">
                <a:solidFill>
                  <a:srgbClr val="5E5E5E"/>
                </a:solidFill>
                <a:latin typeface="Helvetica Neue"/>
                <a:cs typeface="Helvetica Neue"/>
              </a:rPr>
              <a:t>	How</a:t>
            </a:r>
            <a:r>
              <a:rPr sz="1950" spc="45" dirty="0">
                <a:solidFill>
                  <a:srgbClr val="5E5E5E"/>
                </a:solidFill>
                <a:latin typeface="Helvetica Neue"/>
                <a:cs typeface="Helvetica Neue"/>
              </a:rPr>
              <a:t> </a:t>
            </a:r>
            <a:r>
              <a:rPr sz="1950" dirty="0">
                <a:solidFill>
                  <a:srgbClr val="5E5E5E"/>
                </a:solidFill>
                <a:latin typeface="Helvetica Neue"/>
                <a:cs typeface="Helvetica Neue"/>
              </a:rPr>
              <a:t>Charts</a:t>
            </a:r>
            <a:r>
              <a:rPr sz="1950" spc="45" dirty="0">
                <a:solidFill>
                  <a:srgbClr val="5E5E5E"/>
                </a:solidFill>
                <a:latin typeface="Helvetica Neue"/>
                <a:cs typeface="Helvetica Neue"/>
              </a:rPr>
              <a:t> </a:t>
            </a:r>
            <a:r>
              <a:rPr sz="1950" dirty="0">
                <a:solidFill>
                  <a:srgbClr val="5E5E5E"/>
                </a:solidFill>
                <a:latin typeface="Helvetica Neue"/>
                <a:cs typeface="Helvetica Neue"/>
              </a:rPr>
              <a:t>Lie</a:t>
            </a:r>
            <a:r>
              <a:rPr sz="1950" spc="45" dirty="0">
                <a:solidFill>
                  <a:srgbClr val="5E5E5E"/>
                </a:solidFill>
                <a:latin typeface="Helvetica Neue"/>
                <a:cs typeface="Helvetica Neue"/>
              </a:rPr>
              <a:t> </a:t>
            </a:r>
            <a:r>
              <a:rPr sz="1950" spc="-10" dirty="0">
                <a:solidFill>
                  <a:srgbClr val="5E5E5E"/>
                </a:solidFill>
                <a:latin typeface="Helvetica Neue"/>
                <a:cs typeface="Helvetica Neue"/>
              </a:rPr>
              <a:t>(2019).</a:t>
            </a:r>
            <a:endParaRPr sz="1950">
              <a:latin typeface="Helvetica Neue"/>
              <a:cs typeface="Helvetica Neue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408194" y="3786827"/>
            <a:ext cx="852169" cy="509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150" spc="-110" dirty="0">
                <a:solidFill>
                  <a:srgbClr val="231F20"/>
                </a:solidFill>
                <a:latin typeface="Arial"/>
                <a:cs typeface="Arial"/>
              </a:rPr>
              <a:t>1960</a:t>
            </a:r>
            <a:endParaRPr sz="315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505381" y="3786827"/>
            <a:ext cx="852169" cy="509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150" spc="-110" dirty="0">
                <a:solidFill>
                  <a:srgbClr val="231F20"/>
                </a:solidFill>
                <a:latin typeface="Arial"/>
                <a:cs typeface="Arial"/>
              </a:rPr>
              <a:t>1970</a:t>
            </a:r>
            <a:endParaRPr sz="315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7602569" y="3786827"/>
            <a:ext cx="852169" cy="509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150" spc="-110" dirty="0">
                <a:solidFill>
                  <a:srgbClr val="231F20"/>
                </a:solidFill>
                <a:latin typeface="Arial"/>
                <a:cs typeface="Arial"/>
              </a:rPr>
              <a:t>1980</a:t>
            </a:r>
            <a:endParaRPr sz="315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0699756" y="3786827"/>
            <a:ext cx="852169" cy="509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150" spc="-110" dirty="0">
                <a:solidFill>
                  <a:srgbClr val="231F20"/>
                </a:solidFill>
                <a:latin typeface="Arial"/>
                <a:cs typeface="Arial"/>
              </a:rPr>
              <a:t>1990</a:t>
            </a:r>
            <a:endParaRPr sz="315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3796943" y="3786827"/>
            <a:ext cx="852169" cy="509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150" spc="-110" dirty="0">
                <a:solidFill>
                  <a:srgbClr val="231F20"/>
                </a:solidFill>
                <a:latin typeface="Arial"/>
                <a:cs typeface="Arial"/>
              </a:rPr>
              <a:t>2000</a:t>
            </a:r>
            <a:endParaRPr sz="315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5861205" y="3590995"/>
            <a:ext cx="3754120" cy="1287145"/>
          </a:xfrm>
          <a:prstGeom prst="rect">
            <a:avLst/>
          </a:prstGeom>
        </p:spPr>
        <p:txBody>
          <a:bodyPr vert="horz" wrap="square" lIns="0" tIns="21082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660"/>
              </a:spcBef>
              <a:tabLst>
                <a:tab pos="1868170" algn="l"/>
              </a:tabLst>
            </a:pPr>
            <a:r>
              <a:rPr sz="3150" spc="-20" dirty="0">
                <a:solidFill>
                  <a:srgbClr val="231F20"/>
                </a:solidFill>
                <a:latin typeface="Arial"/>
                <a:cs typeface="Arial"/>
              </a:rPr>
              <a:t>2010</a:t>
            </a:r>
            <a:r>
              <a:rPr sz="31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3150" spc="-20" dirty="0">
                <a:solidFill>
                  <a:srgbClr val="231F20"/>
                </a:solidFill>
                <a:latin typeface="Arial"/>
                <a:cs typeface="Arial"/>
              </a:rPr>
              <a:t>2016</a:t>
            </a:r>
            <a:endParaRPr sz="3150">
              <a:latin typeface="Arial"/>
              <a:cs typeface="Arial"/>
            </a:endParaRPr>
          </a:p>
          <a:p>
            <a:pPr marR="27305" algn="r">
              <a:lnSpc>
                <a:spcPct val="100000"/>
              </a:lnSpc>
              <a:spcBef>
                <a:spcPts val="1345"/>
              </a:spcBef>
            </a:pPr>
            <a:r>
              <a:rPr sz="2700" spc="-150" dirty="0">
                <a:solidFill>
                  <a:srgbClr val="231F20"/>
                </a:solidFill>
                <a:latin typeface="Arial"/>
                <a:cs typeface="Arial"/>
              </a:rPr>
              <a:t>(Source:</a:t>
            </a:r>
            <a:r>
              <a:rPr sz="2700" spc="-2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700" spc="-65" dirty="0">
                <a:solidFill>
                  <a:srgbClr val="231F20"/>
                </a:solidFill>
                <a:latin typeface="Arial"/>
                <a:cs typeface="Arial"/>
              </a:rPr>
              <a:t>World</a:t>
            </a:r>
            <a:r>
              <a:rPr sz="2700" spc="-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700" spc="-160" dirty="0">
                <a:solidFill>
                  <a:srgbClr val="231F20"/>
                </a:solidFill>
                <a:latin typeface="Arial"/>
                <a:cs typeface="Arial"/>
              </a:rPr>
              <a:t>Bank</a:t>
            </a:r>
            <a:r>
              <a:rPr sz="2700" spc="-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700" spc="-75" dirty="0">
                <a:solidFill>
                  <a:srgbClr val="231F20"/>
                </a:solidFill>
                <a:latin typeface="Arial"/>
                <a:cs typeface="Arial"/>
              </a:rPr>
              <a:t>Data)</a:t>
            </a:r>
            <a:endParaRPr sz="2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8827" y="584658"/>
            <a:ext cx="11584305" cy="7162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0" b="1" spc="-180" dirty="0">
                <a:solidFill>
                  <a:srgbClr val="231F20"/>
                </a:solidFill>
                <a:latin typeface="Arial"/>
                <a:cs typeface="Arial"/>
              </a:rPr>
              <a:t>Average</a:t>
            </a:r>
            <a:r>
              <a:rPr sz="4500" b="1" spc="-3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500" b="1" spc="-90" dirty="0">
                <a:solidFill>
                  <a:srgbClr val="231F20"/>
                </a:solidFill>
                <a:latin typeface="Arial"/>
                <a:cs typeface="Arial"/>
              </a:rPr>
              <a:t>world</a:t>
            </a:r>
            <a:r>
              <a:rPr sz="4500" b="1" spc="-3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500" b="1" spc="-50" dirty="0">
                <a:solidFill>
                  <a:srgbClr val="231F20"/>
                </a:solidFill>
                <a:latin typeface="Arial"/>
                <a:cs typeface="Arial"/>
              </a:rPr>
              <a:t>life</a:t>
            </a:r>
            <a:r>
              <a:rPr sz="4500" b="1" spc="-3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500" b="1" spc="-155" dirty="0">
                <a:solidFill>
                  <a:srgbClr val="231F20"/>
                </a:solidFill>
                <a:latin typeface="Arial"/>
                <a:cs typeface="Arial"/>
              </a:rPr>
              <a:t>expectancy</a:t>
            </a:r>
            <a:r>
              <a:rPr sz="4500" b="1" spc="-3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500" b="1" spc="-10" dirty="0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sz="4500" b="1" spc="-3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500" b="1" dirty="0">
                <a:solidFill>
                  <a:srgbClr val="231F20"/>
                </a:solidFill>
                <a:latin typeface="Arial"/>
                <a:cs typeface="Arial"/>
              </a:rPr>
              <a:t>birth</a:t>
            </a:r>
            <a:r>
              <a:rPr sz="4500" b="1" spc="-3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500" b="1" spc="-90" dirty="0">
                <a:solidFill>
                  <a:srgbClr val="231F20"/>
                </a:solidFill>
                <a:latin typeface="Arial"/>
                <a:cs typeface="Arial"/>
              </a:rPr>
              <a:t>(years)</a:t>
            </a:r>
            <a:endParaRPr sz="4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50028" y="2399248"/>
            <a:ext cx="223520" cy="1447800"/>
          </a:xfrm>
          <a:custGeom>
            <a:avLst/>
            <a:gdLst/>
            <a:ahLst/>
            <a:cxnLst/>
            <a:rect l="l" t="t" r="r" b="b"/>
            <a:pathLst>
              <a:path w="223519" h="1447800">
                <a:moveTo>
                  <a:pt x="222982" y="0"/>
                </a:moveTo>
                <a:lnTo>
                  <a:pt x="0" y="0"/>
                </a:lnTo>
                <a:lnTo>
                  <a:pt x="0" y="1447517"/>
                </a:lnTo>
                <a:lnTo>
                  <a:pt x="222982" y="1447517"/>
                </a:lnTo>
                <a:lnTo>
                  <a:pt x="222982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59787" y="2385322"/>
            <a:ext cx="223520" cy="1461770"/>
          </a:xfrm>
          <a:custGeom>
            <a:avLst/>
            <a:gdLst/>
            <a:ahLst/>
            <a:cxnLst/>
            <a:rect l="l" t="t" r="r" b="b"/>
            <a:pathLst>
              <a:path w="223519" h="1461770">
                <a:moveTo>
                  <a:pt x="222982" y="0"/>
                </a:moveTo>
                <a:lnTo>
                  <a:pt x="0" y="0"/>
                </a:lnTo>
                <a:lnTo>
                  <a:pt x="0" y="1461443"/>
                </a:lnTo>
                <a:lnTo>
                  <a:pt x="222982" y="1461443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69546" y="2373640"/>
            <a:ext cx="223520" cy="1473200"/>
          </a:xfrm>
          <a:custGeom>
            <a:avLst/>
            <a:gdLst/>
            <a:ahLst/>
            <a:cxnLst/>
            <a:rect l="l" t="t" r="r" b="b"/>
            <a:pathLst>
              <a:path w="223519" h="1473200">
                <a:moveTo>
                  <a:pt x="222982" y="0"/>
                </a:moveTo>
                <a:lnTo>
                  <a:pt x="0" y="0"/>
                </a:lnTo>
                <a:lnTo>
                  <a:pt x="0" y="1473124"/>
                </a:lnTo>
                <a:lnTo>
                  <a:pt x="222982" y="1473124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79248" y="2358968"/>
            <a:ext cx="223520" cy="1487805"/>
          </a:xfrm>
          <a:custGeom>
            <a:avLst/>
            <a:gdLst/>
            <a:ahLst/>
            <a:cxnLst/>
            <a:rect l="l" t="t" r="r" b="b"/>
            <a:pathLst>
              <a:path w="223519" h="1487804">
                <a:moveTo>
                  <a:pt x="223040" y="0"/>
                </a:moveTo>
                <a:lnTo>
                  <a:pt x="0" y="0"/>
                </a:lnTo>
                <a:lnTo>
                  <a:pt x="0" y="1487797"/>
                </a:lnTo>
                <a:lnTo>
                  <a:pt x="223040" y="1487797"/>
                </a:lnTo>
                <a:lnTo>
                  <a:pt x="223040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89007" y="2340208"/>
            <a:ext cx="223520" cy="1506855"/>
          </a:xfrm>
          <a:custGeom>
            <a:avLst/>
            <a:gdLst/>
            <a:ahLst/>
            <a:cxnLst/>
            <a:rect l="l" t="t" r="r" b="b"/>
            <a:pathLst>
              <a:path w="223519" h="1506854">
                <a:moveTo>
                  <a:pt x="222982" y="0"/>
                </a:moveTo>
                <a:lnTo>
                  <a:pt x="0" y="0"/>
                </a:lnTo>
                <a:lnTo>
                  <a:pt x="0" y="1506557"/>
                </a:lnTo>
                <a:lnTo>
                  <a:pt x="222982" y="1506557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98766" y="2321794"/>
            <a:ext cx="223520" cy="1525270"/>
          </a:xfrm>
          <a:custGeom>
            <a:avLst/>
            <a:gdLst/>
            <a:ahLst/>
            <a:cxnLst/>
            <a:rect l="l" t="t" r="r" b="b"/>
            <a:pathLst>
              <a:path w="223520" h="1525270">
                <a:moveTo>
                  <a:pt x="222982" y="0"/>
                </a:moveTo>
                <a:lnTo>
                  <a:pt x="0" y="0"/>
                </a:lnTo>
                <a:lnTo>
                  <a:pt x="0" y="1524971"/>
                </a:lnTo>
                <a:lnTo>
                  <a:pt x="222982" y="1524971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08466" y="2301366"/>
            <a:ext cx="223520" cy="1545590"/>
          </a:xfrm>
          <a:custGeom>
            <a:avLst/>
            <a:gdLst/>
            <a:ahLst/>
            <a:cxnLst/>
            <a:rect l="l" t="t" r="r" b="b"/>
            <a:pathLst>
              <a:path w="223520" h="1545589">
                <a:moveTo>
                  <a:pt x="223040" y="0"/>
                </a:moveTo>
                <a:lnTo>
                  <a:pt x="0" y="0"/>
                </a:lnTo>
                <a:lnTo>
                  <a:pt x="0" y="1545399"/>
                </a:lnTo>
                <a:lnTo>
                  <a:pt x="223040" y="1545399"/>
                </a:lnTo>
                <a:lnTo>
                  <a:pt x="223040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18226" y="2281743"/>
            <a:ext cx="223520" cy="1565275"/>
          </a:xfrm>
          <a:custGeom>
            <a:avLst/>
            <a:gdLst/>
            <a:ahLst/>
            <a:cxnLst/>
            <a:rect l="l" t="t" r="r" b="b"/>
            <a:pathLst>
              <a:path w="223520" h="1565275">
                <a:moveTo>
                  <a:pt x="222982" y="0"/>
                </a:moveTo>
                <a:lnTo>
                  <a:pt x="0" y="0"/>
                </a:lnTo>
                <a:lnTo>
                  <a:pt x="0" y="1565022"/>
                </a:lnTo>
                <a:lnTo>
                  <a:pt x="222982" y="1565022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27985" y="2265055"/>
            <a:ext cx="223520" cy="1581785"/>
          </a:xfrm>
          <a:custGeom>
            <a:avLst/>
            <a:gdLst/>
            <a:ahLst/>
            <a:cxnLst/>
            <a:rect l="l" t="t" r="r" b="b"/>
            <a:pathLst>
              <a:path w="223520" h="1581785">
                <a:moveTo>
                  <a:pt x="222982" y="0"/>
                </a:moveTo>
                <a:lnTo>
                  <a:pt x="0" y="0"/>
                </a:lnTo>
                <a:lnTo>
                  <a:pt x="0" y="1581709"/>
                </a:lnTo>
                <a:lnTo>
                  <a:pt x="222982" y="1581709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37744" y="2248080"/>
            <a:ext cx="223520" cy="1598930"/>
          </a:xfrm>
          <a:custGeom>
            <a:avLst/>
            <a:gdLst/>
            <a:ahLst/>
            <a:cxnLst/>
            <a:rect l="l" t="t" r="r" b="b"/>
            <a:pathLst>
              <a:path w="223520" h="1598929">
                <a:moveTo>
                  <a:pt x="222982" y="0"/>
                </a:moveTo>
                <a:lnTo>
                  <a:pt x="0" y="0"/>
                </a:lnTo>
                <a:lnTo>
                  <a:pt x="0" y="1598685"/>
                </a:lnTo>
                <a:lnTo>
                  <a:pt x="222982" y="1598685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47388" y="2231795"/>
            <a:ext cx="223520" cy="1615440"/>
          </a:xfrm>
          <a:custGeom>
            <a:avLst/>
            <a:gdLst/>
            <a:ahLst/>
            <a:cxnLst/>
            <a:rect l="l" t="t" r="r" b="b"/>
            <a:pathLst>
              <a:path w="223520" h="1615439">
                <a:moveTo>
                  <a:pt x="222982" y="0"/>
                </a:moveTo>
                <a:lnTo>
                  <a:pt x="0" y="0"/>
                </a:lnTo>
                <a:lnTo>
                  <a:pt x="0" y="1614969"/>
                </a:lnTo>
                <a:lnTo>
                  <a:pt x="222982" y="1614969"/>
                </a:lnTo>
                <a:lnTo>
                  <a:pt x="222982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57147" y="2217294"/>
            <a:ext cx="223520" cy="1630045"/>
          </a:xfrm>
          <a:custGeom>
            <a:avLst/>
            <a:gdLst/>
            <a:ahLst/>
            <a:cxnLst/>
            <a:rect l="l" t="t" r="r" b="b"/>
            <a:pathLst>
              <a:path w="223520" h="1630045">
                <a:moveTo>
                  <a:pt x="222982" y="0"/>
                </a:moveTo>
                <a:lnTo>
                  <a:pt x="0" y="0"/>
                </a:lnTo>
                <a:lnTo>
                  <a:pt x="0" y="1629470"/>
                </a:lnTo>
                <a:lnTo>
                  <a:pt x="222982" y="1629470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66905" y="2203944"/>
            <a:ext cx="223520" cy="1643380"/>
          </a:xfrm>
          <a:custGeom>
            <a:avLst/>
            <a:gdLst/>
            <a:ahLst/>
            <a:cxnLst/>
            <a:rect l="l" t="t" r="r" b="b"/>
            <a:pathLst>
              <a:path w="223520" h="1643379">
                <a:moveTo>
                  <a:pt x="222982" y="0"/>
                </a:moveTo>
                <a:lnTo>
                  <a:pt x="0" y="0"/>
                </a:lnTo>
                <a:lnTo>
                  <a:pt x="0" y="1642821"/>
                </a:lnTo>
                <a:lnTo>
                  <a:pt x="222982" y="1642821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76607" y="2191572"/>
            <a:ext cx="223520" cy="1655445"/>
          </a:xfrm>
          <a:custGeom>
            <a:avLst/>
            <a:gdLst/>
            <a:ahLst/>
            <a:cxnLst/>
            <a:rect l="l" t="t" r="r" b="b"/>
            <a:pathLst>
              <a:path w="223520" h="1655445">
                <a:moveTo>
                  <a:pt x="223040" y="0"/>
                </a:moveTo>
                <a:lnTo>
                  <a:pt x="0" y="0"/>
                </a:lnTo>
                <a:lnTo>
                  <a:pt x="0" y="1655193"/>
                </a:lnTo>
                <a:lnTo>
                  <a:pt x="223040" y="1655193"/>
                </a:lnTo>
                <a:lnTo>
                  <a:pt x="223040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086366" y="2178107"/>
            <a:ext cx="223520" cy="1668780"/>
          </a:xfrm>
          <a:custGeom>
            <a:avLst/>
            <a:gdLst/>
            <a:ahLst/>
            <a:cxnLst/>
            <a:rect l="l" t="t" r="r" b="b"/>
            <a:pathLst>
              <a:path w="223520" h="1668779">
                <a:moveTo>
                  <a:pt x="222982" y="0"/>
                </a:moveTo>
                <a:lnTo>
                  <a:pt x="0" y="0"/>
                </a:lnTo>
                <a:lnTo>
                  <a:pt x="0" y="1668715"/>
                </a:lnTo>
                <a:lnTo>
                  <a:pt x="222982" y="1668715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396125" y="2165907"/>
            <a:ext cx="223520" cy="1681480"/>
          </a:xfrm>
          <a:custGeom>
            <a:avLst/>
            <a:gdLst/>
            <a:ahLst/>
            <a:cxnLst/>
            <a:rect l="l" t="t" r="r" b="b"/>
            <a:pathLst>
              <a:path w="223520" h="1681479">
                <a:moveTo>
                  <a:pt x="222982" y="0"/>
                </a:moveTo>
                <a:lnTo>
                  <a:pt x="0" y="0"/>
                </a:lnTo>
                <a:lnTo>
                  <a:pt x="0" y="1680857"/>
                </a:lnTo>
                <a:lnTo>
                  <a:pt x="222982" y="1680857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705827" y="2154457"/>
            <a:ext cx="223520" cy="1692910"/>
          </a:xfrm>
          <a:custGeom>
            <a:avLst/>
            <a:gdLst/>
            <a:ahLst/>
            <a:cxnLst/>
            <a:rect l="l" t="t" r="r" b="b"/>
            <a:pathLst>
              <a:path w="223520" h="1692910">
                <a:moveTo>
                  <a:pt x="223040" y="0"/>
                </a:moveTo>
                <a:lnTo>
                  <a:pt x="0" y="0"/>
                </a:lnTo>
                <a:lnTo>
                  <a:pt x="0" y="1692308"/>
                </a:lnTo>
                <a:lnTo>
                  <a:pt x="223040" y="1692308"/>
                </a:lnTo>
                <a:lnTo>
                  <a:pt x="223040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015586" y="2142947"/>
            <a:ext cx="223520" cy="1704339"/>
          </a:xfrm>
          <a:custGeom>
            <a:avLst/>
            <a:gdLst/>
            <a:ahLst/>
            <a:cxnLst/>
            <a:rect l="l" t="t" r="r" b="b"/>
            <a:pathLst>
              <a:path w="223520" h="1704339">
                <a:moveTo>
                  <a:pt x="222982" y="0"/>
                </a:moveTo>
                <a:lnTo>
                  <a:pt x="0" y="0"/>
                </a:lnTo>
                <a:lnTo>
                  <a:pt x="0" y="1703818"/>
                </a:lnTo>
                <a:lnTo>
                  <a:pt x="222982" y="1703818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325344" y="2133223"/>
            <a:ext cx="223520" cy="1713864"/>
          </a:xfrm>
          <a:custGeom>
            <a:avLst/>
            <a:gdLst/>
            <a:ahLst/>
            <a:cxnLst/>
            <a:rect l="l" t="t" r="r" b="b"/>
            <a:pathLst>
              <a:path w="223520" h="1713864">
                <a:moveTo>
                  <a:pt x="222982" y="0"/>
                </a:moveTo>
                <a:lnTo>
                  <a:pt x="0" y="0"/>
                </a:lnTo>
                <a:lnTo>
                  <a:pt x="0" y="1713542"/>
                </a:lnTo>
                <a:lnTo>
                  <a:pt x="222982" y="1713542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635103" y="2123440"/>
            <a:ext cx="223520" cy="1723389"/>
          </a:xfrm>
          <a:custGeom>
            <a:avLst/>
            <a:gdLst/>
            <a:ahLst/>
            <a:cxnLst/>
            <a:rect l="l" t="t" r="r" b="b"/>
            <a:pathLst>
              <a:path w="223520" h="1723389">
                <a:moveTo>
                  <a:pt x="222982" y="0"/>
                </a:moveTo>
                <a:lnTo>
                  <a:pt x="0" y="0"/>
                </a:lnTo>
                <a:lnTo>
                  <a:pt x="0" y="1723325"/>
                </a:lnTo>
                <a:lnTo>
                  <a:pt x="222982" y="1723325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944804" y="2115786"/>
            <a:ext cx="223520" cy="1731010"/>
          </a:xfrm>
          <a:custGeom>
            <a:avLst/>
            <a:gdLst/>
            <a:ahLst/>
            <a:cxnLst/>
            <a:rect l="l" t="t" r="r" b="b"/>
            <a:pathLst>
              <a:path w="223520" h="1731010">
                <a:moveTo>
                  <a:pt x="222982" y="0"/>
                </a:moveTo>
                <a:lnTo>
                  <a:pt x="0" y="0"/>
                </a:lnTo>
                <a:lnTo>
                  <a:pt x="0" y="1730978"/>
                </a:lnTo>
                <a:lnTo>
                  <a:pt x="222982" y="1730978"/>
                </a:lnTo>
                <a:lnTo>
                  <a:pt x="222982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254564" y="2106579"/>
            <a:ext cx="223520" cy="1740535"/>
          </a:xfrm>
          <a:custGeom>
            <a:avLst/>
            <a:gdLst/>
            <a:ahLst/>
            <a:cxnLst/>
            <a:rect l="l" t="t" r="r" b="b"/>
            <a:pathLst>
              <a:path w="223520" h="1740535">
                <a:moveTo>
                  <a:pt x="222982" y="0"/>
                </a:moveTo>
                <a:lnTo>
                  <a:pt x="0" y="0"/>
                </a:lnTo>
                <a:lnTo>
                  <a:pt x="0" y="1740185"/>
                </a:lnTo>
                <a:lnTo>
                  <a:pt x="222982" y="1740185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564323" y="2097833"/>
            <a:ext cx="223520" cy="1749425"/>
          </a:xfrm>
          <a:custGeom>
            <a:avLst/>
            <a:gdLst/>
            <a:ahLst/>
            <a:cxnLst/>
            <a:rect l="l" t="t" r="r" b="b"/>
            <a:pathLst>
              <a:path w="223520" h="1749425">
                <a:moveTo>
                  <a:pt x="222982" y="0"/>
                </a:moveTo>
                <a:lnTo>
                  <a:pt x="0" y="0"/>
                </a:lnTo>
                <a:lnTo>
                  <a:pt x="0" y="1748932"/>
                </a:lnTo>
                <a:lnTo>
                  <a:pt x="222982" y="1748932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874025" y="2091273"/>
            <a:ext cx="223520" cy="1755775"/>
          </a:xfrm>
          <a:custGeom>
            <a:avLst/>
            <a:gdLst/>
            <a:ahLst/>
            <a:cxnLst/>
            <a:rect l="l" t="t" r="r" b="b"/>
            <a:pathLst>
              <a:path w="223520" h="1755775">
                <a:moveTo>
                  <a:pt x="223040" y="0"/>
                </a:moveTo>
                <a:lnTo>
                  <a:pt x="0" y="0"/>
                </a:lnTo>
                <a:lnTo>
                  <a:pt x="0" y="1755492"/>
                </a:lnTo>
                <a:lnTo>
                  <a:pt x="223040" y="1755492"/>
                </a:lnTo>
                <a:lnTo>
                  <a:pt x="223040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183782" y="2084137"/>
            <a:ext cx="223520" cy="1762760"/>
          </a:xfrm>
          <a:custGeom>
            <a:avLst/>
            <a:gdLst/>
            <a:ahLst/>
            <a:cxnLst/>
            <a:rect l="l" t="t" r="r" b="b"/>
            <a:pathLst>
              <a:path w="223520" h="1762760">
                <a:moveTo>
                  <a:pt x="222982" y="0"/>
                </a:moveTo>
                <a:lnTo>
                  <a:pt x="0" y="0"/>
                </a:lnTo>
                <a:lnTo>
                  <a:pt x="0" y="1762628"/>
                </a:lnTo>
                <a:lnTo>
                  <a:pt x="222982" y="1762628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493542" y="2077232"/>
            <a:ext cx="223520" cy="1769745"/>
          </a:xfrm>
          <a:custGeom>
            <a:avLst/>
            <a:gdLst/>
            <a:ahLst/>
            <a:cxnLst/>
            <a:rect l="l" t="t" r="r" b="b"/>
            <a:pathLst>
              <a:path w="223520" h="1769745">
                <a:moveTo>
                  <a:pt x="222982" y="0"/>
                </a:moveTo>
                <a:lnTo>
                  <a:pt x="0" y="0"/>
                </a:lnTo>
                <a:lnTo>
                  <a:pt x="0" y="1769533"/>
                </a:lnTo>
                <a:lnTo>
                  <a:pt x="222982" y="1769533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803244" y="2069004"/>
            <a:ext cx="223520" cy="1778000"/>
          </a:xfrm>
          <a:custGeom>
            <a:avLst/>
            <a:gdLst/>
            <a:ahLst/>
            <a:cxnLst/>
            <a:rect l="l" t="t" r="r" b="b"/>
            <a:pathLst>
              <a:path w="223520" h="1778000">
                <a:moveTo>
                  <a:pt x="223040" y="0"/>
                </a:moveTo>
                <a:lnTo>
                  <a:pt x="0" y="0"/>
                </a:lnTo>
                <a:lnTo>
                  <a:pt x="0" y="1777761"/>
                </a:lnTo>
                <a:lnTo>
                  <a:pt x="223040" y="1777761"/>
                </a:lnTo>
                <a:lnTo>
                  <a:pt x="223040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113002" y="2062098"/>
            <a:ext cx="223520" cy="1784985"/>
          </a:xfrm>
          <a:custGeom>
            <a:avLst/>
            <a:gdLst/>
            <a:ahLst/>
            <a:cxnLst/>
            <a:rect l="l" t="t" r="r" b="b"/>
            <a:pathLst>
              <a:path w="223520" h="1784985">
                <a:moveTo>
                  <a:pt x="222982" y="0"/>
                </a:moveTo>
                <a:lnTo>
                  <a:pt x="0" y="0"/>
                </a:lnTo>
                <a:lnTo>
                  <a:pt x="0" y="1784667"/>
                </a:lnTo>
                <a:lnTo>
                  <a:pt x="222982" y="1784667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422762" y="2056458"/>
            <a:ext cx="223520" cy="1790700"/>
          </a:xfrm>
          <a:custGeom>
            <a:avLst/>
            <a:gdLst/>
            <a:ahLst/>
            <a:cxnLst/>
            <a:rect l="l" t="t" r="r" b="b"/>
            <a:pathLst>
              <a:path w="223520" h="1790700">
                <a:moveTo>
                  <a:pt x="222982" y="0"/>
                </a:moveTo>
                <a:lnTo>
                  <a:pt x="0" y="0"/>
                </a:lnTo>
                <a:lnTo>
                  <a:pt x="0" y="1790306"/>
                </a:lnTo>
                <a:lnTo>
                  <a:pt x="222982" y="1790306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732458" y="2050417"/>
            <a:ext cx="223520" cy="1796414"/>
          </a:xfrm>
          <a:custGeom>
            <a:avLst/>
            <a:gdLst/>
            <a:ahLst/>
            <a:cxnLst/>
            <a:rect l="l" t="t" r="r" b="b"/>
            <a:pathLst>
              <a:path w="223520" h="1796414">
                <a:moveTo>
                  <a:pt x="222982" y="0"/>
                </a:moveTo>
                <a:lnTo>
                  <a:pt x="0" y="0"/>
                </a:lnTo>
                <a:lnTo>
                  <a:pt x="0" y="1796348"/>
                </a:lnTo>
                <a:lnTo>
                  <a:pt x="222982" y="1796348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042166" y="2045007"/>
            <a:ext cx="223520" cy="1802130"/>
          </a:xfrm>
          <a:custGeom>
            <a:avLst/>
            <a:gdLst/>
            <a:ahLst/>
            <a:cxnLst/>
            <a:rect l="l" t="t" r="r" b="b"/>
            <a:pathLst>
              <a:path w="223520" h="1802129">
                <a:moveTo>
                  <a:pt x="222982" y="0"/>
                </a:moveTo>
                <a:lnTo>
                  <a:pt x="0" y="0"/>
                </a:lnTo>
                <a:lnTo>
                  <a:pt x="0" y="1801757"/>
                </a:lnTo>
                <a:lnTo>
                  <a:pt x="222982" y="1801757"/>
                </a:lnTo>
                <a:lnTo>
                  <a:pt x="222982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351926" y="2039886"/>
            <a:ext cx="223520" cy="1807210"/>
          </a:xfrm>
          <a:custGeom>
            <a:avLst/>
            <a:gdLst/>
            <a:ahLst/>
            <a:cxnLst/>
            <a:rect l="l" t="t" r="r" b="b"/>
            <a:pathLst>
              <a:path w="223520" h="1807210">
                <a:moveTo>
                  <a:pt x="222982" y="0"/>
                </a:moveTo>
                <a:lnTo>
                  <a:pt x="0" y="0"/>
                </a:lnTo>
                <a:lnTo>
                  <a:pt x="0" y="1806879"/>
                </a:lnTo>
                <a:lnTo>
                  <a:pt x="222982" y="1806879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661686" y="2035340"/>
            <a:ext cx="223520" cy="1811655"/>
          </a:xfrm>
          <a:custGeom>
            <a:avLst/>
            <a:gdLst/>
            <a:ahLst/>
            <a:cxnLst/>
            <a:rect l="l" t="t" r="r" b="b"/>
            <a:pathLst>
              <a:path w="223520" h="1811654">
                <a:moveTo>
                  <a:pt x="222982" y="0"/>
                </a:moveTo>
                <a:lnTo>
                  <a:pt x="0" y="0"/>
                </a:lnTo>
                <a:lnTo>
                  <a:pt x="0" y="1811425"/>
                </a:lnTo>
                <a:lnTo>
                  <a:pt x="222982" y="1811425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971384" y="2031830"/>
            <a:ext cx="223520" cy="1815464"/>
          </a:xfrm>
          <a:custGeom>
            <a:avLst/>
            <a:gdLst/>
            <a:ahLst/>
            <a:cxnLst/>
            <a:rect l="l" t="t" r="r" b="b"/>
            <a:pathLst>
              <a:path w="223520" h="1815464">
                <a:moveTo>
                  <a:pt x="223040" y="0"/>
                </a:moveTo>
                <a:lnTo>
                  <a:pt x="0" y="0"/>
                </a:lnTo>
                <a:lnTo>
                  <a:pt x="0" y="1814935"/>
                </a:lnTo>
                <a:lnTo>
                  <a:pt x="223040" y="1814935"/>
                </a:lnTo>
                <a:lnTo>
                  <a:pt x="223040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281144" y="2026018"/>
            <a:ext cx="223520" cy="1821180"/>
          </a:xfrm>
          <a:custGeom>
            <a:avLst/>
            <a:gdLst/>
            <a:ahLst/>
            <a:cxnLst/>
            <a:rect l="l" t="t" r="r" b="b"/>
            <a:pathLst>
              <a:path w="223520" h="1821179">
                <a:moveTo>
                  <a:pt x="222982" y="0"/>
                </a:moveTo>
                <a:lnTo>
                  <a:pt x="0" y="0"/>
                </a:lnTo>
                <a:lnTo>
                  <a:pt x="0" y="1820747"/>
                </a:lnTo>
                <a:lnTo>
                  <a:pt x="222982" y="1820747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590904" y="2020609"/>
            <a:ext cx="223520" cy="1826260"/>
          </a:xfrm>
          <a:custGeom>
            <a:avLst/>
            <a:gdLst/>
            <a:ahLst/>
            <a:cxnLst/>
            <a:rect l="l" t="t" r="r" b="b"/>
            <a:pathLst>
              <a:path w="223520" h="1826260">
                <a:moveTo>
                  <a:pt x="222982" y="0"/>
                </a:moveTo>
                <a:lnTo>
                  <a:pt x="0" y="0"/>
                </a:lnTo>
                <a:lnTo>
                  <a:pt x="0" y="1826155"/>
                </a:lnTo>
                <a:lnTo>
                  <a:pt x="222982" y="1826155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900601" y="2012611"/>
            <a:ext cx="223520" cy="1834514"/>
          </a:xfrm>
          <a:custGeom>
            <a:avLst/>
            <a:gdLst/>
            <a:ahLst/>
            <a:cxnLst/>
            <a:rect l="l" t="t" r="r" b="b"/>
            <a:pathLst>
              <a:path w="223519" h="1834514">
                <a:moveTo>
                  <a:pt x="223040" y="0"/>
                </a:moveTo>
                <a:lnTo>
                  <a:pt x="0" y="0"/>
                </a:lnTo>
                <a:lnTo>
                  <a:pt x="0" y="1834154"/>
                </a:lnTo>
                <a:lnTo>
                  <a:pt x="223040" y="1834154"/>
                </a:lnTo>
                <a:lnTo>
                  <a:pt x="223040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3210362" y="2004381"/>
            <a:ext cx="223520" cy="1842770"/>
          </a:xfrm>
          <a:custGeom>
            <a:avLst/>
            <a:gdLst/>
            <a:ahLst/>
            <a:cxnLst/>
            <a:rect l="l" t="t" r="r" b="b"/>
            <a:pathLst>
              <a:path w="223519" h="1842770">
                <a:moveTo>
                  <a:pt x="222982" y="0"/>
                </a:moveTo>
                <a:lnTo>
                  <a:pt x="0" y="0"/>
                </a:lnTo>
                <a:lnTo>
                  <a:pt x="0" y="1842383"/>
                </a:lnTo>
                <a:lnTo>
                  <a:pt x="222982" y="1842383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3520122" y="1997188"/>
            <a:ext cx="223520" cy="1849755"/>
          </a:xfrm>
          <a:custGeom>
            <a:avLst/>
            <a:gdLst/>
            <a:ahLst/>
            <a:cxnLst/>
            <a:rect l="l" t="t" r="r" b="b"/>
            <a:pathLst>
              <a:path w="223519" h="1849754">
                <a:moveTo>
                  <a:pt x="222982" y="0"/>
                </a:moveTo>
                <a:lnTo>
                  <a:pt x="0" y="0"/>
                </a:lnTo>
                <a:lnTo>
                  <a:pt x="0" y="1849577"/>
                </a:lnTo>
                <a:lnTo>
                  <a:pt x="222982" y="1849577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3829882" y="1990801"/>
            <a:ext cx="223520" cy="1856105"/>
          </a:xfrm>
          <a:custGeom>
            <a:avLst/>
            <a:gdLst/>
            <a:ahLst/>
            <a:cxnLst/>
            <a:rect l="l" t="t" r="r" b="b"/>
            <a:pathLst>
              <a:path w="223519" h="1856104">
                <a:moveTo>
                  <a:pt x="222982" y="0"/>
                </a:moveTo>
                <a:lnTo>
                  <a:pt x="0" y="0"/>
                </a:lnTo>
                <a:lnTo>
                  <a:pt x="0" y="1855964"/>
                </a:lnTo>
                <a:lnTo>
                  <a:pt x="222982" y="1855964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4139580" y="1983090"/>
            <a:ext cx="223520" cy="1863725"/>
          </a:xfrm>
          <a:custGeom>
            <a:avLst/>
            <a:gdLst/>
            <a:ahLst/>
            <a:cxnLst/>
            <a:rect l="l" t="t" r="r" b="b"/>
            <a:pathLst>
              <a:path w="223519" h="1863725">
                <a:moveTo>
                  <a:pt x="222982" y="0"/>
                </a:moveTo>
                <a:lnTo>
                  <a:pt x="0" y="0"/>
                </a:lnTo>
                <a:lnTo>
                  <a:pt x="0" y="1863675"/>
                </a:lnTo>
                <a:lnTo>
                  <a:pt x="222982" y="1863675"/>
                </a:lnTo>
                <a:lnTo>
                  <a:pt x="222982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4449339" y="1974861"/>
            <a:ext cx="223520" cy="1871980"/>
          </a:xfrm>
          <a:custGeom>
            <a:avLst/>
            <a:gdLst/>
            <a:ahLst/>
            <a:cxnLst/>
            <a:rect l="l" t="t" r="r" b="b"/>
            <a:pathLst>
              <a:path w="223519" h="1871979">
                <a:moveTo>
                  <a:pt x="222982" y="0"/>
                </a:moveTo>
                <a:lnTo>
                  <a:pt x="0" y="0"/>
                </a:lnTo>
                <a:lnTo>
                  <a:pt x="0" y="1871904"/>
                </a:lnTo>
                <a:lnTo>
                  <a:pt x="222982" y="1871904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4759100" y="1967553"/>
            <a:ext cx="223520" cy="1879600"/>
          </a:xfrm>
          <a:custGeom>
            <a:avLst/>
            <a:gdLst/>
            <a:ahLst/>
            <a:cxnLst/>
            <a:rect l="l" t="t" r="r" b="b"/>
            <a:pathLst>
              <a:path w="223519" h="1879600">
                <a:moveTo>
                  <a:pt x="222982" y="0"/>
                </a:moveTo>
                <a:lnTo>
                  <a:pt x="0" y="0"/>
                </a:lnTo>
                <a:lnTo>
                  <a:pt x="0" y="1879211"/>
                </a:lnTo>
                <a:lnTo>
                  <a:pt x="222982" y="1879211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5068798" y="1959958"/>
            <a:ext cx="223520" cy="1887220"/>
          </a:xfrm>
          <a:custGeom>
            <a:avLst/>
            <a:gdLst/>
            <a:ahLst/>
            <a:cxnLst/>
            <a:rect l="l" t="t" r="r" b="b"/>
            <a:pathLst>
              <a:path w="223519" h="1887220">
                <a:moveTo>
                  <a:pt x="223040" y="0"/>
                </a:moveTo>
                <a:lnTo>
                  <a:pt x="0" y="0"/>
                </a:lnTo>
                <a:lnTo>
                  <a:pt x="0" y="1886807"/>
                </a:lnTo>
                <a:lnTo>
                  <a:pt x="223040" y="1886807"/>
                </a:lnTo>
                <a:lnTo>
                  <a:pt x="223040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5378557" y="1950635"/>
            <a:ext cx="223520" cy="1896745"/>
          </a:xfrm>
          <a:custGeom>
            <a:avLst/>
            <a:gdLst/>
            <a:ahLst/>
            <a:cxnLst/>
            <a:rect l="l" t="t" r="r" b="b"/>
            <a:pathLst>
              <a:path w="223519" h="1896745">
                <a:moveTo>
                  <a:pt x="222982" y="0"/>
                </a:moveTo>
                <a:lnTo>
                  <a:pt x="0" y="0"/>
                </a:lnTo>
                <a:lnTo>
                  <a:pt x="0" y="1896129"/>
                </a:lnTo>
                <a:lnTo>
                  <a:pt x="222982" y="1896129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5688318" y="1943097"/>
            <a:ext cx="223520" cy="1903730"/>
          </a:xfrm>
          <a:custGeom>
            <a:avLst/>
            <a:gdLst/>
            <a:ahLst/>
            <a:cxnLst/>
            <a:rect l="l" t="t" r="r" b="b"/>
            <a:pathLst>
              <a:path w="223519" h="1903729">
                <a:moveTo>
                  <a:pt x="222982" y="0"/>
                </a:moveTo>
                <a:lnTo>
                  <a:pt x="0" y="0"/>
                </a:lnTo>
                <a:lnTo>
                  <a:pt x="0" y="1903667"/>
                </a:lnTo>
                <a:lnTo>
                  <a:pt x="222982" y="1903667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5998015" y="1933833"/>
            <a:ext cx="223520" cy="1913255"/>
          </a:xfrm>
          <a:custGeom>
            <a:avLst/>
            <a:gdLst/>
            <a:ahLst/>
            <a:cxnLst/>
            <a:rect l="l" t="t" r="r" b="b"/>
            <a:pathLst>
              <a:path w="223519" h="1913254">
                <a:moveTo>
                  <a:pt x="223040" y="0"/>
                </a:moveTo>
                <a:lnTo>
                  <a:pt x="0" y="0"/>
                </a:lnTo>
                <a:lnTo>
                  <a:pt x="0" y="1912932"/>
                </a:lnTo>
                <a:lnTo>
                  <a:pt x="223040" y="1912932"/>
                </a:lnTo>
                <a:lnTo>
                  <a:pt x="223040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6307775" y="1925028"/>
            <a:ext cx="223520" cy="1922145"/>
          </a:xfrm>
          <a:custGeom>
            <a:avLst/>
            <a:gdLst/>
            <a:ahLst/>
            <a:cxnLst/>
            <a:rect l="l" t="t" r="r" b="b"/>
            <a:pathLst>
              <a:path w="223519" h="1922145">
                <a:moveTo>
                  <a:pt x="222982" y="0"/>
                </a:moveTo>
                <a:lnTo>
                  <a:pt x="0" y="0"/>
                </a:lnTo>
                <a:lnTo>
                  <a:pt x="0" y="1921737"/>
                </a:lnTo>
                <a:lnTo>
                  <a:pt x="222982" y="1921737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6617483" y="1917030"/>
            <a:ext cx="223520" cy="1929764"/>
          </a:xfrm>
          <a:custGeom>
            <a:avLst/>
            <a:gdLst/>
            <a:ahLst/>
            <a:cxnLst/>
            <a:rect l="l" t="t" r="r" b="b"/>
            <a:pathLst>
              <a:path w="223519" h="1929764">
                <a:moveTo>
                  <a:pt x="222982" y="0"/>
                </a:moveTo>
                <a:lnTo>
                  <a:pt x="0" y="0"/>
                </a:lnTo>
                <a:lnTo>
                  <a:pt x="0" y="1929734"/>
                </a:lnTo>
                <a:lnTo>
                  <a:pt x="222982" y="1929734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6927180" y="1908168"/>
            <a:ext cx="223520" cy="1938655"/>
          </a:xfrm>
          <a:custGeom>
            <a:avLst/>
            <a:gdLst/>
            <a:ahLst/>
            <a:cxnLst/>
            <a:rect l="l" t="t" r="r" b="b"/>
            <a:pathLst>
              <a:path w="223519" h="1938654">
                <a:moveTo>
                  <a:pt x="223040" y="0"/>
                </a:moveTo>
                <a:lnTo>
                  <a:pt x="0" y="0"/>
                </a:lnTo>
                <a:lnTo>
                  <a:pt x="0" y="1938597"/>
                </a:lnTo>
                <a:lnTo>
                  <a:pt x="223040" y="1938597"/>
                </a:lnTo>
                <a:lnTo>
                  <a:pt x="223040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7236941" y="1900572"/>
            <a:ext cx="223520" cy="1946275"/>
          </a:xfrm>
          <a:custGeom>
            <a:avLst/>
            <a:gdLst/>
            <a:ahLst/>
            <a:cxnLst/>
            <a:rect l="l" t="t" r="r" b="b"/>
            <a:pathLst>
              <a:path w="223519" h="1946275">
                <a:moveTo>
                  <a:pt x="222982" y="0"/>
                </a:moveTo>
                <a:lnTo>
                  <a:pt x="0" y="0"/>
                </a:lnTo>
                <a:lnTo>
                  <a:pt x="0" y="1946193"/>
                </a:lnTo>
                <a:lnTo>
                  <a:pt x="222982" y="1946193"/>
                </a:lnTo>
                <a:lnTo>
                  <a:pt x="222982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7546701" y="1892573"/>
            <a:ext cx="223520" cy="1954530"/>
          </a:xfrm>
          <a:custGeom>
            <a:avLst/>
            <a:gdLst/>
            <a:ahLst/>
            <a:cxnLst/>
            <a:rect l="l" t="t" r="r" b="b"/>
            <a:pathLst>
              <a:path w="223519" h="1954529">
                <a:moveTo>
                  <a:pt x="222982" y="0"/>
                </a:moveTo>
                <a:lnTo>
                  <a:pt x="0" y="0"/>
                </a:lnTo>
                <a:lnTo>
                  <a:pt x="0" y="1954191"/>
                </a:lnTo>
                <a:lnTo>
                  <a:pt x="222982" y="1954191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7856461" y="1885898"/>
            <a:ext cx="223520" cy="1960880"/>
          </a:xfrm>
          <a:custGeom>
            <a:avLst/>
            <a:gdLst/>
            <a:ahLst/>
            <a:cxnLst/>
            <a:rect l="l" t="t" r="r" b="b"/>
            <a:pathLst>
              <a:path w="223519" h="1960879">
                <a:moveTo>
                  <a:pt x="222982" y="0"/>
                </a:moveTo>
                <a:lnTo>
                  <a:pt x="0" y="0"/>
                </a:lnTo>
                <a:lnTo>
                  <a:pt x="0" y="1960866"/>
                </a:lnTo>
                <a:lnTo>
                  <a:pt x="222982" y="1960866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8166159" y="1879165"/>
            <a:ext cx="223520" cy="1967864"/>
          </a:xfrm>
          <a:custGeom>
            <a:avLst/>
            <a:gdLst/>
            <a:ahLst/>
            <a:cxnLst/>
            <a:rect l="l" t="t" r="r" b="b"/>
            <a:pathLst>
              <a:path w="223519" h="1967864">
                <a:moveTo>
                  <a:pt x="222982" y="0"/>
                </a:moveTo>
                <a:lnTo>
                  <a:pt x="0" y="0"/>
                </a:lnTo>
                <a:lnTo>
                  <a:pt x="0" y="1967599"/>
                </a:lnTo>
                <a:lnTo>
                  <a:pt x="222982" y="1967599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8475918" y="1872720"/>
            <a:ext cx="223520" cy="1974214"/>
          </a:xfrm>
          <a:custGeom>
            <a:avLst/>
            <a:gdLst/>
            <a:ahLst/>
            <a:cxnLst/>
            <a:rect l="l" t="t" r="r" b="b"/>
            <a:pathLst>
              <a:path w="223519" h="1974214">
                <a:moveTo>
                  <a:pt x="222982" y="0"/>
                </a:moveTo>
                <a:lnTo>
                  <a:pt x="0" y="0"/>
                </a:lnTo>
                <a:lnTo>
                  <a:pt x="0" y="1974044"/>
                </a:lnTo>
                <a:lnTo>
                  <a:pt x="222982" y="1974044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8785679" y="1868233"/>
            <a:ext cx="223520" cy="1978660"/>
          </a:xfrm>
          <a:custGeom>
            <a:avLst/>
            <a:gdLst/>
            <a:ahLst/>
            <a:cxnLst/>
            <a:rect l="l" t="t" r="r" b="b"/>
            <a:pathLst>
              <a:path w="223519" h="1978660">
                <a:moveTo>
                  <a:pt x="222982" y="0"/>
                </a:moveTo>
                <a:lnTo>
                  <a:pt x="0" y="0"/>
                </a:lnTo>
                <a:lnTo>
                  <a:pt x="0" y="1978532"/>
                </a:lnTo>
                <a:lnTo>
                  <a:pt x="222982" y="1978532"/>
                </a:lnTo>
                <a:lnTo>
                  <a:pt x="222982" y="0"/>
                </a:lnTo>
                <a:close/>
              </a:path>
            </a:pathLst>
          </a:custGeom>
          <a:solidFill>
            <a:srgbClr val="B6B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9095377" y="1863342"/>
            <a:ext cx="223520" cy="1983739"/>
          </a:xfrm>
          <a:custGeom>
            <a:avLst/>
            <a:gdLst/>
            <a:ahLst/>
            <a:cxnLst/>
            <a:rect l="l" t="t" r="r" b="b"/>
            <a:pathLst>
              <a:path w="223519" h="1983739">
                <a:moveTo>
                  <a:pt x="223040" y="0"/>
                </a:moveTo>
                <a:lnTo>
                  <a:pt x="0" y="0"/>
                </a:lnTo>
                <a:lnTo>
                  <a:pt x="0" y="1983423"/>
                </a:lnTo>
                <a:lnTo>
                  <a:pt x="223040" y="1983423"/>
                </a:lnTo>
                <a:lnTo>
                  <a:pt x="22304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017931" y="3846765"/>
            <a:ext cx="259079" cy="0"/>
          </a:xfrm>
          <a:custGeom>
            <a:avLst/>
            <a:gdLst/>
            <a:ahLst/>
            <a:cxnLst/>
            <a:rect l="l" t="t" r="r" b="b"/>
            <a:pathLst>
              <a:path w="259080">
                <a:moveTo>
                  <a:pt x="0" y="0"/>
                </a:moveTo>
                <a:lnTo>
                  <a:pt x="258947" y="0"/>
                </a:lnTo>
              </a:path>
            </a:pathLst>
          </a:custGeom>
          <a:ln w="287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017931" y="1781674"/>
            <a:ext cx="259079" cy="0"/>
          </a:xfrm>
          <a:custGeom>
            <a:avLst/>
            <a:gdLst/>
            <a:ahLst/>
            <a:cxnLst/>
            <a:rect l="l" t="t" r="r" b="b"/>
            <a:pathLst>
              <a:path w="259080">
                <a:moveTo>
                  <a:pt x="0" y="0"/>
                </a:moveTo>
                <a:lnTo>
                  <a:pt x="258947" y="0"/>
                </a:lnTo>
              </a:path>
            </a:pathLst>
          </a:custGeom>
          <a:ln w="287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017931" y="2470037"/>
            <a:ext cx="259079" cy="0"/>
          </a:xfrm>
          <a:custGeom>
            <a:avLst/>
            <a:gdLst/>
            <a:ahLst/>
            <a:cxnLst/>
            <a:rect l="l" t="t" r="r" b="b"/>
            <a:pathLst>
              <a:path w="259080">
                <a:moveTo>
                  <a:pt x="0" y="0"/>
                </a:moveTo>
                <a:lnTo>
                  <a:pt x="258947" y="0"/>
                </a:lnTo>
              </a:path>
            </a:pathLst>
          </a:custGeom>
          <a:ln w="287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017931" y="3158401"/>
            <a:ext cx="259079" cy="0"/>
          </a:xfrm>
          <a:custGeom>
            <a:avLst/>
            <a:gdLst/>
            <a:ahLst/>
            <a:cxnLst/>
            <a:rect l="l" t="t" r="r" b="b"/>
            <a:pathLst>
              <a:path w="259080">
                <a:moveTo>
                  <a:pt x="0" y="0"/>
                </a:moveTo>
                <a:lnTo>
                  <a:pt x="258947" y="0"/>
                </a:lnTo>
              </a:path>
            </a:pathLst>
          </a:custGeom>
          <a:ln w="287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494224" y="1274517"/>
            <a:ext cx="438784" cy="2811780"/>
          </a:xfrm>
          <a:prstGeom prst="rect">
            <a:avLst/>
          </a:prstGeom>
        </p:spPr>
        <p:txBody>
          <a:bodyPr vert="horz" wrap="square" lIns="0" tIns="2286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800"/>
              </a:spcBef>
            </a:pPr>
            <a:r>
              <a:rPr sz="3150" spc="-100" dirty="0">
                <a:solidFill>
                  <a:srgbClr val="231F20"/>
                </a:solidFill>
                <a:latin typeface="Arial"/>
                <a:cs typeface="Arial"/>
              </a:rPr>
              <a:t>75</a:t>
            </a:r>
            <a:endParaRPr sz="315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700"/>
              </a:spcBef>
            </a:pPr>
            <a:r>
              <a:rPr sz="3150" spc="-100" dirty="0">
                <a:solidFill>
                  <a:srgbClr val="231F20"/>
                </a:solidFill>
                <a:latin typeface="Arial"/>
                <a:cs typeface="Arial"/>
              </a:rPr>
              <a:t>50</a:t>
            </a:r>
            <a:endParaRPr sz="315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710"/>
              </a:spcBef>
            </a:pPr>
            <a:r>
              <a:rPr sz="3150" spc="-100" dirty="0">
                <a:solidFill>
                  <a:srgbClr val="231F20"/>
                </a:solidFill>
                <a:latin typeface="Arial"/>
                <a:cs typeface="Arial"/>
              </a:rPr>
              <a:t>25</a:t>
            </a:r>
            <a:endParaRPr sz="315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705"/>
              </a:spcBef>
            </a:pPr>
            <a:r>
              <a:rPr sz="3150" spc="-50" dirty="0">
                <a:solidFill>
                  <a:srgbClr val="231F20"/>
                </a:solidFill>
                <a:latin typeface="Arial"/>
                <a:cs typeface="Arial"/>
              </a:rPr>
              <a:t>0</a:t>
            </a:r>
            <a:endParaRPr sz="315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408194" y="3786827"/>
            <a:ext cx="852169" cy="509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150" spc="-110" dirty="0">
                <a:solidFill>
                  <a:srgbClr val="231F20"/>
                </a:solidFill>
                <a:latin typeface="Arial"/>
                <a:cs typeface="Arial"/>
              </a:rPr>
              <a:t>1960</a:t>
            </a:r>
            <a:endParaRPr sz="315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505381" y="3786827"/>
            <a:ext cx="852169" cy="509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150" spc="-110" dirty="0">
                <a:solidFill>
                  <a:srgbClr val="231F20"/>
                </a:solidFill>
                <a:latin typeface="Arial"/>
                <a:cs typeface="Arial"/>
              </a:rPr>
              <a:t>1970</a:t>
            </a:r>
            <a:endParaRPr sz="315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7602569" y="3786827"/>
            <a:ext cx="852169" cy="509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150" spc="-110" dirty="0">
                <a:solidFill>
                  <a:srgbClr val="231F20"/>
                </a:solidFill>
                <a:latin typeface="Arial"/>
                <a:cs typeface="Arial"/>
              </a:rPr>
              <a:t>1980</a:t>
            </a:r>
            <a:endParaRPr sz="315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0699756" y="3786827"/>
            <a:ext cx="852169" cy="509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150" spc="-110" dirty="0">
                <a:solidFill>
                  <a:srgbClr val="231F20"/>
                </a:solidFill>
                <a:latin typeface="Arial"/>
                <a:cs typeface="Arial"/>
              </a:rPr>
              <a:t>1990</a:t>
            </a:r>
            <a:endParaRPr sz="315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3796943" y="3786827"/>
            <a:ext cx="852169" cy="509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150" spc="-110" dirty="0">
                <a:solidFill>
                  <a:srgbClr val="231F20"/>
                </a:solidFill>
                <a:latin typeface="Arial"/>
                <a:cs typeface="Arial"/>
              </a:rPr>
              <a:t>2000</a:t>
            </a:r>
            <a:endParaRPr sz="315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5861205" y="3590995"/>
            <a:ext cx="3754120" cy="1287145"/>
          </a:xfrm>
          <a:prstGeom prst="rect">
            <a:avLst/>
          </a:prstGeom>
        </p:spPr>
        <p:txBody>
          <a:bodyPr vert="horz" wrap="square" lIns="0" tIns="21082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660"/>
              </a:spcBef>
              <a:tabLst>
                <a:tab pos="1868170" algn="l"/>
              </a:tabLst>
            </a:pPr>
            <a:r>
              <a:rPr sz="3150" spc="-20" dirty="0">
                <a:solidFill>
                  <a:srgbClr val="231F20"/>
                </a:solidFill>
                <a:latin typeface="Arial"/>
                <a:cs typeface="Arial"/>
              </a:rPr>
              <a:t>2010</a:t>
            </a:r>
            <a:r>
              <a:rPr sz="315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3150" spc="-20" dirty="0">
                <a:solidFill>
                  <a:srgbClr val="231F20"/>
                </a:solidFill>
                <a:latin typeface="Arial"/>
                <a:cs typeface="Arial"/>
              </a:rPr>
              <a:t>2016</a:t>
            </a:r>
            <a:endParaRPr sz="3150">
              <a:latin typeface="Arial"/>
              <a:cs typeface="Arial"/>
            </a:endParaRPr>
          </a:p>
          <a:p>
            <a:pPr marR="27305" algn="r">
              <a:lnSpc>
                <a:spcPct val="100000"/>
              </a:lnSpc>
              <a:spcBef>
                <a:spcPts val="1345"/>
              </a:spcBef>
            </a:pPr>
            <a:r>
              <a:rPr sz="2700" spc="-150" dirty="0">
                <a:solidFill>
                  <a:srgbClr val="231F20"/>
                </a:solidFill>
                <a:latin typeface="Arial"/>
                <a:cs typeface="Arial"/>
              </a:rPr>
              <a:t>(Source:</a:t>
            </a:r>
            <a:r>
              <a:rPr sz="2700" spc="-2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700" spc="-65" dirty="0">
                <a:solidFill>
                  <a:srgbClr val="231F20"/>
                </a:solidFill>
                <a:latin typeface="Arial"/>
                <a:cs typeface="Arial"/>
              </a:rPr>
              <a:t>World</a:t>
            </a:r>
            <a:r>
              <a:rPr sz="2700" spc="-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700" spc="-160" dirty="0">
                <a:solidFill>
                  <a:srgbClr val="231F20"/>
                </a:solidFill>
                <a:latin typeface="Arial"/>
                <a:cs typeface="Arial"/>
              </a:rPr>
              <a:t>Bank</a:t>
            </a:r>
            <a:r>
              <a:rPr sz="2700" spc="-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700" spc="-75" dirty="0">
                <a:solidFill>
                  <a:srgbClr val="231F20"/>
                </a:solidFill>
                <a:latin typeface="Arial"/>
                <a:cs typeface="Arial"/>
              </a:rPr>
              <a:t>Data)</a:t>
            </a:r>
            <a:endParaRPr sz="2700">
              <a:latin typeface="Arial"/>
              <a:cs typeface="Arial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1089400" y="8422763"/>
            <a:ext cx="257175" cy="0"/>
          </a:xfrm>
          <a:custGeom>
            <a:avLst/>
            <a:gdLst/>
            <a:ahLst/>
            <a:cxnLst/>
            <a:rect l="l" t="t" r="r" b="b"/>
            <a:pathLst>
              <a:path w="257175">
                <a:moveTo>
                  <a:pt x="0" y="0"/>
                </a:moveTo>
                <a:lnTo>
                  <a:pt x="256899" y="0"/>
                </a:lnTo>
              </a:path>
            </a:pathLst>
          </a:custGeom>
          <a:ln w="2854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089400" y="6763680"/>
            <a:ext cx="257175" cy="0"/>
          </a:xfrm>
          <a:custGeom>
            <a:avLst/>
            <a:gdLst/>
            <a:ahLst/>
            <a:cxnLst/>
            <a:rect l="l" t="t" r="r" b="b"/>
            <a:pathLst>
              <a:path w="257175">
                <a:moveTo>
                  <a:pt x="0" y="0"/>
                </a:moveTo>
                <a:lnTo>
                  <a:pt x="256899" y="0"/>
                </a:lnTo>
              </a:path>
            </a:pathLst>
          </a:custGeom>
          <a:ln w="2854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089400" y="7593247"/>
            <a:ext cx="257175" cy="0"/>
          </a:xfrm>
          <a:custGeom>
            <a:avLst/>
            <a:gdLst/>
            <a:ahLst/>
            <a:cxnLst/>
            <a:rect l="l" t="t" r="r" b="b"/>
            <a:pathLst>
              <a:path w="257175">
                <a:moveTo>
                  <a:pt x="0" y="0"/>
                </a:moveTo>
                <a:lnTo>
                  <a:pt x="256899" y="0"/>
                </a:lnTo>
              </a:path>
            </a:pathLst>
          </a:custGeom>
          <a:ln w="2854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564380" y="5186359"/>
            <a:ext cx="11492865" cy="3474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500" b="1" spc="-190" dirty="0">
                <a:solidFill>
                  <a:srgbClr val="231F20"/>
                </a:solidFill>
                <a:latin typeface="Arial"/>
                <a:cs typeface="Arial"/>
              </a:rPr>
              <a:t>Average</a:t>
            </a:r>
            <a:r>
              <a:rPr sz="4500" b="1" spc="-3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500" b="1" spc="-114" dirty="0">
                <a:solidFill>
                  <a:srgbClr val="231F20"/>
                </a:solidFill>
                <a:latin typeface="Arial"/>
                <a:cs typeface="Arial"/>
              </a:rPr>
              <a:t>world</a:t>
            </a:r>
            <a:r>
              <a:rPr sz="4500" b="1" spc="-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500" b="1" spc="-55" dirty="0">
                <a:solidFill>
                  <a:srgbClr val="231F20"/>
                </a:solidFill>
                <a:latin typeface="Arial"/>
                <a:cs typeface="Arial"/>
              </a:rPr>
              <a:t>life</a:t>
            </a:r>
            <a:r>
              <a:rPr sz="4500" b="1" spc="-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500" b="1" spc="-180" dirty="0">
                <a:solidFill>
                  <a:srgbClr val="231F20"/>
                </a:solidFill>
                <a:latin typeface="Arial"/>
                <a:cs typeface="Arial"/>
              </a:rPr>
              <a:t>expectancy</a:t>
            </a:r>
            <a:r>
              <a:rPr sz="4500" b="1" spc="-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500" b="1" spc="-35" dirty="0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sz="4500" b="1" spc="-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500" b="1" spc="-25" dirty="0">
                <a:solidFill>
                  <a:srgbClr val="231F20"/>
                </a:solidFill>
                <a:latin typeface="Arial"/>
                <a:cs typeface="Arial"/>
              </a:rPr>
              <a:t>birth</a:t>
            </a:r>
            <a:r>
              <a:rPr sz="4500" b="1" spc="-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500" b="1" spc="-110" dirty="0">
                <a:solidFill>
                  <a:srgbClr val="231F20"/>
                </a:solidFill>
                <a:latin typeface="Arial"/>
                <a:cs typeface="Arial"/>
              </a:rPr>
              <a:t>(years)</a:t>
            </a:r>
            <a:endParaRPr sz="4500">
              <a:latin typeface="Arial"/>
              <a:cs typeface="Arial"/>
            </a:endParaRPr>
          </a:p>
          <a:p>
            <a:pPr marL="17780">
              <a:lnSpc>
                <a:spcPct val="100000"/>
              </a:lnSpc>
              <a:spcBef>
                <a:spcPts val="4785"/>
              </a:spcBef>
            </a:pPr>
            <a:r>
              <a:rPr sz="3150" spc="-25" dirty="0">
                <a:solidFill>
                  <a:srgbClr val="231F20"/>
                </a:solidFill>
                <a:latin typeface="Arial"/>
                <a:cs typeface="Arial"/>
              </a:rPr>
              <a:t>70</a:t>
            </a:r>
            <a:endParaRPr sz="3150">
              <a:latin typeface="Arial"/>
              <a:cs typeface="Arial"/>
            </a:endParaRPr>
          </a:p>
          <a:p>
            <a:pPr marL="17780">
              <a:lnSpc>
                <a:spcPct val="100000"/>
              </a:lnSpc>
              <a:spcBef>
                <a:spcPts val="2735"/>
              </a:spcBef>
            </a:pPr>
            <a:r>
              <a:rPr sz="3150" spc="-25" dirty="0">
                <a:solidFill>
                  <a:srgbClr val="231F20"/>
                </a:solidFill>
                <a:latin typeface="Arial"/>
                <a:cs typeface="Arial"/>
              </a:rPr>
              <a:t>60</a:t>
            </a:r>
            <a:endParaRPr sz="3150">
              <a:latin typeface="Arial"/>
              <a:cs typeface="Arial"/>
            </a:endParaRPr>
          </a:p>
          <a:p>
            <a:pPr marL="17780">
              <a:lnSpc>
                <a:spcPct val="100000"/>
              </a:lnSpc>
              <a:spcBef>
                <a:spcPts val="2900"/>
              </a:spcBef>
            </a:pPr>
            <a:r>
              <a:rPr sz="3150" spc="-25" dirty="0">
                <a:solidFill>
                  <a:srgbClr val="231F20"/>
                </a:solidFill>
                <a:latin typeface="Arial"/>
                <a:cs typeface="Arial"/>
              </a:rPr>
              <a:t>50</a:t>
            </a:r>
            <a:endParaRPr sz="315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476469" y="8759304"/>
            <a:ext cx="845819" cy="5054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50" spc="-130" dirty="0">
                <a:solidFill>
                  <a:srgbClr val="231F20"/>
                </a:solidFill>
                <a:latin typeface="Arial"/>
                <a:cs typeface="Arial"/>
              </a:rPr>
              <a:t>1960</a:t>
            </a:r>
            <a:endParaRPr sz="315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4549157" y="8759304"/>
            <a:ext cx="845819" cy="5054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50" spc="-130" dirty="0">
                <a:solidFill>
                  <a:srgbClr val="231F20"/>
                </a:solidFill>
                <a:latin typeface="Arial"/>
                <a:cs typeface="Arial"/>
              </a:rPr>
              <a:t>1970</a:t>
            </a:r>
            <a:endParaRPr sz="315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7621844" y="8759304"/>
            <a:ext cx="845819" cy="5054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50" spc="-130" dirty="0">
                <a:solidFill>
                  <a:srgbClr val="231F20"/>
                </a:solidFill>
                <a:latin typeface="Arial"/>
                <a:cs typeface="Arial"/>
              </a:rPr>
              <a:t>1980</a:t>
            </a:r>
            <a:endParaRPr sz="315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0694532" y="8759304"/>
            <a:ext cx="845819" cy="5054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50" spc="-130" dirty="0">
                <a:solidFill>
                  <a:srgbClr val="231F20"/>
                </a:solidFill>
                <a:latin typeface="Arial"/>
                <a:cs typeface="Arial"/>
              </a:rPr>
              <a:t>1990</a:t>
            </a:r>
            <a:endParaRPr sz="315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3767220" y="8759304"/>
            <a:ext cx="845819" cy="5054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50" spc="-130" dirty="0">
                <a:solidFill>
                  <a:srgbClr val="231F20"/>
                </a:solidFill>
                <a:latin typeface="Arial"/>
                <a:cs typeface="Arial"/>
              </a:rPr>
              <a:t>2000</a:t>
            </a:r>
            <a:endParaRPr sz="315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6839906" y="8759304"/>
            <a:ext cx="845819" cy="5054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50" spc="-130" dirty="0">
                <a:solidFill>
                  <a:srgbClr val="231F20"/>
                </a:solidFill>
                <a:latin typeface="Arial"/>
                <a:cs typeface="Arial"/>
              </a:rPr>
              <a:t>2010</a:t>
            </a:r>
            <a:endParaRPr sz="315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8693750" y="8759304"/>
            <a:ext cx="845819" cy="5054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50" spc="-130" dirty="0">
                <a:solidFill>
                  <a:srgbClr val="231F20"/>
                </a:solidFill>
                <a:latin typeface="Arial"/>
                <a:cs typeface="Arial"/>
              </a:rPr>
              <a:t>2016</a:t>
            </a:r>
            <a:endParaRPr sz="3150">
              <a:latin typeface="Arial"/>
              <a:cs typeface="Arial"/>
            </a:endParaRPr>
          </a:p>
        </p:txBody>
      </p:sp>
      <p:grpSp>
        <p:nvGrpSpPr>
          <p:cNvPr id="82" name="object 82"/>
          <p:cNvGrpSpPr/>
          <p:nvPr/>
        </p:nvGrpSpPr>
        <p:grpSpPr>
          <a:xfrm>
            <a:off x="1863683" y="6537162"/>
            <a:ext cx="17321530" cy="1729739"/>
            <a:chOff x="1863683" y="6537162"/>
            <a:chExt cx="17321530" cy="1729739"/>
          </a:xfrm>
        </p:grpSpPr>
        <p:sp>
          <p:nvSpPr>
            <p:cNvPr id="83" name="object 83"/>
            <p:cNvSpPr/>
            <p:nvPr/>
          </p:nvSpPr>
          <p:spPr>
            <a:xfrm>
              <a:off x="1920772" y="8167366"/>
              <a:ext cx="307340" cy="42545"/>
            </a:xfrm>
            <a:custGeom>
              <a:avLst/>
              <a:gdLst/>
              <a:ahLst/>
              <a:cxnLst/>
              <a:rect l="l" t="t" r="r" b="b"/>
              <a:pathLst>
                <a:path w="307339" h="42545">
                  <a:moveTo>
                    <a:pt x="307308" y="0"/>
                  </a:moveTo>
                  <a:lnTo>
                    <a:pt x="0" y="42017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2228069" y="8132188"/>
              <a:ext cx="307340" cy="35560"/>
            </a:xfrm>
            <a:custGeom>
              <a:avLst/>
              <a:gdLst/>
              <a:ahLst/>
              <a:cxnLst/>
              <a:rect l="l" t="t" r="r" b="b"/>
              <a:pathLst>
                <a:path w="307339" h="35559">
                  <a:moveTo>
                    <a:pt x="307251" y="0"/>
                  </a:moveTo>
                  <a:lnTo>
                    <a:pt x="0" y="35166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2535309" y="8087870"/>
              <a:ext cx="307340" cy="44450"/>
            </a:xfrm>
            <a:custGeom>
              <a:avLst/>
              <a:gdLst/>
              <a:ahLst/>
              <a:cxnLst/>
              <a:rect l="l" t="t" r="r" b="b"/>
              <a:pathLst>
                <a:path w="307339" h="44450">
                  <a:moveTo>
                    <a:pt x="307308" y="0"/>
                  </a:moveTo>
                  <a:lnTo>
                    <a:pt x="0" y="44300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2842612" y="8031506"/>
              <a:ext cx="307340" cy="56515"/>
            </a:xfrm>
            <a:custGeom>
              <a:avLst/>
              <a:gdLst/>
              <a:ahLst/>
              <a:cxnLst/>
              <a:rect l="l" t="t" r="r" b="b"/>
              <a:pathLst>
                <a:path w="307339" h="56515">
                  <a:moveTo>
                    <a:pt x="307251" y="0"/>
                  </a:moveTo>
                  <a:lnTo>
                    <a:pt x="0" y="56346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3149852" y="7975918"/>
              <a:ext cx="307340" cy="55880"/>
            </a:xfrm>
            <a:custGeom>
              <a:avLst/>
              <a:gdLst/>
              <a:ahLst/>
              <a:cxnLst/>
              <a:rect l="l" t="t" r="r" b="b"/>
              <a:pathLst>
                <a:path w="307339" h="55879">
                  <a:moveTo>
                    <a:pt x="307308" y="0"/>
                  </a:moveTo>
                  <a:lnTo>
                    <a:pt x="0" y="55604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3457149" y="7914485"/>
              <a:ext cx="307340" cy="61594"/>
            </a:xfrm>
            <a:custGeom>
              <a:avLst/>
              <a:gdLst/>
              <a:ahLst/>
              <a:cxnLst/>
              <a:rect l="l" t="t" r="r" b="b"/>
              <a:pathLst>
                <a:path w="307339" h="61595">
                  <a:moveTo>
                    <a:pt x="307251" y="0"/>
                  </a:moveTo>
                  <a:lnTo>
                    <a:pt x="0" y="61427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3764390" y="7855221"/>
              <a:ext cx="307340" cy="59690"/>
            </a:xfrm>
            <a:custGeom>
              <a:avLst/>
              <a:gdLst/>
              <a:ahLst/>
              <a:cxnLst/>
              <a:rect l="l" t="t" r="r" b="b"/>
              <a:pathLst>
                <a:path w="307339" h="59690">
                  <a:moveTo>
                    <a:pt x="307308" y="0"/>
                  </a:moveTo>
                  <a:lnTo>
                    <a:pt x="0" y="59258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4071687" y="7804875"/>
              <a:ext cx="307340" cy="50800"/>
            </a:xfrm>
            <a:custGeom>
              <a:avLst/>
              <a:gdLst/>
              <a:ahLst/>
              <a:cxnLst/>
              <a:rect l="l" t="t" r="r" b="b"/>
              <a:pathLst>
                <a:path w="307339" h="50800">
                  <a:moveTo>
                    <a:pt x="307308" y="0"/>
                  </a:moveTo>
                  <a:lnTo>
                    <a:pt x="0" y="50352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4378991" y="7753924"/>
              <a:ext cx="307340" cy="51435"/>
            </a:xfrm>
            <a:custGeom>
              <a:avLst/>
              <a:gdLst/>
              <a:ahLst/>
              <a:cxnLst/>
              <a:rect l="l" t="t" r="r" b="b"/>
              <a:pathLst>
                <a:path w="307339" h="51434">
                  <a:moveTo>
                    <a:pt x="307251" y="0"/>
                  </a:moveTo>
                  <a:lnTo>
                    <a:pt x="0" y="50980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4686231" y="7704696"/>
              <a:ext cx="307340" cy="49530"/>
            </a:xfrm>
            <a:custGeom>
              <a:avLst/>
              <a:gdLst/>
              <a:ahLst/>
              <a:cxnLst/>
              <a:rect l="l" t="t" r="r" b="b"/>
              <a:pathLst>
                <a:path w="307339" h="49529">
                  <a:moveTo>
                    <a:pt x="307308" y="0"/>
                  </a:moveTo>
                  <a:lnTo>
                    <a:pt x="0" y="49210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4993528" y="7661040"/>
              <a:ext cx="307340" cy="43815"/>
            </a:xfrm>
            <a:custGeom>
              <a:avLst/>
              <a:gdLst/>
              <a:ahLst/>
              <a:cxnLst/>
              <a:rect l="l" t="t" r="r" b="b"/>
              <a:pathLst>
                <a:path w="307339" h="43815">
                  <a:moveTo>
                    <a:pt x="307251" y="0"/>
                  </a:moveTo>
                  <a:lnTo>
                    <a:pt x="0" y="43672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5300768" y="7620735"/>
              <a:ext cx="307340" cy="40640"/>
            </a:xfrm>
            <a:custGeom>
              <a:avLst/>
              <a:gdLst/>
              <a:ahLst/>
              <a:cxnLst/>
              <a:rect l="l" t="t" r="r" b="b"/>
              <a:pathLst>
                <a:path w="307339" h="40640">
                  <a:moveTo>
                    <a:pt x="307308" y="0"/>
                  </a:moveTo>
                  <a:lnTo>
                    <a:pt x="0" y="40304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608071" y="7583656"/>
              <a:ext cx="307340" cy="37465"/>
            </a:xfrm>
            <a:custGeom>
              <a:avLst/>
              <a:gdLst/>
              <a:ahLst/>
              <a:cxnLst/>
              <a:rect l="l" t="t" r="r" b="b"/>
              <a:pathLst>
                <a:path w="307339" h="37465">
                  <a:moveTo>
                    <a:pt x="307194" y="0"/>
                  </a:moveTo>
                  <a:lnTo>
                    <a:pt x="0" y="37050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5915254" y="7542792"/>
              <a:ext cx="307340" cy="41275"/>
            </a:xfrm>
            <a:custGeom>
              <a:avLst/>
              <a:gdLst/>
              <a:ahLst/>
              <a:cxnLst/>
              <a:rect l="l" t="t" r="r" b="b"/>
              <a:pathLst>
                <a:path w="307339" h="41275">
                  <a:moveTo>
                    <a:pt x="307251" y="0"/>
                  </a:moveTo>
                  <a:lnTo>
                    <a:pt x="0" y="40875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222500" y="7506107"/>
              <a:ext cx="307340" cy="36830"/>
            </a:xfrm>
            <a:custGeom>
              <a:avLst/>
              <a:gdLst/>
              <a:ahLst/>
              <a:cxnLst/>
              <a:rect l="l" t="t" r="r" b="b"/>
              <a:pathLst>
                <a:path w="307340" h="36829">
                  <a:moveTo>
                    <a:pt x="307308" y="0"/>
                  </a:moveTo>
                  <a:lnTo>
                    <a:pt x="0" y="36708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6529797" y="7471596"/>
              <a:ext cx="307340" cy="34925"/>
            </a:xfrm>
            <a:custGeom>
              <a:avLst/>
              <a:gdLst/>
              <a:ahLst/>
              <a:cxnLst/>
              <a:rect l="l" t="t" r="r" b="b"/>
              <a:pathLst>
                <a:path w="307340" h="34925">
                  <a:moveTo>
                    <a:pt x="307251" y="0"/>
                  </a:moveTo>
                  <a:lnTo>
                    <a:pt x="0" y="34481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837038" y="7436979"/>
              <a:ext cx="307340" cy="34925"/>
            </a:xfrm>
            <a:custGeom>
              <a:avLst/>
              <a:gdLst/>
              <a:ahLst/>
              <a:cxnLst/>
              <a:rect l="l" t="t" r="r" b="b"/>
              <a:pathLst>
                <a:path w="307340" h="34925">
                  <a:moveTo>
                    <a:pt x="307308" y="0"/>
                  </a:moveTo>
                  <a:lnTo>
                    <a:pt x="0" y="34595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7144335" y="7407600"/>
              <a:ext cx="307340" cy="29845"/>
            </a:xfrm>
            <a:custGeom>
              <a:avLst/>
              <a:gdLst/>
              <a:ahLst/>
              <a:cxnLst/>
              <a:rect l="l" t="t" r="r" b="b"/>
              <a:pathLst>
                <a:path w="307340" h="29845">
                  <a:moveTo>
                    <a:pt x="307308" y="0"/>
                  </a:moveTo>
                  <a:lnTo>
                    <a:pt x="0" y="29400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7451632" y="7378217"/>
              <a:ext cx="307340" cy="29845"/>
            </a:xfrm>
            <a:custGeom>
              <a:avLst/>
              <a:gdLst/>
              <a:ahLst/>
              <a:cxnLst/>
              <a:rect l="l" t="t" r="r" b="b"/>
              <a:pathLst>
                <a:path w="307340" h="29845">
                  <a:moveTo>
                    <a:pt x="307251" y="0"/>
                  </a:moveTo>
                  <a:lnTo>
                    <a:pt x="0" y="29400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7758879" y="7355078"/>
              <a:ext cx="307340" cy="23495"/>
            </a:xfrm>
            <a:custGeom>
              <a:avLst/>
              <a:gdLst/>
              <a:ahLst/>
              <a:cxnLst/>
              <a:rect l="l" t="t" r="r" b="b"/>
              <a:pathLst>
                <a:path w="307340" h="23495">
                  <a:moveTo>
                    <a:pt x="307308" y="0"/>
                  </a:moveTo>
                  <a:lnTo>
                    <a:pt x="0" y="23120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8066176" y="7327430"/>
              <a:ext cx="307340" cy="27940"/>
            </a:xfrm>
            <a:custGeom>
              <a:avLst/>
              <a:gdLst/>
              <a:ahLst/>
              <a:cxnLst/>
              <a:rect l="l" t="t" r="r" b="b"/>
              <a:pathLst>
                <a:path w="307340" h="27940">
                  <a:moveTo>
                    <a:pt x="307251" y="0"/>
                  </a:moveTo>
                  <a:lnTo>
                    <a:pt x="0" y="27630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8373416" y="7301056"/>
              <a:ext cx="307340" cy="26670"/>
            </a:xfrm>
            <a:custGeom>
              <a:avLst/>
              <a:gdLst/>
              <a:ahLst/>
              <a:cxnLst/>
              <a:rect l="l" t="t" r="r" b="b"/>
              <a:pathLst>
                <a:path w="307340" h="26670">
                  <a:moveTo>
                    <a:pt x="307308" y="0"/>
                  </a:moveTo>
                  <a:lnTo>
                    <a:pt x="0" y="26375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8680713" y="7281154"/>
              <a:ext cx="307340" cy="20320"/>
            </a:xfrm>
            <a:custGeom>
              <a:avLst/>
              <a:gdLst/>
              <a:ahLst/>
              <a:cxnLst/>
              <a:rect l="l" t="t" r="r" b="b"/>
              <a:pathLst>
                <a:path w="307340" h="20320">
                  <a:moveTo>
                    <a:pt x="307251" y="0"/>
                  </a:moveTo>
                  <a:lnTo>
                    <a:pt x="0" y="19923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8987959" y="7259689"/>
              <a:ext cx="307340" cy="21590"/>
            </a:xfrm>
            <a:custGeom>
              <a:avLst/>
              <a:gdLst/>
              <a:ahLst/>
              <a:cxnLst/>
              <a:rect l="l" t="t" r="r" b="b"/>
              <a:pathLst>
                <a:path w="307340" h="21590">
                  <a:moveTo>
                    <a:pt x="307308" y="0"/>
                  </a:moveTo>
                  <a:lnTo>
                    <a:pt x="0" y="21465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9295256" y="7238898"/>
              <a:ext cx="307340" cy="20955"/>
            </a:xfrm>
            <a:custGeom>
              <a:avLst/>
              <a:gdLst/>
              <a:ahLst/>
              <a:cxnLst/>
              <a:rect l="l" t="t" r="r" b="b"/>
              <a:pathLst>
                <a:path w="307340" h="20954">
                  <a:moveTo>
                    <a:pt x="307251" y="0"/>
                  </a:moveTo>
                  <a:lnTo>
                    <a:pt x="0" y="20780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9602497" y="7214201"/>
              <a:ext cx="307340" cy="24765"/>
            </a:xfrm>
            <a:custGeom>
              <a:avLst/>
              <a:gdLst/>
              <a:ahLst/>
              <a:cxnLst/>
              <a:rect l="l" t="t" r="r" b="b"/>
              <a:pathLst>
                <a:path w="307340" h="24765">
                  <a:moveTo>
                    <a:pt x="307308" y="0"/>
                  </a:moveTo>
                  <a:lnTo>
                    <a:pt x="0" y="24719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9909793" y="7193346"/>
              <a:ext cx="307340" cy="20955"/>
            </a:xfrm>
            <a:custGeom>
              <a:avLst/>
              <a:gdLst/>
              <a:ahLst/>
              <a:cxnLst/>
              <a:rect l="l" t="t" r="r" b="b"/>
              <a:pathLst>
                <a:path w="307340" h="20954">
                  <a:moveTo>
                    <a:pt x="307308" y="0"/>
                  </a:moveTo>
                  <a:lnTo>
                    <a:pt x="0" y="20837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0217098" y="7176174"/>
              <a:ext cx="307340" cy="17780"/>
            </a:xfrm>
            <a:custGeom>
              <a:avLst/>
              <a:gdLst/>
              <a:ahLst/>
              <a:cxnLst/>
              <a:rect l="l" t="t" r="r" b="b"/>
              <a:pathLst>
                <a:path w="307340" h="17779">
                  <a:moveTo>
                    <a:pt x="307251" y="0"/>
                  </a:moveTo>
                  <a:lnTo>
                    <a:pt x="0" y="17183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0524340" y="7158059"/>
              <a:ext cx="307340" cy="18415"/>
            </a:xfrm>
            <a:custGeom>
              <a:avLst/>
              <a:gdLst/>
              <a:ahLst/>
              <a:cxnLst/>
              <a:rect l="l" t="t" r="r" b="b"/>
              <a:pathLst>
                <a:path w="307340" h="18415">
                  <a:moveTo>
                    <a:pt x="307308" y="0"/>
                  </a:moveTo>
                  <a:lnTo>
                    <a:pt x="0" y="18097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0831639" y="7141943"/>
              <a:ext cx="307340" cy="16510"/>
            </a:xfrm>
            <a:custGeom>
              <a:avLst/>
              <a:gdLst/>
              <a:ahLst/>
              <a:cxnLst/>
              <a:rect l="l" t="t" r="r" b="b"/>
              <a:pathLst>
                <a:path w="307340" h="16509">
                  <a:moveTo>
                    <a:pt x="307194" y="0"/>
                  </a:moveTo>
                  <a:lnTo>
                    <a:pt x="0" y="16099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1138819" y="7126278"/>
              <a:ext cx="307975" cy="15875"/>
            </a:xfrm>
            <a:custGeom>
              <a:avLst/>
              <a:gdLst/>
              <a:ahLst/>
              <a:cxnLst/>
              <a:rect l="l" t="t" r="r" b="b"/>
              <a:pathLst>
                <a:path w="307975" h="15875">
                  <a:moveTo>
                    <a:pt x="307365" y="0"/>
                  </a:moveTo>
                  <a:lnTo>
                    <a:pt x="0" y="15642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1446175" y="7112623"/>
              <a:ext cx="307340" cy="13970"/>
            </a:xfrm>
            <a:custGeom>
              <a:avLst/>
              <a:gdLst/>
              <a:ahLst/>
              <a:cxnLst/>
              <a:rect l="l" t="t" r="r" b="b"/>
              <a:pathLst>
                <a:path w="307340" h="13970">
                  <a:moveTo>
                    <a:pt x="307194" y="0"/>
                  </a:moveTo>
                  <a:lnTo>
                    <a:pt x="0" y="13644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1753361" y="7102142"/>
              <a:ext cx="307340" cy="10795"/>
            </a:xfrm>
            <a:custGeom>
              <a:avLst/>
              <a:gdLst/>
              <a:ahLst/>
              <a:cxnLst/>
              <a:rect l="l" t="t" r="r" b="b"/>
              <a:pathLst>
                <a:path w="307340" h="10795">
                  <a:moveTo>
                    <a:pt x="307308" y="0"/>
                  </a:moveTo>
                  <a:lnTo>
                    <a:pt x="0" y="10504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2060654" y="7084689"/>
              <a:ext cx="307340" cy="17780"/>
            </a:xfrm>
            <a:custGeom>
              <a:avLst/>
              <a:gdLst/>
              <a:ahLst/>
              <a:cxnLst/>
              <a:rect l="l" t="t" r="r" b="b"/>
              <a:pathLst>
                <a:path w="307340" h="17779">
                  <a:moveTo>
                    <a:pt x="307251" y="0"/>
                  </a:moveTo>
                  <a:lnTo>
                    <a:pt x="0" y="17469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2367897" y="7068242"/>
              <a:ext cx="307340" cy="16510"/>
            </a:xfrm>
            <a:custGeom>
              <a:avLst/>
              <a:gdLst/>
              <a:ahLst/>
              <a:cxnLst/>
              <a:rect l="l" t="t" r="r" b="b"/>
              <a:pathLst>
                <a:path w="307340" h="16509">
                  <a:moveTo>
                    <a:pt x="307308" y="0"/>
                  </a:moveTo>
                  <a:lnTo>
                    <a:pt x="0" y="16441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2675196" y="7044213"/>
              <a:ext cx="307340" cy="24130"/>
            </a:xfrm>
            <a:custGeom>
              <a:avLst/>
              <a:gdLst/>
              <a:ahLst/>
              <a:cxnLst/>
              <a:rect l="l" t="t" r="r" b="b"/>
              <a:pathLst>
                <a:path w="307340" h="24129">
                  <a:moveTo>
                    <a:pt x="307308" y="0"/>
                  </a:moveTo>
                  <a:lnTo>
                    <a:pt x="0" y="24034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2982500" y="7019403"/>
              <a:ext cx="307340" cy="25400"/>
            </a:xfrm>
            <a:custGeom>
              <a:avLst/>
              <a:gdLst/>
              <a:ahLst/>
              <a:cxnLst/>
              <a:rect l="l" t="t" r="r" b="b"/>
              <a:pathLst>
                <a:path w="307340" h="25400">
                  <a:moveTo>
                    <a:pt x="307251" y="0"/>
                  </a:moveTo>
                  <a:lnTo>
                    <a:pt x="0" y="24833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3289743" y="6997772"/>
              <a:ext cx="307340" cy="22225"/>
            </a:xfrm>
            <a:custGeom>
              <a:avLst/>
              <a:gdLst/>
              <a:ahLst/>
              <a:cxnLst/>
              <a:rect l="l" t="t" r="r" b="b"/>
              <a:pathLst>
                <a:path w="307340" h="22225">
                  <a:moveTo>
                    <a:pt x="307308" y="0"/>
                  </a:moveTo>
                  <a:lnTo>
                    <a:pt x="0" y="21636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3597036" y="6978430"/>
              <a:ext cx="307340" cy="19685"/>
            </a:xfrm>
            <a:custGeom>
              <a:avLst/>
              <a:gdLst/>
              <a:ahLst/>
              <a:cxnLst/>
              <a:rect l="l" t="t" r="r" b="b"/>
              <a:pathLst>
                <a:path w="307340" h="19684">
                  <a:moveTo>
                    <a:pt x="307251" y="0"/>
                  </a:moveTo>
                  <a:lnTo>
                    <a:pt x="0" y="19353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3904279" y="6955235"/>
              <a:ext cx="307340" cy="23495"/>
            </a:xfrm>
            <a:custGeom>
              <a:avLst/>
              <a:gdLst/>
              <a:ahLst/>
              <a:cxnLst/>
              <a:rect l="l" t="t" r="r" b="b"/>
              <a:pathLst>
                <a:path w="307340" h="23495">
                  <a:moveTo>
                    <a:pt x="307308" y="0"/>
                  </a:moveTo>
                  <a:lnTo>
                    <a:pt x="0" y="23178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4211583" y="6930429"/>
              <a:ext cx="307340" cy="25400"/>
            </a:xfrm>
            <a:custGeom>
              <a:avLst/>
              <a:gdLst/>
              <a:ahLst/>
              <a:cxnLst/>
              <a:rect l="l" t="t" r="r" b="b"/>
              <a:pathLst>
                <a:path w="307340" h="25400">
                  <a:moveTo>
                    <a:pt x="307251" y="0"/>
                  </a:moveTo>
                  <a:lnTo>
                    <a:pt x="0" y="24833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4518815" y="6908347"/>
              <a:ext cx="307340" cy="22225"/>
            </a:xfrm>
            <a:custGeom>
              <a:avLst/>
              <a:gdLst/>
              <a:ahLst/>
              <a:cxnLst/>
              <a:rect l="l" t="t" r="r" b="b"/>
              <a:pathLst>
                <a:path w="307340" h="22225">
                  <a:moveTo>
                    <a:pt x="307308" y="0"/>
                  </a:moveTo>
                  <a:lnTo>
                    <a:pt x="0" y="22093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4826120" y="6885604"/>
              <a:ext cx="307340" cy="22860"/>
            </a:xfrm>
            <a:custGeom>
              <a:avLst/>
              <a:gdLst/>
              <a:ahLst/>
              <a:cxnLst/>
              <a:rect l="l" t="t" r="r" b="b"/>
              <a:pathLst>
                <a:path w="307340" h="22859">
                  <a:moveTo>
                    <a:pt x="307251" y="0"/>
                  </a:moveTo>
                  <a:lnTo>
                    <a:pt x="0" y="22721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5133367" y="6857447"/>
              <a:ext cx="307340" cy="28575"/>
            </a:xfrm>
            <a:custGeom>
              <a:avLst/>
              <a:gdLst/>
              <a:ahLst/>
              <a:cxnLst/>
              <a:rect l="l" t="t" r="r" b="b"/>
              <a:pathLst>
                <a:path w="307340" h="28575">
                  <a:moveTo>
                    <a:pt x="307251" y="0"/>
                  </a:moveTo>
                  <a:lnTo>
                    <a:pt x="0" y="28144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5440598" y="6834811"/>
              <a:ext cx="307340" cy="22860"/>
            </a:xfrm>
            <a:custGeom>
              <a:avLst/>
              <a:gdLst/>
              <a:ahLst/>
              <a:cxnLst/>
              <a:rect l="l" t="t" r="r" b="b"/>
              <a:pathLst>
                <a:path w="307340" h="22859">
                  <a:moveTo>
                    <a:pt x="307308" y="0"/>
                  </a:moveTo>
                  <a:lnTo>
                    <a:pt x="0" y="22607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15747899" y="6806662"/>
              <a:ext cx="307340" cy="28575"/>
            </a:xfrm>
            <a:custGeom>
              <a:avLst/>
              <a:gdLst/>
              <a:ahLst/>
              <a:cxnLst/>
              <a:rect l="l" t="t" r="r" b="b"/>
              <a:pathLst>
                <a:path w="307340" h="28575">
                  <a:moveTo>
                    <a:pt x="307308" y="0"/>
                  </a:moveTo>
                  <a:lnTo>
                    <a:pt x="0" y="28144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6055203" y="6780178"/>
              <a:ext cx="307340" cy="26670"/>
            </a:xfrm>
            <a:custGeom>
              <a:avLst/>
              <a:gdLst/>
              <a:ahLst/>
              <a:cxnLst/>
              <a:rect l="l" t="t" r="r" b="b"/>
              <a:pathLst>
                <a:path w="307340" h="26670">
                  <a:moveTo>
                    <a:pt x="307251" y="0"/>
                  </a:moveTo>
                  <a:lnTo>
                    <a:pt x="0" y="26489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16362435" y="6756207"/>
              <a:ext cx="307340" cy="24130"/>
            </a:xfrm>
            <a:custGeom>
              <a:avLst/>
              <a:gdLst/>
              <a:ahLst/>
              <a:cxnLst/>
              <a:rect l="l" t="t" r="r" b="b"/>
              <a:pathLst>
                <a:path w="307340" h="24129">
                  <a:moveTo>
                    <a:pt x="307308" y="0"/>
                  </a:moveTo>
                  <a:lnTo>
                    <a:pt x="0" y="23977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6669743" y="6729501"/>
              <a:ext cx="307340" cy="27305"/>
            </a:xfrm>
            <a:custGeom>
              <a:avLst/>
              <a:gdLst/>
              <a:ahLst/>
              <a:cxnLst/>
              <a:rect l="l" t="t" r="r" b="b"/>
              <a:pathLst>
                <a:path w="307340" h="27304">
                  <a:moveTo>
                    <a:pt x="307194" y="0"/>
                  </a:moveTo>
                  <a:lnTo>
                    <a:pt x="0" y="26717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6976929" y="6706476"/>
              <a:ext cx="307340" cy="23495"/>
            </a:xfrm>
            <a:custGeom>
              <a:avLst/>
              <a:gdLst/>
              <a:ahLst/>
              <a:cxnLst/>
              <a:rect l="l" t="t" r="r" b="b"/>
              <a:pathLst>
                <a:path w="307340" h="23495">
                  <a:moveTo>
                    <a:pt x="307308" y="0"/>
                  </a:moveTo>
                  <a:lnTo>
                    <a:pt x="0" y="23006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7284222" y="6682505"/>
              <a:ext cx="307340" cy="24130"/>
            </a:xfrm>
            <a:custGeom>
              <a:avLst/>
              <a:gdLst/>
              <a:ahLst/>
              <a:cxnLst/>
              <a:rect l="l" t="t" r="r" b="b"/>
              <a:pathLst>
                <a:path w="307340" h="24129">
                  <a:moveTo>
                    <a:pt x="307251" y="0"/>
                  </a:moveTo>
                  <a:lnTo>
                    <a:pt x="0" y="23977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7591465" y="6662267"/>
              <a:ext cx="307340" cy="20320"/>
            </a:xfrm>
            <a:custGeom>
              <a:avLst/>
              <a:gdLst/>
              <a:ahLst/>
              <a:cxnLst/>
              <a:rect l="l" t="t" r="r" b="b"/>
              <a:pathLst>
                <a:path w="307340" h="20320">
                  <a:moveTo>
                    <a:pt x="307308" y="0"/>
                  </a:moveTo>
                  <a:lnTo>
                    <a:pt x="0" y="20209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17898769" y="6641971"/>
              <a:ext cx="307340" cy="20320"/>
            </a:xfrm>
            <a:custGeom>
              <a:avLst/>
              <a:gdLst/>
              <a:ahLst/>
              <a:cxnLst/>
              <a:rect l="l" t="t" r="r" b="b"/>
              <a:pathLst>
                <a:path w="307340" h="20320">
                  <a:moveTo>
                    <a:pt x="307251" y="0"/>
                  </a:moveTo>
                  <a:lnTo>
                    <a:pt x="0" y="20266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18206002" y="6622573"/>
              <a:ext cx="307340" cy="19685"/>
            </a:xfrm>
            <a:custGeom>
              <a:avLst/>
              <a:gdLst/>
              <a:ahLst/>
              <a:cxnLst/>
              <a:rect l="l" t="t" r="r" b="b"/>
              <a:pathLst>
                <a:path w="307340" h="19684">
                  <a:moveTo>
                    <a:pt x="307308" y="0"/>
                  </a:moveTo>
                  <a:lnTo>
                    <a:pt x="0" y="19410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8513301" y="6609026"/>
              <a:ext cx="307340" cy="13970"/>
            </a:xfrm>
            <a:custGeom>
              <a:avLst/>
              <a:gdLst/>
              <a:ahLst/>
              <a:cxnLst/>
              <a:rect l="l" t="t" r="r" b="b"/>
              <a:pathLst>
                <a:path w="307340" h="13970">
                  <a:moveTo>
                    <a:pt x="307308" y="0"/>
                  </a:moveTo>
                  <a:lnTo>
                    <a:pt x="0" y="13530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8820606" y="6594251"/>
              <a:ext cx="307340" cy="15240"/>
            </a:xfrm>
            <a:custGeom>
              <a:avLst/>
              <a:gdLst/>
              <a:ahLst/>
              <a:cxnLst/>
              <a:rect l="l" t="t" r="r" b="b"/>
              <a:pathLst>
                <a:path w="307340" h="15240">
                  <a:moveTo>
                    <a:pt x="307251" y="0"/>
                  </a:moveTo>
                  <a:lnTo>
                    <a:pt x="0" y="14785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9" name="object 139"/>
          <p:cNvSpPr/>
          <p:nvPr/>
        </p:nvSpPr>
        <p:spPr>
          <a:xfrm>
            <a:off x="1906734" y="8684127"/>
            <a:ext cx="0" cy="127635"/>
          </a:xfrm>
          <a:custGeom>
            <a:avLst/>
            <a:gdLst/>
            <a:ahLst/>
            <a:cxnLst/>
            <a:rect l="l" t="t" r="r" b="b"/>
            <a:pathLst>
              <a:path h="127634">
                <a:moveTo>
                  <a:pt x="0" y="127079"/>
                </a:moveTo>
                <a:lnTo>
                  <a:pt x="0" y="0"/>
                </a:lnTo>
              </a:path>
            </a:pathLst>
          </a:custGeom>
          <a:ln w="2854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4970904" y="8684127"/>
            <a:ext cx="0" cy="127635"/>
          </a:xfrm>
          <a:custGeom>
            <a:avLst/>
            <a:gdLst/>
            <a:ahLst/>
            <a:cxnLst/>
            <a:rect l="l" t="t" r="r" b="b"/>
            <a:pathLst>
              <a:path h="127634">
                <a:moveTo>
                  <a:pt x="0" y="127079"/>
                </a:moveTo>
                <a:lnTo>
                  <a:pt x="0" y="0"/>
                </a:lnTo>
              </a:path>
            </a:pathLst>
          </a:custGeom>
          <a:ln w="2854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8035073" y="8684127"/>
            <a:ext cx="0" cy="127635"/>
          </a:xfrm>
          <a:custGeom>
            <a:avLst/>
            <a:gdLst/>
            <a:ahLst/>
            <a:cxnLst/>
            <a:rect l="l" t="t" r="r" b="b"/>
            <a:pathLst>
              <a:path h="127634">
                <a:moveTo>
                  <a:pt x="0" y="127079"/>
                </a:moveTo>
                <a:lnTo>
                  <a:pt x="0" y="0"/>
                </a:lnTo>
              </a:path>
            </a:pathLst>
          </a:custGeom>
          <a:ln w="2854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1099253" y="8684127"/>
            <a:ext cx="0" cy="127635"/>
          </a:xfrm>
          <a:custGeom>
            <a:avLst/>
            <a:gdLst/>
            <a:ahLst/>
            <a:cxnLst/>
            <a:rect l="l" t="t" r="r" b="b"/>
            <a:pathLst>
              <a:path h="127634">
                <a:moveTo>
                  <a:pt x="0" y="127079"/>
                </a:moveTo>
                <a:lnTo>
                  <a:pt x="0" y="0"/>
                </a:lnTo>
              </a:path>
            </a:pathLst>
          </a:custGeom>
          <a:ln w="2854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14163422" y="8684127"/>
            <a:ext cx="0" cy="127635"/>
          </a:xfrm>
          <a:custGeom>
            <a:avLst/>
            <a:gdLst/>
            <a:ahLst/>
            <a:cxnLst/>
            <a:rect l="l" t="t" r="r" b="b"/>
            <a:pathLst>
              <a:path h="127634">
                <a:moveTo>
                  <a:pt x="0" y="127079"/>
                </a:moveTo>
                <a:lnTo>
                  <a:pt x="0" y="0"/>
                </a:lnTo>
              </a:path>
            </a:pathLst>
          </a:custGeom>
          <a:ln w="2854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7227590" y="8684127"/>
            <a:ext cx="0" cy="127635"/>
          </a:xfrm>
          <a:custGeom>
            <a:avLst/>
            <a:gdLst/>
            <a:ahLst/>
            <a:cxnLst/>
            <a:rect l="l" t="t" r="r" b="b"/>
            <a:pathLst>
              <a:path h="127634">
                <a:moveTo>
                  <a:pt x="0" y="127079"/>
                </a:moveTo>
                <a:lnTo>
                  <a:pt x="0" y="0"/>
                </a:lnTo>
              </a:path>
            </a:pathLst>
          </a:custGeom>
          <a:ln w="2854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19114140" y="8684127"/>
            <a:ext cx="0" cy="127635"/>
          </a:xfrm>
          <a:custGeom>
            <a:avLst/>
            <a:gdLst/>
            <a:ahLst/>
            <a:cxnLst/>
            <a:rect l="l" t="t" r="r" b="b"/>
            <a:pathLst>
              <a:path h="127634">
                <a:moveTo>
                  <a:pt x="0" y="127079"/>
                </a:moveTo>
                <a:lnTo>
                  <a:pt x="0" y="0"/>
                </a:lnTo>
              </a:path>
            </a:pathLst>
          </a:custGeom>
          <a:ln w="2854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 txBox="1"/>
          <p:nvPr/>
        </p:nvSpPr>
        <p:spPr>
          <a:xfrm>
            <a:off x="15636509" y="10817734"/>
            <a:ext cx="4270375" cy="3187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  <a:tabLst>
                <a:tab pos="1697355" algn="l"/>
              </a:tabLst>
            </a:pPr>
            <a:r>
              <a:rPr sz="1950" dirty="0">
                <a:solidFill>
                  <a:srgbClr val="5E5E5E"/>
                </a:solidFill>
                <a:latin typeface="Helvetica Neue"/>
                <a:cs typeface="Helvetica Neue"/>
              </a:rPr>
              <a:t>Alberto</a:t>
            </a:r>
            <a:r>
              <a:rPr sz="1950" spc="65" dirty="0">
                <a:solidFill>
                  <a:srgbClr val="5E5E5E"/>
                </a:solidFill>
                <a:latin typeface="Helvetica Neue"/>
                <a:cs typeface="Helvetica Neue"/>
              </a:rPr>
              <a:t> </a:t>
            </a:r>
            <a:r>
              <a:rPr sz="1950" spc="-10" dirty="0">
                <a:solidFill>
                  <a:srgbClr val="5E5E5E"/>
                </a:solidFill>
                <a:latin typeface="Helvetica Neue"/>
                <a:cs typeface="Helvetica Neue"/>
              </a:rPr>
              <a:t>Cairo.</a:t>
            </a:r>
            <a:r>
              <a:rPr sz="1950" dirty="0">
                <a:solidFill>
                  <a:srgbClr val="5E5E5E"/>
                </a:solidFill>
                <a:latin typeface="Helvetica Neue"/>
                <a:cs typeface="Helvetica Neue"/>
              </a:rPr>
              <a:t>	How</a:t>
            </a:r>
            <a:r>
              <a:rPr sz="1950" spc="45" dirty="0">
                <a:solidFill>
                  <a:srgbClr val="5E5E5E"/>
                </a:solidFill>
                <a:latin typeface="Helvetica Neue"/>
                <a:cs typeface="Helvetica Neue"/>
              </a:rPr>
              <a:t> </a:t>
            </a:r>
            <a:r>
              <a:rPr sz="1950" dirty="0">
                <a:solidFill>
                  <a:srgbClr val="5E5E5E"/>
                </a:solidFill>
                <a:latin typeface="Helvetica Neue"/>
                <a:cs typeface="Helvetica Neue"/>
              </a:rPr>
              <a:t>Charts</a:t>
            </a:r>
            <a:r>
              <a:rPr sz="1950" spc="45" dirty="0">
                <a:solidFill>
                  <a:srgbClr val="5E5E5E"/>
                </a:solidFill>
                <a:latin typeface="Helvetica Neue"/>
                <a:cs typeface="Helvetica Neue"/>
              </a:rPr>
              <a:t> </a:t>
            </a:r>
            <a:r>
              <a:rPr sz="1950" dirty="0">
                <a:solidFill>
                  <a:srgbClr val="5E5E5E"/>
                </a:solidFill>
                <a:latin typeface="Helvetica Neue"/>
                <a:cs typeface="Helvetica Neue"/>
              </a:rPr>
              <a:t>Lie</a:t>
            </a:r>
            <a:r>
              <a:rPr sz="1950" spc="45" dirty="0">
                <a:solidFill>
                  <a:srgbClr val="5E5E5E"/>
                </a:solidFill>
                <a:latin typeface="Helvetica Neue"/>
                <a:cs typeface="Helvetica Neue"/>
              </a:rPr>
              <a:t> </a:t>
            </a:r>
            <a:r>
              <a:rPr sz="1950" spc="-10" dirty="0">
                <a:solidFill>
                  <a:srgbClr val="5E5E5E"/>
                </a:solidFill>
                <a:latin typeface="Helvetica Neue"/>
                <a:cs typeface="Helvetica Neue"/>
              </a:rPr>
              <a:t>(2019).</a:t>
            </a:r>
            <a:endParaRPr sz="195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4380" y="298609"/>
            <a:ext cx="11492865" cy="710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500" b="1" spc="-190" dirty="0">
                <a:solidFill>
                  <a:srgbClr val="231F20"/>
                </a:solidFill>
                <a:latin typeface="Arial"/>
                <a:cs typeface="Arial"/>
              </a:rPr>
              <a:t>Average</a:t>
            </a:r>
            <a:r>
              <a:rPr sz="4500" b="1" spc="-3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500" b="1" spc="-114" dirty="0">
                <a:solidFill>
                  <a:srgbClr val="231F20"/>
                </a:solidFill>
                <a:latin typeface="Arial"/>
                <a:cs typeface="Arial"/>
              </a:rPr>
              <a:t>world</a:t>
            </a:r>
            <a:r>
              <a:rPr sz="4500" b="1" spc="-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500" b="1" spc="-55" dirty="0">
                <a:solidFill>
                  <a:srgbClr val="231F20"/>
                </a:solidFill>
                <a:latin typeface="Arial"/>
                <a:cs typeface="Arial"/>
              </a:rPr>
              <a:t>life</a:t>
            </a:r>
            <a:r>
              <a:rPr sz="4500" b="1" spc="-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500" b="1" spc="-180" dirty="0">
                <a:solidFill>
                  <a:srgbClr val="231F20"/>
                </a:solidFill>
                <a:latin typeface="Arial"/>
                <a:cs typeface="Arial"/>
              </a:rPr>
              <a:t>expectancy</a:t>
            </a:r>
            <a:r>
              <a:rPr sz="4500" b="1" spc="-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500" b="1" spc="-35" dirty="0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sz="4500" b="1" spc="-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500" b="1" spc="-25" dirty="0">
                <a:solidFill>
                  <a:srgbClr val="231F20"/>
                </a:solidFill>
                <a:latin typeface="Arial"/>
                <a:cs typeface="Arial"/>
              </a:rPr>
              <a:t>birth</a:t>
            </a:r>
            <a:r>
              <a:rPr sz="4500" b="1" spc="-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500" b="1" spc="-110" dirty="0">
                <a:solidFill>
                  <a:srgbClr val="231F20"/>
                </a:solidFill>
                <a:latin typeface="Arial"/>
                <a:cs typeface="Arial"/>
              </a:rPr>
              <a:t>(years)</a:t>
            </a:r>
            <a:endParaRPr sz="4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89400" y="3535014"/>
            <a:ext cx="257175" cy="0"/>
          </a:xfrm>
          <a:custGeom>
            <a:avLst/>
            <a:gdLst/>
            <a:ahLst/>
            <a:cxnLst/>
            <a:rect l="l" t="t" r="r" b="b"/>
            <a:pathLst>
              <a:path w="257175">
                <a:moveTo>
                  <a:pt x="0" y="0"/>
                </a:moveTo>
                <a:lnTo>
                  <a:pt x="256899" y="0"/>
                </a:lnTo>
              </a:path>
            </a:pathLst>
          </a:custGeom>
          <a:ln w="2854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89400" y="1875930"/>
            <a:ext cx="257175" cy="0"/>
          </a:xfrm>
          <a:custGeom>
            <a:avLst/>
            <a:gdLst/>
            <a:ahLst/>
            <a:cxnLst/>
            <a:rect l="l" t="t" r="r" b="b"/>
            <a:pathLst>
              <a:path w="257175">
                <a:moveTo>
                  <a:pt x="0" y="0"/>
                </a:moveTo>
                <a:lnTo>
                  <a:pt x="256899" y="0"/>
                </a:lnTo>
              </a:path>
            </a:pathLst>
          </a:custGeom>
          <a:ln w="2854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89400" y="2705497"/>
            <a:ext cx="257175" cy="0"/>
          </a:xfrm>
          <a:custGeom>
            <a:avLst/>
            <a:gdLst/>
            <a:ahLst/>
            <a:cxnLst/>
            <a:rect l="l" t="t" r="r" b="b"/>
            <a:pathLst>
              <a:path w="257175">
                <a:moveTo>
                  <a:pt x="0" y="0"/>
                </a:moveTo>
                <a:lnTo>
                  <a:pt x="256899" y="0"/>
                </a:lnTo>
              </a:path>
            </a:pathLst>
          </a:custGeom>
          <a:ln w="2854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69729" y="1592115"/>
            <a:ext cx="435609" cy="21812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50" spc="-110" dirty="0">
                <a:solidFill>
                  <a:srgbClr val="231F20"/>
                </a:solidFill>
                <a:latin typeface="Arial"/>
                <a:cs typeface="Arial"/>
              </a:rPr>
              <a:t>70</a:t>
            </a:r>
            <a:endParaRPr sz="3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735"/>
              </a:spcBef>
            </a:pPr>
            <a:r>
              <a:rPr sz="3150" spc="-110" dirty="0">
                <a:solidFill>
                  <a:srgbClr val="231F20"/>
                </a:solidFill>
                <a:latin typeface="Arial"/>
                <a:cs typeface="Arial"/>
              </a:rPr>
              <a:t>60</a:t>
            </a:r>
            <a:endParaRPr sz="3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900"/>
              </a:spcBef>
            </a:pPr>
            <a:r>
              <a:rPr sz="3150" spc="-110" dirty="0">
                <a:solidFill>
                  <a:srgbClr val="231F20"/>
                </a:solidFill>
                <a:latin typeface="Arial"/>
                <a:cs typeface="Arial"/>
              </a:rPr>
              <a:t>50</a:t>
            </a:r>
            <a:endParaRPr sz="31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76469" y="3871554"/>
            <a:ext cx="845819" cy="5054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50" spc="-130" dirty="0">
                <a:solidFill>
                  <a:srgbClr val="231F20"/>
                </a:solidFill>
                <a:latin typeface="Arial"/>
                <a:cs typeface="Arial"/>
              </a:rPr>
              <a:t>1960</a:t>
            </a:r>
            <a:endParaRPr sz="31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21844" y="3871554"/>
            <a:ext cx="845819" cy="5054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50" spc="-130" dirty="0">
                <a:solidFill>
                  <a:srgbClr val="231F20"/>
                </a:solidFill>
                <a:latin typeface="Arial"/>
                <a:cs typeface="Arial"/>
              </a:rPr>
              <a:t>1980</a:t>
            </a:r>
            <a:endParaRPr sz="31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694532" y="3871554"/>
            <a:ext cx="845819" cy="5054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50" spc="-130" dirty="0">
                <a:solidFill>
                  <a:srgbClr val="231F20"/>
                </a:solidFill>
                <a:latin typeface="Arial"/>
                <a:cs typeface="Arial"/>
              </a:rPr>
              <a:t>1990</a:t>
            </a:r>
            <a:endParaRPr sz="31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767220" y="3871554"/>
            <a:ext cx="845819" cy="5054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50" spc="-130" dirty="0">
                <a:solidFill>
                  <a:srgbClr val="231F20"/>
                </a:solidFill>
                <a:latin typeface="Arial"/>
                <a:cs typeface="Arial"/>
              </a:rPr>
              <a:t>2000</a:t>
            </a:r>
            <a:endParaRPr sz="31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839906" y="3871554"/>
            <a:ext cx="845819" cy="5054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50" spc="-130" dirty="0">
                <a:solidFill>
                  <a:srgbClr val="231F20"/>
                </a:solidFill>
                <a:latin typeface="Arial"/>
                <a:cs typeface="Arial"/>
              </a:rPr>
              <a:t>2010</a:t>
            </a:r>
            <a:endParaRPr sz="31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693750" y="3871554"/>
            <a:ext cx="845819" cy="5054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50" spc="-130" dirty="0">
                <a:solidFill>
                  <a:srgbClr val="231F20"/>
                </a:solidFill>
                <a:latin typeface="Arial"/>
                <a:cs typeface="Arial"/>
              </a:rPr>
              <a:t>2016</a:t>
            </a:r>
            <a:endParaRPr sz="315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863683" y="1649413"/>
            <a:ext cx="17321530" cy="1729739"/>
            <a:chOff x="1863683" y="1649413"/>
            <a:chExt cx="17321530" cy="1729739"/>
          </a:xfrm>
        </p:grpSpPr>
        <p:sp>
          <p:nvSpPr>
            <p:cNvPr id="14" name="object 14"/>
            <p:cNvSpPr/>
            <p:nvPr/>
          </p:nvSpPr>
          <p:spPr>
            <a:xfrm>
              <a:off x="1920772" y="3279616"/>
              <a:ext cx="307340" cy="42545"/>
            </a:xfrm>
            <a:custGeom>
              <a:avLst/>
              <a:gdLst/>
              <a:ahLst/>
              <a:cxnLst/>
              <a:rect l="l" t="t" r="r" b="b"/>
              <a:pathLst>
                <a:path w="307339" h="42545">
                  <a:moveTo>
                    <a:pt x="307308" y="0"/>
                  </a:moveTo>
                  <a:lnTo>
                    <a:pt x="0" y="42017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228069" y="3244438"/>
              <a:ext cx="307340" cy="35560"/>
            </a:xfrm>
            <a:custGeom>
              <a:avLst/>
              <a:gdLst/>
              <a:ahLst/>
              <a:cxnLst/>
              <a:rect l="l" t="t" r="r" b="b"/>
              <a:pathLst>
                <a:path w="307339" h="35560">
                  <a:moveTo>
                    <a:pt x="307251" y="0"/>
                  </a:moveTo>
                  <a:lnTo>
                    <a:pt x="0" y="35166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535309" y="3200120"/>
              <a:ext cx="307340" cy="44450"/>
            </a:xfrm>
            <a:custGeom>
              <a:avLst/>
              <a:gdLst/>
              <a:ahLst/>
              <a:cxnLst/>
              <a:rect l="l" t="t" r="r" b="b"/>
              <a:pathLst>
                <a:path w="307339" h="44450">
                  <a:moveTo>
                    <a:pt x="307308" y="0"/>
                  </a:moveTo>
                  <a:lnTo>
                    <a:pt x="0" y="44300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842612" y="3143756"/>
              <a:ext cx="307340" cy="56515"/>
            </a:xfrm>
            <a:custGeom>
              <a:avLst/>
              <a:gdLst/>
              <a:ahLst/>
              <a:cxnLst/>
              <a:rect l="l" t="t" r="r" b="b"/>
              <a:pathLst>
                <a:path w="307339" h="56514">
                  <a:moveTo>
                    <a:pt x="307251" y="0"/>
                  </a:moveTo>
                  <a:lnTo>
                    <a:pt x="0" y="56346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149852" y="3088169"/>
              <a:ext cx="307340" cy="55880"/>
            </a:xfrm>
            <a:custGeom>
              <a:avLst/>
              <a:gdLst/>
              <a:ahLst/>
              <a:cxnLst/>
              <a:rect l="l" t="t" r="r" b="b"/>
              <a:pathLst>
                <a:path w="307339" h="55880">
                  <a:moveTo>
                    <a:pt x="307308" y="0"/>
                  </a:moveTo>
                  <a:lnTo>
                    <a:pt x="0" y="55604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457149" y="3026736"/>
              <a:ext cx="307340" cy="61594"/>
            </a:xfrm>
            <a:custGeom>
              <a:avLst/>
              <a:gdLst/>
              <a:ahLst/>
              <a:cxnLst/>
              <a:rect l="l" t="t" r="r" b="b"/>
              <a:pathLst>
                <a:path w="307339" h="61594">
                  <a:moveTo>
                    <a:pt x="307251" y="0"/>
                  </a:moveTo>
                  <a:lnTo>
                    <a:pt x="0" y="61427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764390" y="2967473"/>
              <a:ext cx="307340" cy="59690"/>
            </a:xfrm>
            <a:custGeom>
              <a:avLst/>
              <a:gdLst/>
              <a:ahLst/>
              <a:cxnLst/>
              <a:rect l="l" t="t" r="r" b="b"/>
              <a:pathLst>
                <a:path w="307339" h="59689">
                  <a:moveTo>
                    <a:pt x="307308" y="0"/>
                  </a:moveTo>
                  <a:lnTo>
                    <a:pt x="0" y="59258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071687" y="2917125"/>
              <a:ext cx="307340" cy="50800"/>
            </a:xfrm>
            <a:custGeom>
              <a:avLst/>
              <a:gdLst/>
              <a:ahLst/>
              <a:cxnLst/>
              <a:rect l="l" t="t" r="r" b="b"/>
              <a:pathLst>
                <a:path w="307339" h="50800">
                  <a:moveTo>
                    <a:pt x="307308" y="0"/>
                  </a:moveTo>
                  <a:lnTo>
                    <a:pt x="0" y="50352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378991" y="2866174"/>
              <a:ext cx="307340" cy="51435"/>
            </a:xfrm>
            <a:custGeom>
              <a:avLst/>
              <a:gdLst/>
              <a:ahLst/>
              <a:cxnLst/>
              <a:rect l="l" t="t" r="r" b="b"/>
              <a:pathLst>
                <a:path w="307339" h="51435">
                  <a:moveTo>
                    <a:pt x="307251" y="0"/>
                  </a:moveTo>
                  <a:lnTo>
                    <a:pt x="0" y="50980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686231" y="2816946"/>
              <a:ext cx="307340" cy="49530"/>
            </a:xfrm>
            <a:custGeom>
              <a:avLst/>
              <a:gdLst/>
              <a:ahLst/>
              <a:cxnLst/>
              <a:rect l="l" t="t" r="r" b="b"/>
              <a:pathLst>
                <a:path w="307339" h="49530">
                  <a:moveTo>
                    <a:pt x="307308" y="0"/>
                  </a:moveTo>
                  <a:lnTo>
                    <a:pt x="0" y="49210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993528" y="2773291"/>
              <a:ext cx="307340" cy="43815"/>
            </a:xfrm>
            <a:custGeom>
              <a:avLst/>
              <a:gdLst/>
              <a:ahLst/>
              <a:cxnLst/>
              <a:rect l="l" t="t" r="r" b="b"/>
              <a:pathLst>
                <a:path w="307339" h="43814">
                  <a:moveTo>
                    <a:pt x="307251" y="0"/>
                  </a:moveTo>
                  <a:lnTo>
                    <a:pt x="0" y="43672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300768" y="2732986"/>
              <a:ext cx="307340" cy="40640"/>
            </a:xfrm>
            <a:custGeom>
              <a:avLst/>
              <a:gdLst/>
              <a:ahLst/>
              <a:cxnLst/>
              <a:rect l="l" t="t" r="r" b="b"/>
              <a:pathLst>
                <a:path w="307339" h="40639">
                  <a:moveTo>
                    <a:pt x="307308" y="0"/>
                  </a:moveTo>
                  <a:lnTo>
                    <a:pt x="0" y="40304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608071" y="2695907"/>
              <a:ext cx="307340" cy="37465"/>
            </a:xfrm>
            <a:custGeom>
              <a:avLst/>
              <a:gdLst/>
              <a:ahLst/>
              <a:cxnLst/>
              <a:rect l="l" t="t" r="r" b="b"/>
              <a:pathLst>
                <a:path w="307339" h="37464">
                  <a:moveTo>
                    <a:pt x="307194" y="0"/>
                  </a:moveTo>
                  <a:lnTo>
                    <a:pt x="0" y="37050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915254" y="2655042"/>
              <a:ext cx="307340" cy="41275"/>
            </a:xfrm>
            <a:custGeom>
              <a:avLst/>
              <a:gdLst/>
              <a:ahLst/>
              <a:cxnLst/>
              <a:rect l="l" t="t" r="r" b="b"/>
              <a:pathLst>
                <a:path w="307339" h="41275">
                  <a:moveTo>
                    <a:pt x="307251" y="0"/>
                  </a:moveTo>
                  <a:lnTo>
                    <a:pt x="0" y="40875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222500" y="2618358"/>
              <a:ext cx="307340" cy="36830"/>
            </a:xfrm>
            <a:custGeom>
              <a:avLst/>
              <a:gdLst/>
              <a:ahLst/>
              <a:cxnLst/>
              <a:rect l="l" t="t" r="r" b="b"/>
              <a:pathLst>
                <a:path w="307340" h="36830">
                  <a:moveTo>
                    <a:pt x="307308" y="0"/>
                  </a:moveTo>
                  <a:lnTo>
                    <a:pt x="0" y="36708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529797" y="2583848"/>
              <a:ext cx="307340" cy="34925"/>
            </a:xfrm>
            <a:custGeom>
              <a:avLst/>
              <a:gdLst/>
              <a:ahLst/>
              <a:cxnLst/>
              <a:rect l="l" t="t" r="r" b="b"/>
              <a:pathLst>
                <a:path w="307340" h="34925">
                  <a:moveTo>
                    <a:pt x="307251" y="0"/>
                  </a:moveTo>
                  <a:lnTo>
                    <a:pt x="0" y="34481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837038" y="2549229"/>
              <a:ext cx="307340" cy="34925"/>
            </a:xfrm>
            <a:custGeom>
              <a:avLst/>
              <a:gdLst/>
              <a:ahLst/>
              <a:cxnLst/>
              <a:rect l="l" t="t" r="r" b="b"/>
              <a:pathLst>
                <a:path w="307340" h="34925">
                  <a:moveTo>
                    <a:pt x="307308" y="0"/>
                  </a:moveTo>
                  <a:lnTo>
                    <a:pt x="0" y="34595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144335" y="2519851"/>
              <a:ext cx="307340" cy="29845"/>
            </a:xfrm>
            <a:custGeom>
              <a:avLst/>
              <a:gdLst/>
              <a:ahLst/>
              <a:cxnLst/>
              <a:rect l="l" t="t" r="r" b="b"/>
              <a:pathLst>
                <a:path w="307340" h="29844">
                  <a:moveTo>
                    <a:pt x="307308" y="0"/>
                  </a:moveTo>
                  <a:lnTo>
                    <a:pt x="0" y="29400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451632" y="2490467"/>
              <a:ext cx="307340" cy="29845"/>
            </a:xfrm>
            <a:custGeom>
              <a:avLst/>
              <a:gdLst/>
              <a:ahLst/>
              <a:cxnLst/>
              <a:rect l="l" t="t" r="r" b="b"/>
              <a:pathLst>
                <a:path w="307340" h="29844">
                  <a:moveTo>
                    <a:pt x="307251" y="0"/>
                  </a:moveTo>
                  <a:lnTo>
                    <a:pt x="0" y="29400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758879" y="2467330"/>
              <a:ext cx="307340" cy="23495"/>
            </a:xfrm>
            <a:custGeom>
              <a:avLst/>
              <a:gdLst/>
              <a:ahLst/>
              <a:cxnLst/>
              <a:rect l="l" t="t" r="r" b="b"/>
              <a:pathLst>
                <a:path w="307340" h="23494">
                  <a:moveTo>
                    <a:pt x="307308" y="0"/>
                  </a:moveTo>
                  <a:lnTo>
                    <a:pt x="0" y="23120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066176" y="2439681"/>
              <a:ext cx="307340" cy="27940"/>
            </a:xfrm>
            <a:custGeom>
              <a:avLst/>
              <a:gdLst/>
              <a:ahLst/>
              <a:cxnLst/>
              <a:rect l="l" t="t" r="r" b="b"/>
              <a:pathLst>
                <a:path w="307340" h="27939">
                  <a:moveTo>
                    <a:pt x="307251" y="0"/>
                  </a:moveTo>
                  <a:lnTo>
                    <a:pt x="0" y="27630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373416" y="2413306"/>
              <a:ext cx="307340" cy="26670"/>
            </a:xfrm>
            <a:custGeom>
              <a:avLst/>
              <a:gdLst/>
              <a:ahLst/>
              <a:cxnLst/>
              <a:rect l="l" t="t" r="r" b="b"/>
              <a:pathLst>
                <a:path w="307340" h="26669">
                  <a:moveTo>
                    <a:pt x="307308" y="0"/>
                  </a:moveTo>
                  <a:lnTo>
                    <a:pt x="0" y="26375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680713" y="2393405"/>
              <a:ext cx="307340" cy="20320"/>
            </a:xfrm>
            <a:custGeom>
              <a:avLst/>
              <a:gdLst/>
              <a:ahLst/>
              <a:cxnLst/>
              <a:rect l="l" t="t" r="r" b="b"/>
              <a:pathLst>
                <a:path w="307340" h="20319">
                  <a:moveTo>
                    <a:pt x="307251" y="0"/>
                  </a:moveTo>
                  <a:lnTo>
                    <a:pt x="0" y="19923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987959" y="2371940"/>
              <a:ext cx="307340" cy="21590"/>
            </a:xfrm>
            <a:custGeom>
              <a:avLst/>
              <a:gdLst/>
              <a:ahLst/>
              <a:cxnLst/>
              <a:rect l="l" t="t" r="r" b="b"/>
              <a:pathLst>
                <a:path w="307340" h="21589">
                  <a:moveTo>
                    <a:pt x="307308" y="0"/>
                  </a:moveTo>
                  <a:lnTo>
                    <a:pt x="0" y="21465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295256" y="2351148"/>
              <a:ext cx="307340" cy="20955"/>
            </a:xfrm>
            <a:custGeom>
              <a:avLst/>
              <a:gdLst/>
              <a:ahLst/>
              <a:cxnLst/>
              <a:rect l="l" t="t" r="r" b="b"/>
              <a:pathLst>
                <a:path w="307340" h="20955">
                  <a:moveTo>
                    <a:pt x="307251" y="0"/>
                  </a:moveTo>
                  <a:lnTo>
                    <a:pt x="0" y="20780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602497" y="2326451"/>
              <a:ext cx="307340" cy="24765"/>
            </a:xfrm>
            <a:custGeom>
              <a:avLst/>
              <a:gdLst/>
              <a:ahLst/>
              <a:cxnLst/>
              <a:rect l="l" t="t" r="r" b="b"/>
              <a:pathLst>
                <a:path w="307340" h="24764">
                  <a:moveTo>
                    <a:pt x="307308" y="0"/>
                  </a:moveTo>
                  <a:lnTo>
                    <a:pt x="0" y="24719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909793" y="2305596"/>
              <a:ext cx="307340" cy="20955"/>
            </a:xfrm>
            <a:custGeom>
              <a:avLst/>
              <a:gdLst/>
              <a:ahLst/>
              <a:cxnLst/>
              <a:rect l="l" t="t" r="r" b="b"/>
              <a:pathLst>
                <a:path w="307340" h="20955">
                  <a:moveTo>
                    <a:pt x="307308" y="0"/>
                  </a:moveTo>
                  <a:lnTo>
                    <a:pt x="0" y="20837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217098" y="2288424"/>
              <a:ext cx="307340" cy="17780"/>
            </a:xfrm>
            <a:custGeom>
              <a:avLst/>
              <a:gdLst/>
              <a:ahLst/>
              <a:cxnLst/>
              <a:rect l="l" t="t" r="r" b="b"/>
              <a:pathLst>
                <a:path w="307340" h="17780">
                  <a:moveTo>
                    <a:pt x="307251" y="0"/>
                  </a:moveTo>
                  <a:lnTo>
                    <a:pt x="0" y="17183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0524340" y="2270311"/>
              <a:ext cx="307340" cy="18415"/>
            </a:xfrm>
            <a:custGeom>
              <a:avLst/>
              <a:gdLst/>
              <a:ahLst/>
              <a:cxnLst/>
              <a:rect l="l" t="t" r="r" b="b"/>
              <a:pathLst>
                <a:path w="307340" h="18414">
                  <a:moveTo>
                    <a:pt x="307308" y="0"/>
                  </a:moveTo>
                  <a:lnTo>
                    <a:pt x="0" y="18097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0831639" y="2254194"/>
              <a:ext cx="307340" cy="16510"/>
            </a:xfrm>
            <a:custGeom>
              <a:avLst/>
              <a:gdLst/>
              <a:ahLst/>
              <a:cxnLst/>
              <a:rect l="l" t="t" r="r" b="b"/>
              <a:pathLst>
                <a:path w="307340" h="16510">
                  <a:moveTo>
                    <a:pt x="307194" y="0"/>
                  </a:moveTo>
                  <a:lnTo>
                    <a:pt x="0" y="16099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1138819" y="2238529"/>
              <a:ext cx="307975" cy="15875"/>
            </a:xfrm>
            <a:custGeom>
              <a:avLst/>
              <a:gdLst/>
              <a:ahLst/>
              <a:cxnLst/>
              <a:rect l="l" t="t" r="r" b="b"/>
              <a:pathLst>
                <a:path w="307975" h="15875">
                  <a:moveTo>
                    <a:pt x="307365" y="0"/>
                  </a:moveTo>
                  <a:lnTo>
                    <a:pt x="0" y="15642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1446175" y="2224873"/>
              <a:ext cx="307340" cy="13970"/>
            </a:xfrm>
            <a:custGeom>
              <a:avLst/>
              <a:gdLst/>
              <a:ahLst/>
              <a:cxnLst/>
              <a:rect l="l" t="t" r="r" b="b"/>
              <a:pathLst>
                <a:path w="307340" h="13969">
                  <a:moveTo>
                    <a:pt x="307194" y="0"/>
                  </a:moveTo>
                  <a:lnTo>
                    <a:pt x="0" y="13644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1753361" y="2214392"/>
              <a:ext cx="307340" cy="10795"/>
            </a:xfrm>
            <a:custGeom>
              <a:avLst/>
              <a:gdLst/>
              <a:ahLst/>
              <a:cxnLst/>
              <a:rect l="l" t="t" r="r" b="b"/>
              <a:pathLst>
                <a:path w="307340" h="10794">
                  <a:moveTo>
                    <a:pt x="307308" y="0"/>
                  </a:moveTo>
                  <a:lnTo>
                    <a:pt x="0" y="10504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2060654" y="2196940"/>
              <a:ext cx="307340" cy="17780"/>
            </a:xfrm>
            <a:custGeom>
              <a:avLst/>
              <a:gdLst/>
              <a:ahLst/>
              <a:cxnLst/>
              <a:rect l="l" t="t" r="r" b="b"/>
              <a:pathLst>
                <a:path w="307340" h="17780">
                  <a:moveTo>
                    <a:pt x="307251" y="0"/>
                  </a:moveTo>
                  <a:lnTo>
                    <a:pt x="0" y="17469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2367897" y="2180492"/>
              <a:ext cx="307340" cy="16510"/>
            </a:xfrm>
            <a:custGeom>
              <a:avLst/>
              <a:gdLst/>
              <a:ahLst/>
              <a:cxnLst/>
              <a:rect l="l" t="t" r="r" b="b"/>
              <a:pathLst>
                <a:path w="307340" h="16510">
                  <a:moveTo>
                    <a:pt x="307308" y="0"/>
                  </a:moveTo>
                  <a:lnTo>
                    <a:pt x="0" y="16441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2675196" y="2156464"/>
              <a:ext cx="307340" cy="24130"/>
            </a:xfrm>
            <a:custGeom>
              <a:avLst/>
              <a:gdLst/>
              <a:ahLst/>
              <a:cxnLst/>
              <a:rect l="l" t="t" r="r" b="b"/>
              <a:pathLst>
                <a:path w="307340" h="24130">
                  <a:moveTo>
                    <a:pt x="307308" y="0"/>
                  </a:moveTo>
                  <a:lnTo>
                    <a:pt x="0" y="24034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2982500" y="2131653"/>
              <a:ext cx="307340" cy="25400"/>
            </a:xfrm>
            <a:custGeom>
              <a:avLst/>
              <a:gdLst/>
              <a:ahLst/>
              <a:cxnLst/>
              <a:rect l="l" t="t" r="r" b="b"/>
              <a:pathLst>
                <a:path w="307340" h="25400">
                  <a:moveTo>
                    <a:pt x="307251" y="0"/>
                  </a:moveTo>
                  <a:lnTo>
                    <a:pt x="0" y="24833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3289743" y="2110022"/>
              <a:ext cx="307340" cy="22225"/>
            </a:xfrm>
            <a:custGeom>
              <a:avLst/>
              <a:gdLst/>
              <a:ahLst/>
              <a:cxnLst/>
              <a:rect l="l" t="t" r="r" b="b"/>
              <a:pathLst>
                <a:path w="307340" h="22225">
                  <a:moveTo>
                    <a:pt x="307308" y="0"/>
                  </a:moveTo>
                  <a:lnTo>
                    <a:pt x="0" y="21636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3597036" y="2090680"/>
              <a:ext cx="307340" cy="19685"/>
            </a:xfrm>
            <a:custGeom>
              <a:avLst/>
              <a:gdLst/>
              <a:ahLst/>
              <a:cxnLst/>
              <a:rect l="l" t="t" r="r" b="b"/>
              <a:pathLst>
                <a:path w="307340" h="19685">
                  <a:moveTo>
                    <a:pt x="307251" y="0"/>
                  </a:moveTo>
                  <a:lnTo>
                    <a:pt x="0" y="19353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3904279" y="2067485"/>
              <a:ext cx="307340" cy="23495"/>
            </a:xfrm>
            <a:custGeom>
              <a:avLst/>
              <a:gdLst/>
              <a:ahLst/>
              <a:cxnLst/>
              <a:rect l="l" t="t" r="r" b="b"/>
              <a:pathLst>
                <a:path w="307340" h="23494">
                  <a:moveTo>
                    <a:pt x="307308" y="0"/>
                  </a:moveTo>
                  <a:lnTo>
                    <a:pt x="0" y="23178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4211583" y="2042681"/>
              <a:ext cx="307340" cy="25400"/>
            </a:xfrm>
            <a:custGeom>
              <a:avLst/>
              <a:gdLst/>
              <a:ahLst/>
              <a:cxnLst/>
              <a:rect l="l" t="t" r="r" b="b"/>
              <a:pathLst>
                <a:path w="307340" h="25400">
                  <a:moveTo>
                    <a:pt x="307251" y="0"/>
                  </a:moveTo>
                  <a:lnTo>
                    <a:pt x="0" y="24833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4518815" y="2020599"/>
              <a:ext cx="307340" cy="22225"/>
            </a:xfrm>
            <a:custGeom>
              <a:avLst/>
              <a:gdLst/>
              <a:ahLst/>
              <a:cxnLst/>
              <a:rect l="l" t="t" r="r" b="b"/>
              <a:pathLst>
                <a:path w="307340" h="22225">
                  <a:moveTo>
                    <a:pt x="307308" y="0"/>
                  </a:moveTo>
                  <a:lnTo>
                    <a:pt x="0" y="22093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4826120" y="1997854"/>
              <a:ext cx="307340" cy="22860"/>
            </a:xfrm>
            <a:custGeom>
              <a:avLst/>
              <a:gdLst/>
              <a:ahLst/>
              <a:cxnLst/>
              <a:rect l="l" t="t" r="r" b="b"/>
              <a:pathLst>
                <a:path w="307340" h="22860">
                  <a:moveTo>
                    <a:pt x="307251" y="0"/>
                  </a:moveTo>
                  <a:lnTo>
                    <a:pt x="0" y="22721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5133367" y="1969698"/>
              <a:ext cx="307340" cy="28575"/>
            </a:xfrm>
            <a:custGeom>
              <a:avLst/>
              <a:gdLst/>
              <a:ahLst/>
              <a:cxnLst/>
              <a:rect l="l" t="t" r="r" b="b"/>
              <a:pathLst>
                <a:path w="307340" h="28575">
                  <a:moveTo>
                    <a:pt x="307251" y="0"/>
                  </a:moveTo>
                  <a:lnTo>
                    <a:pt x="0" y="28144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5440598" y="1947063"/>
              <a:ext cx="307340" cy="22860"/>
            </a:xfrm>
            <a:custGeom>
              <a:avLst/>
              <a:gdLst/>
              <a:ahLst/>
              <a:cxnLst/>
              <a:rect l="l" t="t" r="r" b="b"/>
              <a:pathLst>
                <a:path w="307340" h="22860">
                  <a:moveTo>
                    <a:pt x="307308" y="0"/>
                  </a:moveTo>
                  <a:lnTo>
                    <a:pt x="0" y="22607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5747899" y="1918912"/>
              <a:ext cx="307340" cy="28575"/>
            </a:xfrm>
            <a:custGeom>
              <a:avLst/>
              <a:gdLst/>
              <a:ahLst/>
              <a:cxnLst/>
              <a:rect l="l" t="t" r="r" b="b"/>
              <a:pathLst>
                <a:path w="307340" h="28575">
                  <a:moveTo>
                    <a:pt x="307308" y="0"/>
                  </a:moveTo>
                  <a:lnTo>
                    <a:pt x="0" y="28144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6055203" y="1892429"/>
              <a:ext cx="307340" cy="26670"/>
            </a:xfrm>
            <a:custGeom>
              <a:avLst/>
              <a:gdLst/>
              <a:ahLst/>
              <a:cxnLst/>
              <a:rect l="l" t="t" r="r" b="b"/>
              <a:pathLst>
                <a:path w="307340" h="26669">
                  <a:moveTo>
                    <a:pt x="307251" y="0"/>
                  </a:moveTo>
                  <a:lnTo>
                    <a:pt x="0" y="26489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6362435" y="1868457"/>
              <a:ext cx="307340" cy="24130"/>
            </a:xfrm>
            <a:custGeom>
              <a:avLst/>
              <a:gdLst/>
              <a:ahLst/>
              <a:cxnLst/>
              <a:rect l="l" t="t" r="r" b="b"/>
              <a:pathLst>
                <a:path w="307340" h="24130">
                  <a:moveTo>
                    <a:pt x="307308" y="0"/>
                  </a:moveTo>
                  <a:lnTo>
                    <a:pt x="0" y="23977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6669743" y="1841751"/>
              <a:ext cx="307340" cy="27305"/>
            </a:xfrm>
            <a:custGeom>
              <a:avLst/>
              <a:gdLst/>
              <a:ahLst/>
              <a:cxnLst/>
              <a:rect l="l" t="t" r="r" b="b"/>
              <a:pathLst>
                <a:path w="307340" h="27305">
                  <a:moveTo>
                    <a:pt x="307194" y="0"/>
                  </a:moveTo>
                  <a:lnTo>
                    <a:pt x="0" y="26717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6976929" y="1818727"/>
              <a:ext cx="307340" cy="23495"/>
            </a:xfrm>
            <a:custGeom>
              <a:avLst/>
              <a:gdLst/>
              <a:ahLst/>
              <a:cxnLst/>
              <a:rect l="l" t="t" r="r" b="b"/>
              <a:pathLst>
                <a:path w="307340" h="23494">
                  <a:moveTo>
                    <a:pt x="307308" y="0"/>
                  </a:moveTo>
                  <a:lnTo>
                    <a:pt x="0" y="23006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7284222" y="1794755"/>
              <a:ext cx="307340" cy="24130"/>
            </a:xfrm>
            <a:custGeom>
              <a:avLst/>
              <a:gdLst/>
              <a:ahLst/>
              <a:cxnLst/>
              <a:rect l="l" t="t" r="r" b="b"/>
              <a:pathLst>
                <a:path w="307340" h="24130">
                  <a:moveTo>
                    <a:pt x="307251" y="0"/>
                  </a:moveTo>
                  <a:lnTo>
                    <a:pt x="0" y="23977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7591465" y="1774517"/>
              <a:ext cx="307340" cy="20320"/>
            </a:xfrm>
            <a:custGeom>
              <a:avLst/>
              <a:gdLst/>
              <a:ahLst/>
              <a:cxnLst/>
              <a:rect l="l" t="t" r="r" b="b"/>
              <a:pathLst>
                <a:path w="307340" h="20319">
                  <a:moveTo>
                    <a:pt x="307308" y="0"/>
                  </a:moveTo>
                  <a:lnTo>
                    <a:pt x="0" y="20209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7898769" y="1754223"/>
              <a:ext cx="307340" cy="20320"/>
            </a:xfrm>
            <a:custGeom>
              <a:avLst/>
              <a:gdLst/>
              <a:ahLst/>
              <a:cxnLst/>
              <a:rect l="l" t="t" r="r" b="b"/>
              <a:pathLst>
                <a:path w="307340" h="20319">
                  <a:moveTo>
                    <a:pt x="307251" y="0"/>
                  </a:moveTo>
                  <a:lnTo>
                    <a:pt x="0" y="20266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8206002" y="1734823"/>
              <a:ext cx="307340" cy="19685"/>
            </a:xfrm>
            <a:custGeom>
              <a:avLst/>
              <a:gdLst/>
              <a:ahLst/>
              <a:cxnLst/>
              <a:rect l="l" t="t" r="r" b="b"/>
              <a:pathLst>
                <a:path w="307340" h="19685">
                  <a:moveTo>
                    <a:pt x="307308" y="0"/>
                  </a:moveTo>
                  <a:lnTo>
                    <a:pt x="0" y="19410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8513301" y="1721277"/>
              <a:ext cx="307340" cy="13970"/>
            </a:xfrm>
            <a:custGeom>
              <a:avLst/>
              <a:gdLst/>
              <a:ahLst/>
              <a:cxnLst/>
              <a:rect l="l" t="t" r="r" b="b"/>
              <a:pathLst>
                <a:path w="307340" h="13969">
                  <a:moveTo>
                    <a:pt x="307308" y="0"/>
                  </a:moveTo>
                  <a:lnTo>
                    <a:pt x="0" y="13530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8820606" y="1706502"/>
              <a:ext cx="307340" cy="15240"/>
            </a:xfrm>
            <a:custGeom>
              <a:avLst/>
              <a:gdLst/>
              <a:ahLst/>
              <a:cxnLst/>
              <a:rect l="l" t="t" r="r" b="b"/>
              <a:pathLst>
                <a:path w="307340" h="15239">
                  <a:moveTo>
                    <a:pt x="307251" y="0"/>
                  </a:moveTo>
                  <a:lnTo>
                    <a:pt x="0" y="14785"/>
                  </a:lnTo>
                </a:path>
              </a:pathLst>
            </a:custGeom>
            <a:ln w="11417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/>
          <p:cNvSpPr/>
          <p:nvPr/>
        </p:nvSpPr>
        <p:spPr>
          <a:xfrm>
            <a:off x="1906734" y="3796377"/>
            <a:ext cx="0" cy="127635"/>
          </a:xfrm>
          <a:custGeom>
            <a:avLst/>
            <a:gdLst/>
            <a:ahLst/>
            <a:cxnLst/>
            <a:rect l="l" t="t" r="r" b="b"/>
            <a:pathLst>
              <a:path h="127635">
                <a:moveTo>
                  <a:pt x="0" y="127079"/>
                </a:moveTo>
                <a:lnTo>
                  <a:pt x="0" y="0"/>
                </a:lnTo>
              </a:path>
            </a:pathLst>
          </a:custGeom>
          <a:ln w="2854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970904" y="3796377"/>
            <a:ext cx="0" cy="127635"/>
          </a:xfrm>
          <a:custGeom>
            <a:avLst/>
            <a:gdLst/>
            <a:ahLst/>
            <a:cxnLst/>
            <a:rect l="l" t="t" r="r" b="b"/>
            <a:pathLst>
              <a:path h="127635">
                <a:moveTo>
                  <a:pt x="0" y="127079"/>
                </a:moveTo>
                <a:lnTo>
                  <a:pt x="0" y="0"/>
                </a:lnTo>
              </a:path>
            </a:pathLst>
          </a:custGeom>
          <a:ln w="2854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035073" y="3796377"/>
            <a:ext cx="0" cy="127635"/>
          </a:xfrm>
          <a:custGeom>
            <a:avLst/>
            <a:gdLst/>
            <a:ahLst/>
            <a:cxnLst/>
            <a:rect l="l" t="t" r="r" b="b"/>
            <a:pathLst>
              <a:path h="127635">
                <a:moveTo>
                  <a:pt x="0" y="127079"/>
                </a:moveTo>
                <a:lnTo>
                  <a:pt x="0" y="0"/>
                </a:lnTo>
              </a:path>
            </a:pathLst>
          </a:custGeom>
          <a:ln w="2854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1099253" y="3796377"/>
            <a:ext cx="0" cy="127635"/>
          </a:xfrm>
          <a:custGeom>
            <a:avLst/>
            <a:gdLst/>
            <a:ahLst/>
            <a:cxnLst/>
            <a:rect l="l" t="t" r="r" b="b"/>
            <a:pathLst>
              <a:path h="127635">
                <a:moveTo>
                  <a:pt x="0" y="127079"/>
                </a:moveTo>
                <a:lnTo>
                  <a:pt x="0" y="0"/>
                </a:lnTo>
              </a:path>
            </a:pathLst>
          </a:custGeom>
          <a:ln w="2854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4163422" y="3796377"/>
            <a:ext cx="0" cy="127635"/>
          </a:xfrm>
          <a:custGeom>
            <a:avLst/>
            <a:gdLst/>
            <a:ahLst/>
            <a:cxnLst/>
            <a:rect l="l" t="t" r="r" b="b"/>
            <a:pathLst>
              <a:path h="127635">
                <a:moveTo>
                  <a:pt x="0" y="127079"/>
                </a:moveTo>
                <a:lnTo>
                  <a:pt x="0" y="0"/>
                </a:lnTo>
              </a:path>
            </a:pathLst>
          </a:custGeom>
          <a:ln w="2854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7227590" y="3796377"/>
            <a:ext cx="0" cy="127635"/>
          </a:xfrm>
          <a:custGeom>
            <a:avLst/>
            <a:gdLst/>
            <a:ahLst/>
            <a:cxnLst/>
            <a:rect l="l" t="t" r="r" b="b"/>
            <a:pathLst>
              <a:path h="127635">
                <a:moveTo>
                  <a:pt x="0" y="127079"/>
                </a:moveTo>
                <a:lnTo>
                  <a:pt x="0" y="0"/>
                </a:lnTo>
              </a:path>
            </a:pathLst>
          </a:custGeom>
          <a:ln w="2854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9114140" y="3796377"/>
            <a:ext cx="0" cy="127635"/>
          </a:xfrm>
          <a:custGeom>
            <a:avLst/>
            <a:gdLst/>
            <a:ahLst/>
            <a:cxnLst/>
            <a:rect l="l" t="t" r="r" b="b"/>
            <a:pathLst>
              <a:path h="127635">
                <a:moveTo>
                  <a:pt x="0" y="127079"/>
                </a:moveTo>
                <a:lnTo>
                  <a:pt x="0" y="0"/>
                </a:lnTo>
              </a:path>
            </a:pathLst>
          </a:custGeom>
          <a:ln w="2854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6546010" y="7076968"/>
            <a:ext cx="4088765" cy="6019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750" b="1" spc="-254" dirty="0">
                <a:solidFill>
                  <a:srgbClr val="231F20"/>
                </a:solidFill>
                <a:latin typeface="Arial"/>
                <a:cs typeface="Arial"/>
              </a:rPr>
              <a:t>Too</a:t>
            </a:r>
            <a:r>
              <a:rPr sz="3750" b="1" spc="-2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750" b="1" spc="-70" dirty="0">
                <a:solidFill>
                  <a:srgbClr val="231F20"/>
                </a:solidFill>
                <a:latin typeface="Arial"/>
                <a:cs typeface="Arial"/>
              </a:rPr>
              <a:t>wide</a:t>
            </a:r>
            <a:r>
              <a:rPr sz="3750" b="1" spc="-2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750" b="1" spc="-7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3750" b="1" spc="-2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750" b="1" spc="-55" dirty="0">
                <a:solidFill>
                  <a:srgbClr val="231F20"/>
                </a:solidFill>
                <a:latin typeface="Arial"/>
                <a:cs typeface="Arial"/>
              </a:rPr>
              <a:t>short</a:t>
            </a:r>
            <a:endParaRPr sz="3750">
              <a:latin typeface="Arial"/>
              <a:cs typeface="Arial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4214909" y="10732584"/>
            <a:ext cx="166370" cy="0"/>
          </a:xfrm>
          <a:custGeom>
            <a:avLst/>
            <a:gdLst/>
            <a:ahLst/>
            <a:cxnLst/>
            <a:rect l="l" t="t" r="r" b="b"/>
            <a:pathLst>
              <a:path w="166370">
                <a:moveTo>
                  <a:pt x="0" y="0"/>
                </a:moveTo>
                <a:lnTo>
                  <a:pt x="166206" y="0"/>
                </a:lnTo>
              </a:path>
            </a:pathLst>
          </a:custGeom>
          <a:ln w="1846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214909" y="6364049"/>
            <a:ext cx="166370" cy="0"/>
          </a:xfrm>
          <a:custGeom>
            <a:avLst/>
            <a:gdLst/>
            <a:ahLst/>
            <a:cxnLst/>
            <a:rect l="l" t="t" r="r" b="b"/>
            <a:pathLst>
              <a:path w="166370">
                <a:moveTo>
                  <a:pt x="0" y="0"/>
                </a:moveTo>
                <a:lnTo>
                  <a:pt x="166206" y="0"/>
                </a:lnTo>
              </a:path>
            </a:pathLst>
          </a:custGeom>
          <a:ln w="1846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214909" y="8548352"/>
            <a:ext cx="166370" cy="0"/>
          </a:xfrm>
          <a:custGeom>
            <a:avLst/>
            <a:gdLst/>
            <a:ahLst/>
            <a:cxnLst/>
            <a:rect l="l" t="t" r="r" b="b"/>
            <a:pathLst>
              <a:path w="166370">
                <a:moveTo>
                  <a:pt x="0" y="0"/>
                </a:moveTo>
                <a:lnTo>
                  <a:pt x="166206" y="0"/>
                </a:lnTo>
              </a:path>
            </a:pathLst>
          </a:custGeom>
          <a:ln w="1846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3874214" y="8327605"/>
            <a:ext cx="290830" cy="335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000" spc="-50" dirty="0">
                <a:solidFill>
                  <a:srgbClr val="231F20"/>
                </a:solidFill>
                <a:latin typeface="Arial"/>
                <a:cs typeface="Arial"/>
              </a:rPr>
              <a:t>60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82" name="object 82"/>
          <p:cNvGrpSpPr/>
          <p:nvPr/>
        </p:nvGrpSpPr>
        <p:grpSpPr>
          <a:xfrm>
            <a:off x="4602524" y="5881013"/>
            <a:ext cx="890905" cy="4326890"/>
            <a:chOff x="4602524" y="5881013"/>
            <a:chExt cx="890905" cy="4326890"/>
          </a:xfrm>
        </p:grpSpPr>
        <p:sp>
          <p:nvSpPr>
            <p:cNvPr id="83" name="object 83"/>
            <p:cNvSpPr/>
            <p:nvPr/>
          </p:nvSpPr>
          <p:spPr>
            <a:xfrm>
              <a:off x="4639458" y="10060151"/>
              <a:ext cx="14604" cy="111125"/>
            </a:xfrm>
            <a:custGeom>
              <a:avLst/>
              <a:gdLst/>
              <a:ahLst/>
              <a:cxnLst/>
              <a:rect l="l" t="t" r="r" b="b"/>
              <a:pathLst>
                <a:path w="14604" h="111125">
                  <a:moveTo>
                    <a:pt x="14589" y="0"/>
                  </a:moveTo>
                  <a:lnTo>
                    <a:pt x="0" y="110693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654033" y="9967526"/>
              <a:ext cx="14604" cy="92710"/>
            </a:xfrm>
            <a:custGeom>
              <a:avLst/>
              <a:gdLst/>
              <a:ahLst/>
              <a:cxnLst/>
              <a:rect l="l" t="t" r="r" b="b"/>
              <a:pathLst>
                <a:path w="14604" h="92709">
                  <a:moveTo>
                    <a:pt x="14589" y="0"/>
                  </a:moveTo>
                  <a:lnTo>
                    <a:pt x="0" y="92632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668604" y="9850842"/>
              <a:ext cx="15240" cy="116839"/>
            </a:xfrm>
            <a:custGeom>
              <a:avLst/>
              <a:gdLst/>
              <a:ahLst/>
              <a:cxnLst/>
              <a:rect l="l" t="t" r="r" b="b"/>
              <a:pathLst>
                <a:path w="15239" h="116840">
                  <a:moveTo>
                    <a:pt x="14626" y="0"/>
                  </a:moveTo>
                  <a:lnTo>
                    <a:pt x="0" y="116676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4683212" y="9702416"/>
              <a:ext cx="14604" cy="148590"/>
            </a:xfrm>
            <a:custGeom>
              <a:avLst/>
              <a:gdLst/>
              <a:ahLst/>
              <a:cxnLst/>
              <a:rect l="l" t="t" r="r" b="b"/>
              <a:pathLst>
                <a:path w="14604" h="148590">
                  <a:moveTo>
                    <a:pt x="14589" y="0"/>
                  </a:moveTo>
                  <a:lnTo>
                    <a:pt x="0" y="148440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4697782" y="9556048"/>
              <a:ext cx="14604" cy="146685"/>
            </a:xfrm>
            <a:custGeom>
              <a:avLst/>
              <a:gdLst/>
              <a:ahLst/>
              <a:cxnLst/>
              <a:rect l="l" t="t" r="r" b="b"/>
              <a:pathLst>
                <a:path w="14604" h="146684">
                  <a:moveTo>
                    <a:pt x="14589" y="0"/>
                  </a:moveTo>
                  <a:lnTo>
                    <a:pt x="0" y="146372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4712353" y="9394314"/>
              <a:ext cx="15240" cy="161925"/>
            </a:xfrm>
            <a:custGeom>
              <a:avLst/>
              <a:gdLst/>
              <a:ahLst/>
              <a:cxnLst/>
              <a:rect l="l" t="t" r="r" b="b"/>
              <a:pathLst>
                <a:path w="15239" h="161925">
                  <a:moveTo>
                    <a:pt x="14626" y="0"/>
                  </a:moveTo>
                  <a:lnTo>
                    <a:pt x="0" y="161737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4726965" y="9238247"/>
              <a:ext cx="14604" cy="156210"/>
            </a:xfrm>
            <a:custGeom>
              <a:avLst/>
              <a:gdLst/>
              <a:ahLst/>
              <a:cxnLst/>
              <a:rect l="l" t="t" r="r" b="b"/>
              <a:pathLst>
                <a:path w="14604" h="156209">
                  <a:moveTo>
                    <a:pt x="14589" y="0"/>
                  </a:moveTo>
                  <a:lnTo>
                    <a:pt x="0" y="156085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4741536" y="9105619"/>
              <a:ext cx="15240" cy="132715"/>
            </a:xfrm>
            <a:custGeom>
              <a:avLst/>
              <a:gdLst/>
              <a:ahLst/>
              <a:cxnLst/>
              <a:rect l="l" t="t" r="r" b="b"/>
              <a:pathLst>
                <a:path w="15239" h="132715">
                  <a:moveTo>
                    <a:pt x="14626" y="0"/>
                  </a:moveTo>
                  <a:lnTo>
                    <a:pt x="0" y="132632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4756143" y="8971516"/>
              <a:ext cx="14604" cy="134620"/>
            </a:xfrm>
            <a:custGeom>
              <a:avLst/>
              <a:gdLst/>
              <a:ahLst/>
              <a:cxnLst/>
              <a:rect l="l" t="t" r="r" b="b"/>
              <a:pathLst>
                <a:path w="14604" h="134620">
                  <a:moveTo>
                    <a:pt x="14589" y="0"/>
                  </a:moveTo>
                  <a:lnTo>
                    <a:pt x="0" y="134109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4770714" y="8841845"/>
              <a:ext cx="15240" cy="130175"/>
            </a:xfrm>
            <a:custGeom>
              <a:avLst/>
              <a:gdLst/>
              <a:ahLst/>
              <a:cxnLst/>
              <a:rect l="l" t="t" r="r" b="b"/>
              <a:pathLst>
                <a:path w="15239" h="130175">
                  <a:moveTo>
                    <a:pt x="14626" y="0"/>
                  </a:moveTo>
                  <a:lnTo>
                    <a:pt x="0" y="129677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4785325" y="8726894"/>
              <a:ext cx="14604" cy="114935"/>
            </a:xfrm>
            <a:custGeom>
              <a:avLst/>
              <a:gdLst/>
              <a:ahLst/>
              <a:cxnLst/>
              <a:rect l="l" t="t" r="r" b="b"/>
              <a:pathLst>
                <a:path w="14604" h="114934">
                  <a:moveTo>
                    <a:pt x="14589" y="0"/>
                  </a:moveTo>
                  <a:lnTo>
                    <a:pt x="0" y="114940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4799895" y="8620818"/>
              <a:ext cx="14604" cy="106680"/>
            </a:xfrm>
            <a:custGeom>
              <a:avLst/>
              <a:gdLst/>
              <a:ahLst/>
              <a:cxnLst/>
              <a:rect l="l" t="t" r="r" b="b"/>
              <a:pathLst>
                <a:path w="14604" h="106679">
                  <a:moveTo>
                    <a:pt x="14589" y="0"/>
                  </a:moveTo>
                  <a:lnTo>
                    <a:pt x="0" y="106076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4814466" y="8523177"/>
              <a:ext cx="15240" cy="97790"/>
            </a:xfrm>
            <a:custGeom>
              <a:avLst/>
              <a:gdLst/>
              <a:ahLst/>
              <a:cxnLst/>
              <a:rect l="l" t="t" r="r" b="b"/>
              <a:pathLst>
                <a:path w="15239" h="97790">
                  <a:moveTo>
                    <a:pt x="14626" y="0"/>
                  </a:moveTo>
                  <a:lnTo>
                    <a:pt x="0" y="97655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4829073" y="8415582"/>
              <a:ext cx="14604" cy="107950"/>
            </a:xfrm>
            <a:custGeom>
              <a:avLst/>
              <a:gdLst/>
              <a:ahLst/>
              <a:cxnLst/>
              <a:rect l="l" t="t" r="r" b="b"/>
              <a:pathLst>
                <a:path w="14604" h="107950">
                  <a:moveTo>
                    <a:pt x="14589" y="0"/>
                  </a:moveTo>
                  <a:lnTo>
                    <a:pt x="0" y="107590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4843644" y="8318917"/>
              <a:ext cx="15240" cy="97155"/>
            </a:xfrm>
            <a:custGeom>
              <a:avLst/>
              <a:gdLst/>
              <a:ahLst/>
              <a:cxnLst/>
              <a:rect l="l" t="t" r="r" b="b"/>
              <a:pathLst>
                <a:path w="15239" h="97154">
                  <a:moveTo>
                    <a:pt x="14626" y="0"/>
                  </a:moveTo>
                  <a:lnTo>
                    <a:pt x="0" y="96658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4858256" y="8228131"/>
              <a:ext cx="14604" cy="90805"/>
            </a:xfrm>
            <a:custGeom>
              <a:avLst/>
              <a:gdLst/>
              <a:ahLst/>
              <a:cxnLst/>
              <a:rect l="l" t="t" r="r" b="b"/>
              <a:pathLst>
                <a:path w="14604" h="90804">
                  <a:moveTo>
                    <a:pt x="14589" y="0"/>
                  </a:moveTo>
                  <a:lnTo>
                    <a:pt x="0" y="90785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4872827" y="8136951"/>
              <a:ext cx="15240" cy="91440"/>
            </a:xfrm>
            <a:custGeom>
              <a:avLst/>
              <a:gdLst/>
              <a:ahLst/>
              <a:cxnLst/>
              <a:rect l="l" t="t" r="r" b="b"/>
              <a:pathLst>
                <a:path w="15239" h="91440">
                  <a:moveTo>
                    <a:pt x="14626" y="0"/>
                  </a:moveTo>
                  <a:lnTo>
                    <a:pt x="0" y="91191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4887434" y="8059580"/>
              <a:ext cx="14604" cy="77470"/>
            </a:xfrm>
            <a:custGeom>
              <a:avLst/>
              <a:gdLst/>
              <a:ahLst/>
              <a:cxnLst/>
              <a:rect l="l" t="t" r="r" b="b"/>
              <a:pathLst>
                <a:path w="14604" h="77470">
                  <a:moveTo>
                    <a:pt x="14589" y="0"/>
                  </a:moveTo>
                  <a:lnTo>
                    <a:pt x="0" y="77378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4902005" y="7982213"/>
              <a:ext cx="15240" cy="77470"/>
            </a:xfrm>
            <a:custGeom>
              <a:avLst/>
              <a:gdLst/>
              <a:ahLst/>
              <a:cxnLst/>
              <a:rect l="l" t="t" r="r" b="b"/>
              <a:pathLst>
                <a:path w="15239" h="77470">
                  <a:moveTo>
                    <a:pt x="14626" y="0"/>
                  </a:moveTo>
                  <a:lnTo>
                    <a:pt x="0" y="77378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4916613" y="7921256"/>
              <a:ext cx="14604" cy="60960"/>
            </a:xfrm>
            <a:custGeom>
              <a:avLst/>
              <a:gdLst/>
              <a:ahLst/>
              <a:cxnLst/>
              <a:rect l="l" t="t" r="r" b="b"/>
              <a:pathLst>
                <a:path w="14604" h="60959">
                  <a:moveTo>
                    <a:pt x="14589" y="0"/>
                  </a:moveTo>
                  <a:lnTo>
                    <a:pt x="0" y="60942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4931188" y="7848468"/>
              <a:ext cx="14604" cy="73025"/>
            </a:xfrm>
            <a:custGeom>
              <a:avLst/>
              <a:gdLst/>
              <a:ahLst/>
              <a:cxnLst/>
              <a:rect l="l" t="t" r="r" b="b"/>
              <a:pathLst>
                <a:path w="14604" h="73025">
                  <a:moveTo>
                    <a:pt x="14589" y="0"/>
                  </a:moveTo>
                  <a:lnTo>
                    <a:pt x="0" y="72798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4945758" y="7779072"/>
              <a:ext cx="15240" cy="69850"/>
            </a:xfrm>
            <a:custGeom>
              <a:avLst/>
              <a:gdLst/>
              <a:ahLst/>
              <a:cxnLst/>
              <a:rect l="l" t="t" r="r" b="b"/>
              <a:pathLst>
                <a:path w="15239" h="69850">
                  <a:moveTo>
                    <a:pt x="14626" y="0"/>
                  </a:moveTo>
                  <a:lnTo>
                    <a:pt x="0" y="69400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4960366" y="7726591"/>
              <a:ext cx="14604" cy="52705"/>
            </a:xfrm>
            <a:custGeom>
              <a:avLst/>
              <a:gdLst/>
              <a:ahLst/>
              <a:cxnLst/>
              <a:rect l="l" t="t" r="r" b="b"/>
              <a:pathLst>
                <a:path w="14604" h="52704">
                  <a:moveTo>
                    <a:pt x="14589" y="0"/>
                  </a:moveTo>
                  <a:lnTo>
                    <a:pt x="0" y="52484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4974937" y="7670181"/>
              <a:ext cx="15240" cy="56515"/>
            </a:xfrm>
            <a:custGeom>
              <a:avLst/>
              <a:gdLst/>
              <a:ahLst/>
              <a:cxnLst/>
              <a:rect l="l" t="t" r="r" b="b"/>
              <a:pathLst>
                <a:path w="15239" h="56515">
                  <a:moveTo>
                    <a:pt x="14626" y="0"/>
                  </a:moveTo>
                  <a:lnTo>
                    <a:pt x="0" y="56399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4989548" y="7615392"/>
              <a:ext cx="14604" cy="55244"/>
            </a:xfrm>
            <a:custGeom>
              <a:avLst/>
              <a:gdLst/>
              <a:ahLst/>
              <a:cxnLst/>
              <a:rect l="l" t="t" r="r" b="b"/>
              <a:pathLst>
                <a:path w="14604" h="55245">
                  <a:moveTo>
                    <a:pt x="14589" y="0"/>
                  </a:moveTo>
                  <a:lnTo>
                    <a:pt x="0" y="54774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5004118" y="7550324"/>
              <a:ext cx="15240" cy="65405"/>
            </a:xfrm>
            <a:custGeom>
              <a:avLst/>
              <a:gdLst/>
              <a:ahLst/>
              <a:cxnLst/>
              <a:rect l="l" t="t" r="r" b="b"/>
              <a:pathLst>
                <a:path w="15239" h="65404">
                  <a:moveTo>
                    <a:pt x="14626" y="0"/>
                  </a:moveTo>
                  <a:lnTo>
                    <a:pt x="0" y="65078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5018726" y="7495461"/>
              <a:ext cx="14604" cy="55244"/>
            </a:xfrm>
            <a:custGeom>
              <a:avLst/>
              <a:gdLst/>
              <a:ahLst/>
              <a:cxnLst/>
              <a:rect l="l" t="t" r="r" b="b"/>
              <a:pathLst>
                <a:path w="14604" h="55245">
                  <a:moveTo>
                    <a:pt x="14589" y="0"/>
                  </a:moveTo>
                  <a:lnTo>
                    <a:pt x="0" y="54848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5033297" y="7450195"/>
              <a:ext cx="15240" cy="45720"/>
            </a:xfrm>
            <a:custGeom>
              <a:avLst/>
              <a:gdLst/>
              <a:ahLst/>
              <a:cxnLst/>
              <a:rect l="l" t="t" r="r" b="b"/>
              <a:pathLst>
                <a:path w="15239" h="45720">
                  <a:moveTo>
                    <a:pt x="14626" y="0"/>
                  </a:moveTo>
                  <a:lnTo>
                    <a:pt x="0" y="45281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5047905" y="7402511"/>
              <a:ext cx="14604" cy="48260"/>
            </a:xfrm>
            <a:custGeom>
              <a:avLst/>
              <a:gdLst/>
              <a:ahLst/>
              <a:cxnLst/>
              <a:rect l="l" t="t" r="r" b="b"/>
              <a:pathLst>
                <a:path w="14604" h="48259">
                  <a:moveTo>
                    <a:pt x="14589" y="0"/>
                  </a:moveTo>
                  <a:lnTo>
                    <a:pt x="0" y="47682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5062479" y="7360129"/>
              <a:ext cx="14604" cy="42545"/>
            </a:xfrm>
            <a:custGeom>
              <a:avLst/>
              <a:gdLst/>
              <a:ahLst/>
              <a:cxnLst/>
              <a:rect l="l" t="t" r="r" b="b"/>
              <a:pathLst>
                <a:path w="14604" h="42545">
                  <a:moveTo>
                    <a:pt x="14589" y="0"/>
                  </a:moveTo>
                  <a:lnTo>
                    <a:pt x="0" y="42364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5077050" y="7318832"/>
              <a:ext cx="15240" cy="41910"/>
            </a:xfrm>
            <a:custGeom>
              <a:avLst/>
              <a:gdLst/>
              <a:ahLst/>
              <a:cxnLst/>
              <a:rect l="l" t="t" r="r" b="b"/>
              <a:pathLst>
                <a:path w="15239" h="41909">
                  <a:moveTo>
                    <a:pt x="14626" y="0"/>
                  </a:moveTo>
                  <a:lnTo>
                    <a:pt x="0" y="41292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5091657" y="7282869"/>
              <a:ext cx="14604" cy="36195"/>
            </a:xfrm>
            <a:custGeom>
              <a:avLst/>
              <a:gdLst/>
              <a:ahLst/>
              <a:cxnLst/>
              <a:rect l="l" t="t" r="r" b="b"/>
              <a:pathLst>
                <a:path w="14604" h="36195">
                  <a:moveTo>
                    <a:pt x="14589" y="0"/>
                  </a:moveTo>
                  <a:lnTo>
                    <a:pt x="0" y="35974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5106228" y="7255279"/>
              <a:ext cx="15240" cy="27940"/>
            </a:xfrm>
            <a:custGeom>
              <a:avLst/>
              <a:gdLst/>
              <a:ahLst/>
              <a:cxnLst/>
              <a:rect l="l" t="t" r="r" b="b"/>
              <a:pathLst>
                <a:path w="15239" h="27940">
                  <a:moveTo>
                    <a:pt x="14626" y="0"/>
                  </a:moveTo>
                  <a:lnTo>
                    <a:pt x="0" y="27590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5120835" y="7209292"/>
              <a:ext cx="14604" cy="46355"/>
            </a:xfrm>
            <a:custGeom>
              <a:avLst/>
              <a:gdLst/>
              <a:ahLst/>
              <a:cxnLst/>
              <a:rect l="l" t="t" r="r" b="b"/>
              <a:pathLst>
                <a:path w="14604" h="46354">
                  <a:moveTo>
                    <a:pt x="14589" y="0"/>
                  </a:moveTo>
                  <a:lnTo>
                    <a:pt x="0" y="45983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5135406" y="7165971"/>
              <a:ext cx="15240" cy="43815"/>
            </a:xfrm>
            <a:custGeom>
              <a:avLst/>
              <a:gdLst/>
              <a:ahLst/>
              <a:cxnLst/>
              <a:rect l="l" t="t" r="r" b="b"/>
              <a:pathLst>
                <a:path w="15239" h="43815">
                  <a:moveTo>
                    <a:pt x="14626" y="0"/>
                  </a:moveTo>
                  <a:lnTo>
                    <a:pt x="0" y="43324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5150018" y="7102779"/>
              <a:ext cx="14604" cy="63500"/>
            </a:xfrm>
            <a:custGeom>
              <a:avLst/>
              <a:gdLst/>
              <a:ahLst/>
              <a:cxnLst/>
              <a:rect l="l" t="t" r="r" b="b"/>
              <a:pathLst>
                <a:path w="14604" h="63500">
                  <a:moveTo>
                    <a:pt x="14589" y="0"/>
                  </a:moveTo>
                  <a:lnTo>
                    <a:pt x="0" y="63195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5164589" y="7037456"/>
              <a:ext cx="15240" cy="65405"/>
            </a:xfrm>
            <a:custGeom>
              <a:avLst/>
              <a:gdLst/>
              <a:ahLst/>
              <a:cxnLst/>
              <a:rect l="l" t="t" r="r" b="b"/>
              <a:pathLst>
                <a:path w="15239" h="65404">
                  <a:moveTo>
                    <a:pt x="14626" y="0"/>
                  </a:moveTo>
                  <a:lnTo>
                    <a:pt x="0" y="65337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5179196" y="6980467"/>
              <a:ext cx="14604" cy="57150"/>
            </a:xfrm>
            <a:custGeom>
              <a:avLst/>
              <a:gdLst/>
              <a:ahLst/>
              <a:cxnLst/>
              <a:rect l="l" t="t" r="r" b="b"/>
              <a:pathLst>
                <a:path w="14604" h="57150">
                  <a:moveTo>
                    <a:pt x="14589" y="0"/>
                  </a:moveTo>
                  <a:lnTo>
                    <a:pt x="0" y="56990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5193767" y="6929504"/>
              <a:ext cx="15240" cy="51435"/>
            </a:xfrm>
            <a:custGeom>
              <a:avLst/>
              <a:gdLst/>
              <a:ahLst/>
              <a:cxnLst/>
              <a:rect l="l" t="t" r="r" b="b"/>
              <a:pathLst>
                <a:path w="15239" h="51434">
                  <a:moveTo>
                    <a:pt x="14626" y="0"/>
                  </a:moveTo>
                  <a:lnTo>
                    <a:pt x="0" y="50969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5208378" y="6868436"/>
              <a:ext cx="14604" cy="61594"/>
            </a:xfrm>
            <a:custGeom>
              <a:avLst/>
              <a:gdLst/>
              <a:ahLst/>
              <a:cxnLst/>
              <a:rect l="l" t="t" r="r" b="b"/>
              <a:pathLst>
                <a:path w="14604" h="61595">
                  <a:moveTo>
                    <a:pt x="14589" y="0"/>
                  </a:moveTo>
                  <a:lnTo>
                    <a:pt x="0" y="61053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5222949" y="6803117"/>
              <a:ext cx="14604" cy="65405"/>
            </a:xfrm>
            <a:custGeom>
              <a:avLst/>
              <a:gdLst/>
              <a:ahLst/>
              <a:cxnLst/>
              <a:rect l="l" t="t" r="r" b="b"/>
              <a:pathLst>
                <a:path w="14604" h="65404">
                  <a:moveTo>
                    <a:pt x="14589" y="0"/>
                  </a:moveTo>
                  <a:lnTo>
                    <a:pt x="0" y="65337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5237519" y="6744938"/>
              <a:ext cx="15240" cy="58419"/>
            </a:xfrm>
            <a:custGeom>
              <a:avLst/>
              <a:gdLst/>
              <a:ahLst/>
              <a:cxnLst/>
              <a:rect l="l" t="t" r="r" b="b"/>
              <a:pathLst>
                <a:path w="15239" h="58420">
                  <a:moveTo>
                    <a:pt x="14626" y="0"/>
                  </a:moveTo>
                  <a:lnTo>
                    <a:pt x="0" y="58172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5252128" y="6685136"/>
              <a:ext cx="14604" cy="60325"/>
            </a:xfrm>
            <a:custGeom>
              <a:avLst/>
              <a:gdLst/>
              <a:ahLst/>
              <a:cxnLst/>
              <a:rect l="l" t="t" r="r" b="b"/>
              <a:pathLst>
                <a:path w="14604" h="60325">
                  <a:moveTo>
                    <a:pt x="14589" y="0"/>
                  </a:moveTo>
                  <a:lnTo>
                    <a:pt x="0" y="59797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5266699" y="6610943"/>
              <a:ext cx="15240" cy="74295"/>
            </a:xfrm>
            <a:custGeom>
              <a:avLst/>
              <a:gdLst/>
              <a:ahLst/>
              <a:cxnLst/>
              <a:rect l="l" t="t" r="r" b="b"/>
              <a:pathLst>
                <a:path w="15239" h="74295">
                  <a:moveTo>
                    <a:pt x="14626" y="0"/>
                  </a:moveTo>
                  <a:lnTo>
                    <a:pt x="0" y="74201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5281310" y="6551356"/>
              <a:ext cx="14604" cy="59690"/>
            </a:xfrm>
            <a:custGeom>
              <a:avLst/>
              <a:gdLst/>
              <a:ahLst/>
              <a:cxnLst/>
              <a:rect l="l" t="t" r="r" b="b"/>
              <a:pathLst>
                <a:path w="14604" h="59690">
                  <a:moveTo>
                    <a:pt x="14589" y="0"/>
                  </a:moveTo>
                  <a:lnTo>
                    <a:pt x="0" y="59575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5295880" y="6477232"/>
              <a:ext cx="15240" cy="74295"/>
            </a:xfrm>
            <a:custGeom>
              <a:avLst/>
              <a:gdLst/>
              <a:ahLst/>
              <a:cxnLst/>
              <a:rect l="l" t="t" r="r" b="b"/>
              <a:pathLst>
                <a:path w="15239" h="74295">
                  <a:moveTo>
                    <a:pt x="14626" y="0"/>
                  </a:moveTo>
                  <a:lnTo>
                    <a:pt x="0" y="74127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5310488" y="6407477"/>
              <a:ext cx="14604" cy="69850"/>
            </a:xfrm>
            <a:custGeom>
              <a:avLst/>
              <a:gdLst/>
              <a:ahLst/>
              <a:cxnLst/>
              <a:rect l="l" t="t" r="r" b="b"/>
              <a:pathLst>
                <a:path w="14604" h="69850">
                  <a:moveTo>
                    <a:pt x="14589" y="0"/>
                  </a:moveTo>
                  <a:lnTo>
                    <a:pt x="0" y="69769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5325059" y="6344392"/>
              <a:ext cx="15240" cy="63500"/>
            </a:xfrm>
            <a:custGeom>
              <a:avLst/>
              <a:gdLst/>
              <a:ahLst/>
              <a:cxnLst/>
              <a:rect l="l" t="t" r="r" b="b"/>
              <a:pathLst>
                <a:path w="15239" h="63500">
                  <a:moveTo>
                    <a:pt x="14626" y="0"/>
                  </a:moveTo>
                  <a:lnTo>
                    <a:pt x="0" y="63084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5339666" y="6274091"/>
              <a:ext cx="14604" cy="70485"/>
            </a:xfrm>
            <a:custGeom>
              <a:avLst/>
              <a:gdLst/>
              <a:ahLst/>
              <a:cxnLst/>
              <a:rect l="l" t="t" r="r" b="b"/>
              <a:pathLst>
                <a:path w="14604" h="70485">
                  <a:moveTo>
                    <a:pt x="14589" y="0"/>
                  </a:moveTo>
                  <a:lnTo>
                    <a:pt x="0" y="70286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5354241" y="6213425"/>
              <a:ext cx="14604" cy="60960"/>
            </a:xfrm>
            <a:custGeom>
              <a:avLst/>
              <a:gdLst/>
              <a:ahLst/>
              <a:cxnLst/>
              <a:rect l="l" t="t" r="r" b="b"/>
              <a:pathLst>
                <a:path w="14604" h="60960">
                  <a:moveTo>
                    <a:pt x="14589" y="0"/>
                  </a:moveTo>
                  <a:lnTo>
                    <a:pt x="0" y="60683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5368812" y="6150341"/>
              <a:ext cx="15240" cy="63500"/>
            </a:xfrm>
            <a:custGeom>
              <a:avLst/>
              <a:gdLst/>
              <a:ahLst/>
              <a:cxnLst/>
              <a:rect l="l" t="t" r="r" b="b"/>
              <a:pathLst>
                <a:path w="15239" h="63500">
                  <a:moveTo>
                    <a:pt x="14626" y="0"/>
                  </a:moveTo>
                  <a:lnTo>
                    <a:pt x="0" y="63084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5383419" y="6096955"/>
              <a:ext cx="14604" cy="53975"/>
            </a:xfrm>
            <a:custGeom>
              <a:avLst/>
              <a:gdLst/>
              <a:ahLst/>
              <a:cxnLst/>
              <a:rect l="l" t="t" r="r" b="b"/>
              <a:pathLst>
                <a:path w="14604" h="53975">
                  <a:moveTo>
                    <a:pt x="14589" y="0"/>
                  </a:moveTo>
                  <a:lnTo>
                    <a:pt x="0" y="53370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5397990" y="6043541"/>
              <a:ext cx="15240" cy="53975"/>
            </a:xfrm>
            <a:custGeom>
              <a:avLst/>
              <a:gdLst/>
              <a:ahLst/>
              <a:cxnLst/>
              <a:rect l="l" t="t" r="r" b="b"/>
              <a:pathLst>
                <a:path w="15239" h="53975">
                  <a:moveTo>
                    <a:pt x="14626" y="0"/>
                  </a:moveTo>
                  <a:lnTo>
                    <a:pt x="0" y="53407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5412601" y="5992501"/>
              <a:ext cx="14604" cy="51435"/>
            </a:xfrm>
            <a:custGeom>
              <a:avLst/>
              <a:gdLst/>
              <a:ahLst/>
              <a:cxnLst/>
              <a:rect l="l" t="t" r="r" b="b"/>
              <a:pathLst>
                <a:path w="14604" h="51435">
                  <a:moveTo>
                    <a:pt x="14589" y="0"/>
                  </a:moveTo>
                  <a:lnTo>
                    <a:pt x="0" y="51043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5427172" y="5956829"/>
              <a:ext cx="15240" cy="36195"/>
            </a:xfrm>
            <a:custGeom>
              <a:avLst/>
              <a:gdLst/>
              <a:ahLst/>
              <a:cxnLst/>
              <a:rect l="l" t="t" r="r" b="b"/>
              <a:pathLst>
                <a:path w="15239" h="36195">
                  <a:moveTo>
                    <a:pt x="14626" y="0"/>
                  </a:moveTo>
                  <a:lnTo>
                    <a:pt x="0" y="35678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5441779" y="5917948"/>
              <a:ext cx="14604" cy="39370"/>
            </a:xfrm>
            <a:custGeom>
              <a:avLst/>
              <a:gdLst/>
              <a:ahLst/>
              <a:cxnLst/>
              <a:rect l="l" t="t" r="r" b="b"/>
              <a:pathLst>
                <a:path w="14604" h="39370">
                  <a:moveTo>
                    <a:pt x="14589" y="0"/>
                  </a:moveTo>
                  <a:lnTo>
                    <a:pt x="0" y="38892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9" name="object 139"/>
          <p:cNvSpPr txBox="1"/>
          <p:nvPr/>
        </p:nvSpPr>
        <p:spPr>
          <a:xfrm>
            <a:off x="3870753" y="3871554"/>
            <a:ext cx="2435860" cy="26123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90880">
              <a:lnSpc>
                <a:spcPct val="100000"/>
              </a:lnSpc>
              <a:spcBef>
                <a:spcPts val="95"/>
              </a:spcBef>
            </a:pPr>
            <a:r>
              <a:rPr sz="3150" spc="-20" dirty="0">
                <a:solidFill>
                  <a:srgbClr val="231F20"/>
                </a:solidFill>
                <a:latin typeface="Arial"/>
                <a:cs typeface="Arial"/>
              </a:rPr>
              <a:t>1970</a:t>
            </a:r>
            <a:endParaRPr sz="3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150">
              <a:latin typeface="Arial"/>
              <a:cs typeface="Arial"/>
            </a:endParaRPr>
          </a:p>
          <a:p>
            <a:pPr marL="12700" marR="5080">
              <a:lnSpc>
                <a:spcPts val="3779"/>
              </a:lnSpc>
            </a:pPr>
            <a:r>
              <a:rPr sz="3750" b="1" spc="-254" dirty="0">
                <a:solidFill>
                  <a:srgbClr val="231F20"/>
                </a:solidFill>
                <a:latin typeface="Arial"/>
                <a:cs typeface="Arial"/>
              </a:rPr>
              <a:t>Too</a:t>
            </a:r>
            <a:r>
              <a:rPr sz="3750" b="1" spc="-2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750" b="1" spc="-80" dirty="0">
                <a:solidFill>
                  <a:srgbClr val="231F20"/>
                </a:solidFill>
                <a:latin typeface="Arial"/>
                <a:cs typeface="Arial"/>
              </a:rPr>
              <a:t>narrow </a:t>
            </a:r>
            <a:r>
              <a:rPr sz="3750" b="1" spc="-7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3750" b="1" spc="-25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750" b="1" spc="-20" dirty="0">
                <a:solidFill>
                  <a:srgbClr val="231F20"/>
                </a:solidFill>
                <a:latin typeface="Arial"/>
                <a:cs typeface="Arial"/>
              </a:rPr>
              <a:t>tall</a:t>
            </a:r>
            <a:endParaRPr sz="3750">
              <a:latin typeface="Arial"/>
              <a:cs typeface="Arial"/>
            </a:endParaRPr>
          </a:p>
          <a:p>
            <a:pPr marL="15875">
              <a:lnSpc>
                <a:spcPct val="100000"/>
              </a:lnSpc>
              <a:spcBef>
                <a:spcPts val="2970"/>
              </a:spcBef>
            </a:pP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70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4638793" y="10858468"/>
            <a:ext cx="0" cy="82550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82216"/>
                </a:moveTo>
                <a:lnTo>
                  <a:pt x="0" y="0"/>
                </a:lnTo>
              </a:path>
            </a:pathLst>
          </a:custGeom>
          <a:ln w="1846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5455682" y="10858468"/>
            <a:ext cx="0" cy="82550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82216"/>
                </a:moveTo>
                <a:lnTo>
                  <a:pt x="0" y="0"/>
                </a:lnTo>
              </a:path>
            </a:pathLst>
          </a:custGeom>
          <a:ln w="1846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878410" y="8201638"/>
            <a:ext cx="129539" cy="0"/>
          </a:xfrm>
          <a:custGeom>
            <a:avLst/>
            <a:gdLst/>
            <a:ahLst/>
            <a:cxnLst/>
            <a:rect l="l" t="t" r="r" b="b"/>
            <a:pathLst>
              <a:path w="129540">
                <a:moveTo>
                  <a:pt x="0" y="0"/>
                </a:moveTo>
                <a:lnTo>
                  <a:pt x="129345" y="0"/>
                </a:lnTo>
              </a:path>
            </a:pathLst>
          </a:custGeom>
          <a:ln w="1846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878410" y="7894205"/>
            <a:ext cx="129539" cy="0"/>
          </a:xfrm>
          <a:custGeom>
            <a:avLst/>
            <a:gdLst/>
            <a:ahLst/>
            <a:cxnLst/>
            <a:rect l="l" t="t" r="r" b="b"/>
            <a:pathLst>
              <a:path w="129540">
                <a:moveTo>
                  <a:pt x="0" y="0"/>
                </a:moveTo>
                <a:lnTo>
                  <a:pt x="129345" y="0"/>
                </a:lnTo>
              </a:path>
            </a:pathLst>
          </a:custGeom>
          <a:ln w="1846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 txBox="1"/>
          <p:nvPr/>
        </p:nvSpPr>
        <p:spPr>
          <a:xfrm>
            <a:off x="6551635" y="7707974"/>
            <a:ext cx="290830" cy="6432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000" spc="-50" dirty="0">
                <a:solidFill>
                  <a:srgbClr val="231F20"/>
                </a:solidFill>
                <a:latin typeface="Arial"/>
                <a:cs typeface="Arial"/>
              </a:rPr>
              <a:t>75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2000" spc="-50" dirty="0">
                <a:solidFill>
                  <a:srgbClr val="231F20"/>
                </a:solidFill>
                <a:latin typeface="Arial"/>
                <a:cs typeface="Arial"/>
              </a:rPr>
              <a:t>50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7007963" y="8414830"/>
            <a:ext cx="556260" cy="335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000" spc="-55" dirty="0">
                <a:solidFill>
                  <a:srgbClr val="231F20"/>
                </a:solidFill>
                <a:latin typeface="Arial"/>
                <a:cs typeface="Arial"/>
              </a:rPr>
              <a:t>1960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8555084" y="8414830"/>
            <a:ext cx="556260" cy="335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000" spc="-55" dirty="0">
                <a:solidFill>
                  <a:srgbClr val="231F20"/>
                </a:solidFill>
                <a:latin typeface="Arial"/>
                <a:cs typeface="Arial"/>
              </a:rPr>
              <a:t>1970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10102204" y="8414830"/>
            <a:ext cx="556260" cy="335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000" spc="-55" dirty="0">
                <a:solidFill>
                  <a:srgbClr val="231F20"/>
                </a:solidFill>
                <a:latin typeface="Arial"/>
                <a:cs typeface="Arial"/>
              </a:rPr>
              <a:t>1980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11649324" y="8414830"/>
            <a:ext cx="556260" cy="335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000" spc="-55" dirty="0">
                <a:solidFill>
                  <a:srgbClr val="231F20"/>
                </a:solidFill>
                <a:latin typeface="Arial"/>
                <a:cs typeface="Arial"/>
              </a:rPr>
              <a:t>1990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13196444" y="8414830"/>
            <a:ext cx="556260" cy="335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000" spc="-55" dirty="0">
                <a:solidFill>
                  <a:srgbClr val="231F20"/>
                </a:solidFill>
                <a:latin typeface="Arial"/>
                <a:cs typeface="Arial"/>
              </a:rPr>
              <a:t>2000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14743565" y="8414830"/>
            <a:ext cx="1489710" cy="335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945515" algn="l"/>
              </a:tabLst>
            </a:pP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2010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2000" spc="-60" dirty="0">
                <a:solidFill>
                  <a:srgbClr val="231F20"/>
                </a:solidFill>
                <a:latin typeface="Arial"/>
                <a:cs typeface="Arial"/>
              </a:rPr>
              <a:t>2016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51" name="object 151"/>
          <p:cNvGrpSpPr/>
          <p:nvPr/>
        </p:nvGrpSpPr>
        <p:grpSpPr>
          <a:xfrm>
            <a:off x="7260089" y="7893647"/>
            <a:ext cx="8738235" cy="313690"/>
            <a:chOff x="7260089" y="7893647"/>
            <a:chExt cx="8738235" cy="313690"/>
          </a:xfrm>
        </p:grpSpPr>
        <p:sp>
          <p:nvSpPr>
            <p:cNvPr id="152" name="object 152"/>
            <p:cNvSpPr/>
            <p:nvPr/>
          </p:nvSpPr>
          <p:spPr>
            <a:xfrm>
              <a:off x="7297024" y="8163783"/>
              <a:ext cx="154940" cy="6350"/>
            </a:xfrm>
            <a:custGeom>
              <a:avLst/>
              <a:gdLst/>
              <a:ahLst/>
              <a:cxnLst/>
              <a:rect l="l" t="t" r="r" b="b"/>
              <a:pathLst>
                <a:path w="154940" h="6350">
                  <a:moveTo>
                    <a:pt x="154719" y="0"/>
                  </a:moveTo>
                  <a:lnTo>
                    <a:pt x="0" y="6205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7451762" y="8158572"/>
              <a:ext cx="154940" cy="5715"/>
            </a:xfrm>
            <a:custGeom>
              <a:avLst/>
              <a:gdLst/>
              <a:ahLst/>
              <a:cxnLst/>
              <a:rect l="l" t="t" r="r" b="b"/>
              <a:pathLst>
                <a:path w="154940" h="5715">
                  <a:moveTo>
                    <a:pt x="154682" y="0"/>
                  </a:moveTo>
                  <a:lnTo>
                    <a:pt x="0" y="5207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7606440" y="8151990"/>
              <a:ext cx="154940" cy="6985"/>
            </a:xfrm>
            <a:custGeom>
              <a:avLst/>
              <a:gdLst/>
              <a:ahLst/>
              <a:cxnLst/>
              <a:rect l="l" t="t" r="r" b="b"/>
              <a:pathLst>
                <a:path w="154940" h="6984">
                  <a:moveTo>
                    <a:pt x="154719" y="0"/>
                  </a:moveTo>
                  <a:lnTo>
                    <a:pt x="0" y="6574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7761177" y="8143639"/>
              <a:ext cx="154940" cy="8890"/>
            </a:xfrm>
            <a:custGeom>
              <a:avLst/>
              <a:gdLst/>
              <a:ahLst/>
              <a:cxnLst/>
              <a:rect l="l" t="t" r="r" b="b"/>
              <a:pathLst>
                <a:path w="154940" h="8890">
                  <a:moveTo>
                    <a:pt x="154682" y="0"/>
                  </a:moveTo>
                  <a:lnTo>
                    <a:pt x="0" y="8347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7915879" y="8135399"/>
              <a:ext cx="154940" cy="8255"/>
            </a:xfrm>
            <a:custGeom>
              <a:avLst/>
              <a:gdLst/>
              <a:ahLst/>
              <a:cxnLst/>
              <a:rect l="l" t="t" r="r" b="b"/>
              <a:pathLst>
                <a:path w="154940" h="8254">
                  <a:moveTo>
                    <a:pt x="154719" y="0"/>
                  </a:moveTo>
                  <a:lnTo>
                    <a:pt x="0" y="8236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8070616" y="8126291"/>
              <a:ext cx="154940" cy="9525"/>
            </a:xfrm>
            <a:custGeom>
              <a:avLst/>
              <a:gdLst/>
              <a:ahLst/>
              <a:cxnLst/>
              <a:rect l="l" t="t" r="r" b="b"/>
              <a:pathLst>
                <a:path w="154940" h="9525">
                  <a:moveTo>
                    <a:pt x="154682" y="0"/>
                  </a:moveTo>
                  <a:lnTo>
                    <a:pt x="0" y="9122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8225295" y="8117508"/>
              <a:ext cx="154940" cy="8890"/>
            </a:xfrm>
            <a:custGeom>
              <a:avLst/>
              <a:gdLst/>
              <a:ahLst/>
              <a:cxnLst/>
              <a:rect l="l" t="t" r="r" b="b"/>
              <a:pathLst>
                <a:path w="154940" h="8890">
                  <a:moveTo>
                    <a:pt x="154719" y="0"/>
                  </a:moveTo>
                  <a:lnTo>
                    <a:pt x="0" y="8790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8380034" y="8110043"/>
              <a:ext cx="154940" cy="7620"/>
            </a:xfrm>
            <a:custGeom>
              <a:avLst/>
              <a:gdLst/>
              <a:ahLst/>
              <a:cxnLst/>
              <a:rect l="l" t="t" r="r" b="b"/>
              <a:pathLst>
                <a:path w="154940" h="7620">
                  <a:moveTo>
                    <a:pt x="154719" y="0"/>
                  </a:moveTo>
                  <a:lnTo>
                    <a:pt x="0" y="7460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8534753" y="8102487"/>
              <a:ext cx="154940" cy="7620"/>
            </a:xfrm>
            <a:custGeom>
              <a:avLst/>
              <a:gdLst/>
              <a:ahLst/>
              <a:cxnLst/>
              <a:rect l="l" t="t" r="r" b="b"/>
              <a:pathLst>
                <a:path w="154940" h="7620">
                  <a:moveTo>
                    <a:pt x="154682" y="0"/>
                  </a:moveTo>
                  <a:lnTo>
                    <a:pt x="0" y="7571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8689449" y="8095200"/>
              <a:ext cx="154940" cy="7620"/>
            </a:xfrm>
            <a:custGeom>
              <a:avLst/>
              <a:gdLst/>
              <a:ahLst/>
              <a:cxnLst/>
              <a:rect l="l" t="t" r="r" b="b"/>
              <a:pathLst>
                <a:path w="154940" h="7620">
                  <a:moveTo>
                    <a:pt x="154719" y="0"/>
                  </a:moveTo>
                  <a:lnTo>
                    <a:pt x="0" y="7276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8844187" y="8088725"/>
              <a:ext cx="154940" cy="6985"/>
            </a:xfrm>
            <a:custGeom>
              <a:avLst/>
              <a:gdLst/>
              <a:ahLst/>
              <a:cxnLst/>
              <a:rect l="l" t="t" r="r" b="b"/>
              <a:pathLst>
                <a:path w="154940" h="6984">
                  <a:moveTo>
                    <a:pt x="154682" y="0"/>
                  </a:moveTo>
                  <a:lnTo>
                    <a:pt x="0" y="6463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8998870" y="8082737"/>
              <a:ext cx="154940" cy="6350"/>
            </a:xfrm>
            <a:custGeom>
              <a:avLst/>
              <a:gdLst/>
              <a:ahLst/>
              <a:cxnLst/>
              <a:rect l="l" t="t" r="r" b="b"/>
              <a:pathLst>
                <a:path w="154940" h="6350">
                  <a:moveTo>
                    <a:pt x="154719" y="0"/>
                  </a:moveTo>
                  <a:lnTo>
                    <a:pt x="0" y="5983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9153608" y="8077238"/>
              <a:ext cx="154940" cy="5715"/>
            </a:xfrm>
            <a:custGeom>
              <a:avLst/>
              <a:gdLst/>
              <a:ahLst/>
              <a:cxnLst/>
              <a:rect l="l" t="t" r="r" b="b"/>
              <a:pathLst>
                <a:path w="154940" h="5715">
                  <a:moveTo>
                    <a:pt x="154645" y="0"/>
                  </a:moveTo>
                  <a:lnTo>
                    <a:pt x="0" y="5503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9308268" y="8071195"/>
              <a:ext cx="154940" cy="6350"/>
            </a:xfrm>
            <a:custGeom>
              <a:avLst/>
              <a:gdLst/>
              <a:ahLst/>
              <a:cxnLst/>
              <a:rect l="l" t="t" r="r" b="b"/>
              <a:pathLst>
                <a:path w="154940" h="6350">
                  <a:moveTo>
                    <a:pt x="154682" y="0"/>
                  </a:moveTo>
                  <a:lnTo>
                    <a:pt x="0" y="6057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9462969" y="8065747"/>
              <a:ext cx="154940" cy="5715"/>
            </a:xfrm>
            <a:custGeom>
              <a:avLst/>
              <a:gdLst/>
              <a:ahLst/>
              <a:cxnLst/>
              <a:rect l="l" t="t" r="r" b="b"/>
              <a:pathLst>
                <a:path w="154940" h="5715">
                  <a:moveTo>
                    <a:pt x="154719" y="0"/>
                  </a:moveTo>
                  <a:lnTo>
                    <a:pt x="0" y="5429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9617707" y="8060643"/>
              <a:ext cx="154940" cy="5715"/>
            </a:xfrm>
            <a:custGeom>
              <a:avLst/>
              <a:gdLst/>
              <a:ahLst/>
              <a:cxnLst/>
              <a:rect l="l" t="t" r="r" b="b"/>
              <a:pathLst>
                <a:path w="154940" h="5715">
                  <a:moveTo>
                    <a:pt x="154682" y="0"/>
                  </a:moveTo>
                  <a:lnTo>
                    <a:pt x="0" y="5096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9772386" y="8055506"/>
              <a:ext cx="154940" cy="5715"/>
            </a:xfrm>
            <a:custGeom>
              <a:avLst/>
              <a:gdLst/>
              <a:ahLst/>
              <a:cxnLst/>
              <a:rect l="l" t="t" r="r" b="b"/>
              <a:pathLst>
                <a:path w="154940" h="5715">
                  <a:moveTo>
                    <a:pt x="154719" y="0"/>
                  </a:moveTo>
                  <a:lnTo>
                    <a:pt x="0" y="5133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9927124" y="8051140"/>
              <a:ext cx="154940" cy="4445"/>
            </a:xfrm>
            <a:custGeom>
              <a:avLst/>
              <a:gdLst/>
              <a:ahLst/>
              <a:cxnLst/>
              <a:rect l="l" t="t" r="r" b="b"/>
              <a:pathLst>
                <a:path w="154940" h="4445">
                  <a:moveTo>
                    <a:pt x="154719" y="0"/>
                  </a:moveTo>
                  <a:lnTo>
                    <a:pt x="0" y="4358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0081843" y="8046793"/>
              <a:ext cx="154940" cy="4445"/>
            </a:xfrm>
            <a:custGeom>
              <a:avLst/>
              <a:gdLst/>
              <a:ahLst/>
              <a:cxnLst/>
              <a:rect l="l" t="t" r="r" b="b"/>
              <a:pathLst>
                <a:path w="154940" h="4445">
                  <a:moveTo>
                    <a:pt x="154682" y="0"/>
                  </a:moveTo>
                  <a:lnTo>
                    <a:pt x="0" y="4358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0236540" y="8043369"/>
              <a:ext cx="154940" cy="3810"/>
            </a:xfrm>
            <a:custGeom>
              <a:avLst/>
              <a:gdLst/>
              <a:ahLst/>
              <a:cxnLst/>
              <a:rect l="l" t="t" r="r" b="b"/>
              <a:pathLst>
                <a:path w="154940" h="3809">
                  <a:moveTo>
                    <a:pt x="154719" y="0"/>
                  </a:moveTo>
                  <a:lnTo>
                    <a:pt x="0" y="3434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0391278" y="8039254"/>
              <a:ext cx="154940" cy="4445"/>
            </a:xfrm>
            <a:custGeom>
              <a:avLst/>
              <a:gdLst/>
              <a:ahLst/>
              <a:cxnLst/>
              <a:rect l="l" t="t" r="r" b="b"/>
              <a:pathLst>
                <a:path w="154940" h="4445">
                  <a:moveTo>
                    <a:pt x="154682" y="0"/>
                  </a:moveTo>
                  <a:lnTo>
                    <a:pt x="0" y="4099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10545959" y="8035362"/>
              <a:ext cx="154940" cy="4445"/>
            </a:xfrm>
            <a:custGeom>
              <a:avLst/>
              <a:gdLst/>
              <a:ahLst/>
              <a:cxnLst/>
              <a:rect l="l" t="t" r="r" b="b"/>
              <a:pathLst>
                <a:path w="154940" h="4445">
                  <a:moveTo>
                    <a:pt x="154719" y="0"/>
                  </a:moveTo>
                  <a:lnTo>
                    <a:pt x="0" y="3878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0700693" y="8032403"/>
              <a:ext cx="154940" cy="3175"/>
            </a:xfrm>
            <a:custGeom>
              <a:avLst/>
              <a:gdLst/>
              <a:ahLst/>
              <a:cxnLst/>
              <a:rect l="l" t="t" r="r" b="b"/>
              <a:pathLst>
                <a:path w="154940" h="3175">
                  <a:moveTo>
                    <a:pt x="154682" y="0"/>
                  </a:moveTo>
                  <a:lnTo>
                    <a:pt x="0" y="2954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0855374" y="8029230"/>
              <a:ext cx="154940" cy="3175"/>
            </a:xfrm>
            <a:custGeom>
              <a:avLst/>
              <a:gdLst/>
              <a:ahLst/>
              <a:cxnLst/>
              <a:rect l="l" t="t" r="r" b="b"/>
              <a:pathLst>
                <a:path w="154940" h="3175">
                  <a:moveTo>
                    <a:pt x="154719" y="0"/>
                  </a:moveTo>
                  <a:lnTo>
                    <a:pt x="0" y="3176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1010118" y="8026128"/>
              <a:ext cx="154940" cy="3175"/>
            </a:xfrm>
            <a:custGeom>
              <a:avLst/>
              <a:gdLst/>
              <a:ahLst/>
              <a:cxnLst/>
              <a:rect l="l" t="t" r="r" b="b"/>
              <a:pathLst>
                <a:path w="154940" h="3175">
                  <a:moveTo>
                    <a:pt x="154682" y="0"/>
                  </a:moveTo>
                  <a:lnTo>
                    <a:pt x="0" y="3102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1164809" y="8022483"/>
              <a:ext cx="154940" cy="3810"/>
            </a:xfrm>
            <a:custGeom>
              <a:avLst/>
              <a:gdLst/>
              <a:ahLst/>
              <a:cxnLst/>
              <a:rect l="l" t="t" r="r" b="b"/>
              <a:pathLst>
                <a:path w="154940" h="3809">
                  <a:moveTo>
                    <a:pt x="154719" y="0"/>
                  </a:moveTo>
                  <a:lnTo>
                    <a:pt x="0" y="3656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11319527" y="8019383"/>
              <a:ext cx="154940" cy="3175"/>
            </a:xfrm>
            <a:custGeom>
              <a:avLst/>
              <a:gdLst/>
              <a:ahLst/>
              <a:cxnLst/>
              <a:rect l="l" t="t" r="r" b="b"/>
              <a:pathLst>
                <a:path w="154940" h="3175">
                  <a:moveTo>
                    <a:pt x="154719" y="0"/>
                  </a:moveTo>
                  <a:lnTo>
                    <a:pt x="0" y="3102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11474272" y="8016839"/>
              <a:ext cx="154940" cy="3175"/>
            </a:xfrm>
            <a:custGeom>
              <a:avLst/>
              <a:gdLst/>
              <a:ahLst/>
              <a:cxnLst/>
              <a:rect l="l" t="t" r="r" b="b"/>
              <a:pathLst>
                <a:path w="154940" h="3175">
                  <a:moveTo>
                    <a:pt x="154682" y="0"/>
                  </a:moveTo>
                  <a:lnTo>
                    <a:pt x="0" y="2548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11628952" y="8014153"/>
              <a:ext cx="154940" cy="3175"/>
            </a:xfrm>
            <a:custGeom>
              <a:avLst/>
              <a:gdLst/>
              <a:ahLst/>
              <a:cxnLst/>
              <a:rect l="l" t="t" r="r" b="b"/>
              <a:pathLst>
                <a:path w="154940" h="3175">
                  <a:moveTo>
                    <a:pt x="154719" y="0"/>
                  </a:moveTo>
                  <a:lnTo>
                    <a:pt x="0" y="2696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11783665" y="8011771"/>
              <a:ext cx="154940" cy="2540"/>
            </a:xfrm>
            <a:custGeom>
              <a:avLst/>
              <a:gdLst/>
              <a:ahLst/>
              <a:cxnLst/>
              <a:rect l="l" t="t" r="r" b="b"/>
              <a:pathLst>
                <a:path w="154940" h="2540">
                  <a:moveTo>
                    <a:pt x="154682" y="0"/>
                  </a:moveTo>
                  <a:lnTo>
                    <a:pt x="0" y="2363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11938351" y="8009444"/>
              <a:ext cx="154940" cy="2540"/>
            </a:xfrm>
            <a:custGeom>
              <a:avLst/>
              <a:gdLst/>
              <a:ahLst/>
              <a:cxnLst/>
              <a:rect l="l" t="t" r="r" b="b"/>
              <a:pathLst>
                <a:path w="154940" h="2540">
                  <a:moveTo>
                    <a:pt x="154756" y="0"/>
                  </a:moveTo>
                  <a:lnTo>
                    <a:pt x="0" y="2326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12093127" y="8007406"/>
              <a:ext cx="154940" cy="2540"/>
            </a:xfrm>
            <a:custGeom>
              <a:avLst/>
              <a:gdLst/>
              <a:ahLst/>
              <a:cxnLst/>
              <a:rect l="l" t="t" r="r" b="b"/>
              <a:pathLst>
                <a:path w="154940" h="2540">
                  <a:moveTo>
                    <a:pt x="154645" y="0"/>
                  </a:moveTo>
                  <a:lnTo>
                    <a:pt x="0" y="2031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2247782" y="8005858"/>
              <a:ext cx="154940" cy="1905"/>
            </a:xfrm>
            <a:custGeom>
              <a:avLst/>
              <a:gdLst/>
              <a:ahLst/>
              <a:cxnLst/>
              <a:rect l="l" t="t" r="r" b="b"/>
              <a:pathLst>
                <a:path w="154940" h="1904">
                  <a:moveTo>
                    <a:pt x="154719" y="0"/>
                  </a:moveTo>
                  <a:lnTo>
                    <a:pt x="0" y="1551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12402505" y="8003276"/>
              <a:ext cx="154940" cy="3175"/>
            </a:xfrm>
            <a:custGeom>
              <a:avLst/>
              <a:gdLst/>
              <a:ahLst/>
              <a:cxnLst/>
              <a:rect l="l" t="t" r="r" b="b"/>
              <a:pathLst>
                <a:path w="154940" h="3175">
                  <a:moveTo>
                    <a:pt x="154682" y="0"/>
                  </a:moveTo>
                  <a:lnTo>
                    <a:pt x="0" y="2585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12557207" y="8000843"/>
              <a:ext cx="154940" cy="2540"/>
            </a:xfrm>
            <a:custGeom>
              <a:avLst/>
              <a:gdLst/>
              <a:ahLst/>
              <a:cxnLst/>
              <a:rect l="l" t="t" r="r" b="b"/>
              <a:pathLst>
                <a:path w="154940" h="2540">
                  <a:moveTo>
                    <a:pt x="154719" y="0"/>
                  </a:moveTo>
                  <a:lnTo>
                    <a:pt x="0" y="2437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12711925" y="7997271"/>
              <a:ext cx="154940" cy="3810"/>
            </a:xfrm>
            <a:custGeom>
              <a:avLst/>
              <a:gdLst/>
              <a:ahLst/>
              <a:cxnLst/>
              <a:rect l="l" t="t" r="r" b="b"/>
              <a:pathLst>
                <a:path w="154940" h="3809">
                  <a:moveTo>
                    <a:pt x="154719" y="0"/>
                  </a:moveTo>
                  <a:lnTo>
                    <a:pt x="0" y="3582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12866659" y="7993592"/>
              <a:ext cx="154940" cy="3810"/>
            </a:xfrm>
            <a:custGeom>
              <a:avLst/>
              <a:gdLst/>
              <a:ahLst/>
              <a:cxnLst/>
              <a:rect l="l" t="t" r="r" b="b"/>
              <a:pathLst>
                <a:path w="154940" h="3809">
                  <a:moveTo>
                    <a:pt x="154682" y="0"/>
                  </a:moveTo>
                  <a:lnTo>
                    <a:pt x="0" y="3693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13021361" y="7990382"/>
              <a:ext cx="154940" cy="3810"/>
            </a:xfrm>
            <a:custGeom>
              <a:avLst/>
              <a:gdLst/>
              <a:ahLst/>
              <a:cxnLst/>
              <a:rect l="l" t="t" r="r" b="b"/>
              <a:pathLst>
                <a:path w="154940" h="3809">
                  <a:moveTo>
                    <a:pt x="154719" y="0"/>
                  </a:moveTo>
                  <a:lnTo>
                    <a:pt x="0" y="3213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13176073" y="7987535"/>
              <a:ext cx="154940" cy="3175"/>
            </a:xfrm>
            <a:custGeom>
              <a:avLst/>
              <a:gdLst/>
              <a:ahLst/>
              <a:cxnLst/>
              <a:rect l="l" t="t" r="r" b="b"/>
              <a:pathLst>
                <a:path w="154940" h="3175">
                  <a:moveTo>
                    <a:pt x="154682" y="0"/>
                  </a:moveTo>
                  <a:lnTo>
                    <a:pt x="0" y="2843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3330775" y="7984089"/>
              <a:ext cx="154940" cy="3810"/>
            </a:xfrm>
            <a:custGeom>
              <a:avLst/>
              <a:gdLst/>
              <a:ahLst/>
              <a:cxnLst/>
              <a:rect l="l" t="t" r="r" b="b"/>
              <a:pathLst>
                <a:path w="154940" h="3809">
                  <a:moveTo>
                    <a:pt x="154719" y="0"/>
                  </a:moveTo>
                  <a:lnTo>
                    <a:pt x="0" y="3434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13485519" y="7980410"/>
              <a:ext cx="154940" cy="3810"/>
            </a:xfrm>
            <a:custGeom>
              <a:avLst/>
              <a:gdLst/>
              <a:ahLst/>
              <a:cxnLst/>
              <a:rect l="l" t="t" r="r" b="b"/>
              <a:pathLst>
                <a:path w="154940" h="3809">
                  <a:moveTo>
                    <a:pt x="154682" y="0"/>
                  </a:moveTo>
                  <a:lnTo>
                    <a:pt x="0" y="3693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13640190" y="7977145"/>
              <a:ext cx="154940" cy="3810"/>
            </a:xfrm>
            <a:custGeom>
              <a:avLst/>
              <a:gdLst/>
              <a:ahLst/>
              <a:cxnLst/>
              <a:rect l="l" t="t" r="r" b="b"/>
              <a:pathLst>
                <a:path w="154940" h="3809">
                  <a:moveTo>
                    <a:pt x="154719" y="0"/>
                  </a:moveTo>
                  <a:lnTo>
                    <a:pt x="0" y="3250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3794934" y="7973754"/>
              <a:ext cx="154940" cy="3810"/>
            </a:xfrm>
            <a:custGeom>
              <a:avLst/>
              <a:gdLst/>
              <a:ahLst/>
              <a:cxnLst/>
              <a:rect l="l" t="t" r="r" b="b"/>
              <a:pathLst>
                <a:path w="154940" h="3809">
                  <a:moveTo>
                    <a:pt x="154682" y="0"/>
                  </a:moveTo>
                  <a:lnTo>
                    <a:pt x="0" y="3397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13949631" y="7969588"/>
              <a:ext cx="154940" cy="4445"/>
            </a:xfrm>
            <a:custGeom>
              <a:avLst/>
              <a:gdLst/>
              <a:ahLst/>
              <a:cxnLst/>
              <a:rect l="l" t="t" r="r" b="b"/>
              <a:pathLst>
                <a:path w="154940" h="4445">
                  <a:moveTo>
                    <a:pt x="154682" y="0"/>
                  </a:moveTo>
                  <a:lnTo>
                    <a:pt x="0" y="4173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4104311" y="7966234"/>
              <a:ext cx="154940" cy="3810"/>
            </a:xfrm>
            <a:custGeom>
              <a:avLst/>
              <a:gdLst/>
              <a:ahLst/>
              <a:cxnLst/>
              <a:rect l="l" t="t" r="r" b="b"/>
              <a:pathLst>
                <a:path w="154940" h="3809">
                  <a:moveTo>
                    <a:pt x="154719" y="0"/>
                  </a:moveTo>
                  <a:lnTo>
                    <a:pt x="0" y="3361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14259050" y="7962068"/>
              <a:ext cx="154940" cy="4445"/>
            </a:xfrm>
            <a:custGeom>
              <a:avLst/>
              <a:gdLst/>
              <a:ahLst/>
              <a:cxnLst/>
              <a:rect l="l" t="t" r="r" b="b"/>
              <a:pathLst>
                <a:path w="154940" h="4445">
                  <a:moveTo>
                    <a:pt x="154719" y="0"/>
                  </a:moveTo>
                  <a:lnTo>
                    <a:pt x="0" y="4173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14413784" y="7958138"/>
              <a:ext cx="154940" cy="4445"/>
            </a:xfrm>
            <a:custGeom>
              <a:avLst/>
              <a:gdLst/>
              <a:ahLst/>
              <a:cxnLst/>
              <a:rect l="l" t="t" r="r" b="b"/>
              <a:pathLst>
                <a:path w="154940" h="4445">
                  <a:moveTo>
                    <a:pt x="154682" y="0"/>
                  </a:moveTo>
                  <a:lnTo>
                    <a:pt x="0" y="3915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4568465" y="7954585"/>
              <a:ext cx="154940" cy="3810"/>
            </a:xfrm>
            <a:custGeom>
              <a:avLst/>
              <a:gdLst/>
              <a:ahLst/>
              <a:cxnLst/>
              <a:rect l="l" t="t" r="r" b="b"/>
              <a:pathLst>
                <a:path w="154940" h="3809">
                  <a:moveTo>
                    <a:pt x="154719" y="0"/>
                  </a:moveTo>
                  <a:lnTo>
                    <a:pt x="0" y="3545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4723205" y="7950615"/>
              <a:ext cx="154940" cy="4445"/>
            </a:xfrm>
            <a:custGeom>
              <a:avLst/>
              <a:gdLst/>
              <a:ahLst/>
              <a:cxnLst/>
              <a:rect l="l" t="t" r="r" b="b"/>
              <a:pathLst>
                <a:path w="154940" h="4445">
                  <a:moveTo>
                    <a:pt x="154645" y="0"/>
                  </a:moveTo>
                  <a:lnTo>
                    <a:pt x="0" y="3952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4877869" y="7947210"/>
              <a:ext cx="154940" cy="3810"/>
            </a:xfrm>
            <a:custGeom>
              <a:avLst/>
              <a:gdLst/>
              <a:ahLst/>
              <a:cxnLst/>
              <a:rect l="l" t="t" r="r" b="b"/>
              <a:pathLst>
                <a:path w="154940" h="3809">
                  <a:moveTo>
                    <a:pt x="154719" y="0"/>
                  </a:moveTo>
                  <a:lnTo>
                    <a:pt x="0" y="3397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15032603" y="7943657"/>
              <a:ext cx="154940" cy="3810"/>
            </a:xfrm>
            <a:custGeom>
              <a:avLst/>
              <a:gdLst/>
              <a:ahLst/>
              <a:cxnLst/>
              <a:rect l="l" t="t" r="r" b="b"/>
              <a:pathLst>
                <a:path w="154940" h="3809">
                  <a:moveTo>
                    <a:pt x="154682" y="0"/>
                  </a:moveTo>
                  <a:lnTo>
                    <a:pt x="0" y="3545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15187284" y="7940642"/>
              <a:ext cx="154940" cy="3175"/>
            </a:xfrm>
            <a:custGeom>
              <a:avLst/>
              <a:gdLst/>
              <a:ahLst/>
              <a:cxnLst/>
              <a:rect l="l" t="t" r="r" b="b"/>
              <a:pathLst>
                <a:path w="154940" h="3175">
                  <a:moveTo>
                    <a:pt x="154719" y="0"/>
                  </a:moveTo>
                  <a:lnTo>
                    <a:pt x="0" y="3028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15342018" y="7937651"/>
              <a:ext cx="154940" cy="3175"/>
            </a:xfrm>
            <a:custGeom>
              <a:avLst/>
              <a:gdLst/>
              <a:ahLst/>
              <a:cxnLst/>
              <a:rect l="l" t="t" r="r" b="b"/>
              <a:pathLst>
                <a:path w="154940" h="3175">
                  <a:moveTo>
                    <a:pt x="154682" y="0"/>
                  </a:moveTo>
                  <a:lnTo>
                    <a:pt x="0" y="2991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15496709" y="7934763"/>
              <a:ext cx="154940" cy="3175"/>
            </a:xfrm>
            <a:custGeom>
              <a:avLst/>
              <a:gdLst/>
              <a:ahLst/>
              <a:cxnLst/>
              <a:rect l="l" t="t" r="r" b="b"/>
              <a:pathLst>
                <a:path w="154940" h="3175">
                  <a:moveTo>
                    <a:pt x="154719" y="0"/>
                  </a:moveTo>
                  <a:lnTo>
                    <a:pt x="0" y="2880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15651437" y="7932761"/>
              <a:ext cx="154940" cy="2540"/>
            </a:xfrm>
            <a:custGeom>
              <a:avLst/>
              <a:gdLst/>
              <a:ahLst/>
              <a:cxnLst/>
              <a:rect l="l" t="t" r="r" b="b"/>
              <a:pathLst>
                <a:path w="154940" h="2540">
                  <a:moveTo>
                    <a:pt x="154719" y="0"/>
                  </a:moveTo>
                  <a:lnTo>
                    <a:pt x="0" y="1994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5806171" y="7930582"/>
              <a:ext cx="154940" cy="2540"/>
            </a:xfrm>
            <a:custGeom>
              <a:avLst/>
              <a:gdLst/>
              <a:ahLst/>
              <a:cxnLst/>
              <a:rect l="l" t="t" r="r" b="b"/>
              <a:pathLst>
                <a:path w="154940" h="2540">
                  <a:moveTo>
                    <a:pt x="154682" y="0"/>
                  </a:moveTo>
                  <a:lnTo>
                    <a:pt x="0" y="2179"/>
                  </a:lnTo>
                </a:path>
              </a:pathLst>
            </a:custGeom>
            <a:ln w="7386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8" name="object 208"/>
          <p:cNvSpPr/>
          <p:nvPr/>
        </p:nvSpPr>
        <p:spPr>
          <a:xfrm>
            <a:off x="7289955" y="8370733"/>
            <a:ext cx="0" cy="82550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82216"/>
                </a:moveTo>
                <a:lnTo>
                  <a:pt x="0" y="0"/>
                </a:lnTo>
              </a:path>
            </a:pathLst>
          </a:custGeom>
          <a:ln w="1846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8832771" y="8370733"/>
            <a:ext cx="0" cy="82550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82216"/>
                </a:moveTo>
                <a:lnTo>
                  <a:pt x="0" y="0"/>
                </a:lnTo>
              </a:path>
            </a:pathLst>
          </a:custGeom>
          <a:ln w="1846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10375589" y="8370733"/>
            <a:ext cx="0" cy="82550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82216"/>
                </a:moveTo>
                <a:lnTo>
                  <a:pt x="0" y="0"/>
                </a:lnTo>
              </a:path>
            </a:pathLst>
          </a:custGeom>
          <a:ln w="1846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11918422" y="8370733"/>
            <a:ext cx="0" cy="82550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82216"/>
                </a:moveTo>
                <a:lnTo>
                  <a:pt x="0" y="0"/>
                </a:lnTo>
              </a:path>
            </a:pathLst>
          </a:custGeom>
          <a:ln w="1846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13461245" y="8370733"/>
            <a:ext cx="0" cy="82550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82216"/>
                </a:moveTo>
                <a:lnTo>
                  <a:pt x="0" y="0"/>
                </a:lnTo>
              </a:path>
            </a:pathLst>
          </a:custGeom>
          <a:ln w="1846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15004056" y="8370733"/>
            <a:ext cx="0" cy="82550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82216"/>
                </a:moveTo>
                <a:lnTo>
                  <a:pt x="0" y="0"/>
                </a:lnTo>
              </a:path>
            </a:pathLst>
          </a:custGeom>
          <a:ln w="1846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15953953" y="8370733"/>
            <a:ext cx="0" cy="82550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82216"/>
                </a:moveTo>
                <a:lnTo>
                  <a:pt x="0" y="0"/>
                </a:lnTo>
              </a:path>
            </a:pathLst>
          </a:custGeom>
          <a:ln w="1846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 txBox="1"/>
          <p:nvPr/>
        </p:nvSpPr>
        <p:spPr>
          <a:xfrm>
            <a:off x="3874214" y="10573308"/>
            <a:ext cx="290830" cy="33655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2000" spc="-50" dirty="0">
                <a:solidFill>
                  <a:srgbClr val="231F20"/>
                </a:solidFill>
                <a:latin typeface="Arial"/>
                <a:cs typeface="Arial"/>
              </a:rPr>
              <a:t>50</a:t>
            </a:r>
            <a:endParaRPr sz="2000">
              <a:latin typeface="Arial"/>
              <a:cs typeface="Arial"/>
            </a:endParaRPr>
          </a:p>
        </p:txBody>
      </p:sp>
      <p:sp>
        <p:nvSpPr>
          <p:cNvPr id="216" name="object 216"/>
          <p:cNvSpPr txBox="1"/>
          <p:nvPr/>
        </p:nvSpPr>
        <p:spPr>
          <a:xfrm>
            <a:off x="15636509" y="10817734"/>
            <a:ext cx="4270375" cy="3187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  <a:tabLst>
                <a:tab pos="1697355" algn="l"/>
              </a:tabLst>
            </a:pPr>
            <a:r>
              <a:rPr sz="1950" dirty="0">
                <a:solidFill>
                  <a:srgbClr val="5E5E5E"/>
                </a:solidFill>
                <a:latin typeface="Helvetica Neue"/>
                <a:cs typeface="Helvetica Neue"/>
              </a:rPr>
              <a:t>Alberto</a:t>
            </a:r>
            <a:r>
              <a:rPr sz="1950" spc="65" dirty="0">
                <a:solidFill>
                  <a:srgbClr val="5E5E5E"/>
                </a:solidFill>
                <a:latin typeface="Helvetica Neue"/>
                <a:cs typeface="Helvetica Neue"/>
              </a:rPr>
              <a:t> </a:t>
            </a:r>
            <a:r>
              <a:rPr sz="1950" spc="-10" dirty="0">
                <a:solidFill>
                  <a:srgbClr val="5E5E5E"/>
                </a:solidFill>
                <a:latin typeface="Helvetica Neue"/>
                <a:cs typeface="Helvetica Neue"/>
              </a:rPr>
              <a:t>Cairo.</a:t>
            </a:r>
            <a:r>
              <a:rPr sz="1950" dirty="0">
                <a:solidFill>
                  <a:srgbClr val="5E5E5E"/>
                </a:solidFill>
                <a:latin typeface="Helvetica Neue"/>
                <a:cs typeface="Helvetica Neue"/>
              </a:rPr>
              <a:t>	How</a:t>
            </a:r>
            <a:r>
              <a:rPr sz="1950" spc="45" dirty="0">
                <a:solidFill>
                  <a:srgbClr val="5E5E5E"/>
                </a:solidFill>
                <a:latin typeface="Helvetica Neue"/>
                <a:cs typeface="Helvetica Neue"/>
              </a:rPr>
              <a:t> </a:t>
            </a:r>
            <a:r>
              <a:rPr sz="1950" dirty="0">
                <a:solidFill>
                  <a:srgbClr val="5E5E5E"/>
                </a:solidFill>
                <a:latin typeface="Helvetica Neue"/>
                <a:cs typeface="Helvetica Neue"/>
              </a:rPr>
              <a:t>Charts</a:t>
            </a:r>
            <a:r>
              <a:rPr sz="1950" spc="45" dirty="0">
                <a:solidFill>
                  <a:srgbClr val="5E5E5E"/>
                </a:solidFill>
                <a:latin typeface="Helvetica Neue"/>
                <a:cs typeface="Helvetica Neue"/>
              </a:rPr>
              <a:t> </a:t>
            </a:r>
            <a:r>
              <a:rPr sz="1950" dirty="0">
                <a:solidFill>
                  <a:srgbClr val="5E5E5E"/>
                </a:solidFill>
                <a:latin typeface="Helvetica Neue"/>
                <a:cs typeface="Helvetica Neue"/>
              </a:rPr>
              <a:t>Lie</a:t>
            </a:r>
            <a:r>
              <a:rPr sz="1950" spc="45" dirty="0">
                <a:solidFill>
                  <a:srgbClr val="5E5E5E"/>
                </a:solidFill>
                <a:latin typeface="Helvetica Neue"/>
                <a:cs typeface="Helvetica Neue"/>
              </a:rPr>
              <a:t> </a:t>
            </a:r>
            <a:r>
              <a:rPr sz="1950" spc="-10" dirty="0">
                <a:solidFill>
                  <a:srgbClr val="5E5E5E"/>
                </a:solidFill>
                <a:latin typeface="Helvetica Neue"/>
                <a:cs typeface="Helvetica Neue"/>
              </a:rPr>
              <a:t>(2019).</a:t>
            </a:r>
            <a:endParaRPr sz="1950">
              <a:latin typeface="Helvetica Neue"/>
              <a:cs typeface="Helvetica Neue"/>
            </a:endParaRPr>
          </a:p>
        </p:txBody>
      </p:sp>
      <p:sp>
        <p:nvSpPr>
          <p:cNvPr id="217" name="object 217"/>
          <p:cNvSpPr txBox="1"/>
          <p:nvPr/>
        </p:nvSpPr>
        <p:spPr>
          <a:xfrm>
            <a:off x="4366479" y="10914843"/>
            <a:ext cx="556260" cy="33655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2000" spc="-55" dirty="0">
                <a:solidFill>
                  <a:srgbClr val="231F20"/>
                </a:solidFill>
                <a:latin typeface="Arial"/>
                <a:cs typeface="Arial"/>
              </a:rPr>
              <a:t>1960</a:t>
            </a:r>
            <a:endParaRPr sz="2000">
              <a:latin typeface="Arial"/>
              <a:cs typeface="Arial"/>
            </a:endParaRPr>
          </a:p>
        </p:txBody>
      </p:sp>
      <p:sp>
        <p:nvSpPr>
          <p:cNvPr id="218" name="object 218"/>
          <p:cNvSpPr txBox="1"/>
          <p:nvPr/>
        </p:nvSpPr>
        <p:spPr>
          <a:xfrm>
            <a:off x="5172099" y="10914843"/>
            <a:ext cx="556260" cy="33655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2000" spc="-55" dirty="0">
                <a:solidFill>
                  <a:srgbClr val="231F20"/>
                </a:solidFill>
                <a:latin typeface="Arial"/>
                <a:cs typeface="Arial"/>
              </a:rPr>
              <a:t>2016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888736"/>
            <a:ext cx="527113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b="1" spc="-110" dirty="0">
                <a:latin typeface="Helvetica Neue"/>
                <a:cs typeface="Helvetica Neue"/>
              </a:rPr>
              <a:t>Aspect</a:t>
            </a:r>
            <a:r>
              <a:rPr sz="7000" b="1" spc="-355" dirty="0">
                <a:latin typeface="Helvetica Neue"/>
                <a:cs typeface="Helvetica Neue"/>
              </a:rPr>
              <a:t> </a:t>
            </a:r>
            <a:r>
              <a:rPr sz="7000" b="1" spc="-110" dirty="0">
                <a:latin typeface="Helvetica Neue"/>
                <a:cs typeface="Helvetica Neue"/>
              </a:rPr>
              <a:t>Ratio</a:t>
            </a:r>
            <a:endParaRPr sz="7000">
              <a:latin typeface="Helvetica Neue"/>
              <a:cs typeface="Helvetica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559105" y="3505099"/>
            <a:ext cx="7111365" cy="170624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marR="5080">
              <a:lnSpc>
                <a:spcPts val="4240"/>
              </a:lnSpc>
              <a:spcBef>
                <a:spcPts val="665"/>
              </a:spcBef>
            </a:pPr>
            <a:r>
              <a:rPr sz="3950" dirty="0">
                <a:latin typeface="Helvetica Neue"/>
                <a:cs typeface="Helvetica Neue"/>
              </a:rPr>
              <a:t>Approximate</a:t>
            </a:r>
            <a:r>
              <a:rPr sz="3950" spc="-7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the</a:t>
            </a:r>
            <a:r>
              <a:rPr sz="3950" spc="-7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proportion</a:t>
            </a:r>
            <a:r>
              <a:rPr sz="3950" spc="-70" dirty="0">
                <a:latin typeface="Helvetica Neue"/>
                <a:cs typeface="Helvetica Neue"/>
              </a:rPr>
              <a:t> </a:t>
            </a:r>
            <a:r>
              <a:rPr sz="3950" spc="-25" dirty="0">
                <a:latin typeface="Helvetica Neue"/>
                <a:cs typeface="Helvetica Neue"/>
              </a:rPr>
              <a:t>of </a:t>
            </a:r>
            <a:r>
              <a:rPr sz="3950" dirty="0">
                <a:latin typeface="Helvetica Neue"/>
                <a:cs typeface="Helvetica Neue"/>
              </a:rPr>
              <a:t>the</a:t>
            </a:r>
            <a:r>
              <a:rPr sz="3950" spc="-4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chart</a:t>
            </a:r>
            <a:r>
              <a:rPr sz="3950" spc="-4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to</a:t>
            </a:r>
            <a:r>
              <a:rPr sz="3950" spc="-4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match</a:t>
            </a:r>
            <a:r>
              <a:rPr sz="3950" spc="-4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the</a:t>
            </a:r>
            <a:r>
              <a:rPr sz="3950" spc="-45" dirty="0">
                <a:latin typeface="Helvetica Neue"/>
                <a:cs typeface="Helvetica Neue"/>
              </a:rPr>
              <a:t> </a:t>
            </a:r>
            <a:r>
              <a:rPr sz="3950" spc="-10" dirty="0">
                <a:latin typeface="Helvetica Neue"/>
                <a:cs typeface="Helvetica Neue"/>
              </a:rPr>
              <a:t>depicted trend</a:t>
            </a:r>
            <a:endParaRPr sz="3950">
              <a:latin typeface="Helvetica Neue"/>
              <a:cs typeface="Helvetica Neu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533705" y="6036305"/>
            <a:ext cx="7082790" cy="1167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ts val="4490"/>
              </a:lnSpc>
              <a:spcBef>
                <a:spcPts val="105"/>
              </a:spcBef>
            </a:pPr>
            <a:r>
              <a:rPr sz="3950" dirty="0">
                <a:latin typeface="Helvetica Neue"/>
                <a:cs typeface="Helvetica Neue"/>
              </a:rPr>
              <a:t>35%</a:t>
            </a:r>
            <a:r>
              <a:rPr sz="3950" spc="-3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increase</a:t>
            </a:r>
            <a:r>
              <a:rPr sz="3950" spc="-3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≈</a:t>
            </a:r>
            <a:r>
              <a:rPr sz="3950" spc="-30" dirty="0">
                <a:latin typeface="Helvetica Neue"/>
                <a:cs typeface="Helvetica Neue"/>
              </a:rPr>
              <a:t> </a:t>
            </a:r>
            <a:r>
              <a:rPr sz="3950" spc="-10" dirty="0">
                <a:latin typeface="Helvetica Neue"/>
                <a:cs typeface="Helvetica Neue"/>
              </a:rPr>
              <a:t>1/3</a:t>
            </a:r>
            <a:r>
              <a:rPr sz="3900" spc="-15" baseline="-6410" dirty="0">
                <a:latin typeface="Helvetica Neue"/>
                <a:cs typeface="Helvetica Neue"/>
              </a:rPr>
              <a:t>rd</a:t>
            </a:r>
            <a:endParaRPr sz="3900" baseline="-6410">
              <a:latin typeface="Helvetica Neue"/>
              <a:cs typeface="Helvetica Neue"/>
            </a:endParaRPr>
          </a:p>
          <a:p>
            <a:pPr marL="3251200">
              <a:lnSpc>
                <a:spcPts val="4490"/>
              </a:lnSpc>
            </a:pPr>
            <a:r>
              <a:rPr sz="3950" dirty="0">
                <a:latin typeface="Helvetica Neue"/>
                <a:cs typeface="Helvetica Neue"/>
              </a:rPr>
              <a:t>≈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3:1aspect</a:t>
            </a:r>
            <a:r>
              <a:rPr sz="3950" spc="-10" dirty="0">
                <a:latin typeface="Helvetica Neue"/>
                <a:cs typeface="Helvetica Neue"/>
              </a:rPr>
              <a:t> ratio</a:t>
            </a:r>
            <a:endParaRPr sz="3950">
              <a:latin typeface="Helvetica Neue"/>
              <a:cs typeface="Helvetica Neu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59062" y="9216973"/>
            <a:ext cx="161925" cy="0"/>
          </a:xfrm>
          <a:custGeom>
            <a:avLst/>
            <a:gdLst/>
            <a:ahLst/>
            <a:cxnLst/>
            <a:rect l="l" t="t" r="r" b="b"/>
            <a:pathLst>
              <a:path w="161925">
                <a:moveTo>
                  <a:pt x="0" y="0"/>
                </a:moveTo>
                <a:lnTo>
                  <a:pt x="161859" y="0"/>
                </a:lnTo>
              </a:path>
            </a:pathLst>
          </a:custGeom>
          <a:ln w="1798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59062" y="4529695"/>
            <a:ext cx="161925" cy="0"/>
          </a:xfrm>
          <a:custGeom>
            <a:avLst/>
            <a:gdLst/>
            <a:ahLst/>
            <a:cxnLst/>
            <a:rect l="l" t="t" r="r" b="b"/>
            <a:pathLst>
              <a:path w="161925">
                <a:moveTo>
                  <a:pt x="0" y="0"/>
                </a:moveTo>
                <a:lnTo>
                  <a:pt x="161859" y="0"/>
                </a:lnTo>
              </a:path>
            </a:pathLst>
          </a:custGeom>
          <a:ln w="1798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59062" y="5467094"/>
            <a:ext cx="161925" cy="0"/>
          </a:xfrm>
          <a:custGeom>
            <a:avLst/>
            <a:gdLst/>
            <a:ahLst/>
            <a:cxnLst/>
            <a:rect l="l" t="t" r="r" b="b"/>
            <a:pathLst>
              <a:path w="161925">
                <a:moveTo>
                  <a:pt x="0" y="0"/>
                </a:moveTo>
                <a:lnTo>
                  <a:pt x="161859" y="0"/>
                </a:lnTo>
              </a:path>
            </a:pathLst>
          </a:custGeom>
          <a:ln w="1798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59062" y="7342070"/>
            <a:ext cx="161925" cy="0"/>
          </a:xfrm>
          <a:custGeom>
            <a:avLst/>
            <a:gdLst/>
            <a:ahLst/>
            <a:cxnLst/>
            <a:rect l="l" t="t" r="r" b="b"/>
            <a:pathLst>
              <a:path w="161925">
                <a:moveTo>
                  <a:pt x="0" y="0"/>
                </a:moveTo>
                <a:lnTo>
                  <a:pt x="161859" y="0"/>
                </a:lnTo>
              </a:path>
            </a:pathLst>
          </a:custGeom>
          <a:ln w="1798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23574" y="3527014"/>
            <a:ext cx="8695690" cy="1152525"/>
          </a:xfrm>
          <a:prstGeom prst="rect">
            <a:avLst/>
          </a:prstGeom>
        </p:spPr>
        <p:txBody>
          <a:bodyPr vert="horz" wrap="square" lIns="0" tIns="2057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20"/>
              </a:spcBef>
            </a:pPr>
            <a:r>
              <a:rPr sz="3400" b="1" spc="-140" dirty="0">
                <a:solidFill>
                  <a:srgbClr val="231F20"/>
                </a:solidFill>
                <a:latin typeface="Arial"/>
                <a:cs typeface="Arial"/>
              </a:rPr>
              <a:t>Average</a:t>
            </a:r>
            <a:r>
              <a:rPr sz="3400" b="1" spc="-2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400" b="1" spc="-90" dirty="0">
                <a:solidFill>
                  <a:srgbClr val="231F20"/>
                </a:solidFill>
                <a:latin typeface="Arial"/>
                <a:cs typeface="Arial"/>
              </a:rPr>
              <a:t>world</a:t>
            </a:r>
            <a:r>
              <a:rPr sz="3400" b="1" spc="-2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400" b="1" spc="-45" dirty="0">
                <a:solidFill>
                  <a:srgbClr val="231F20"/>
                </a:solidFill>
                <a:latin typeface="Arial"/>
                <a:cs typeface="Arial"/>
              </a:rPr>
              <a:t>life</a:t>
            </a:r>
            <a:r>
              <a:rPr sz="3400" b="1" spc="-2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400" b="1" spc="-135" dirty="0">
                <a:solidFill>
                  <a:srgbClr val="231F20"/>
                </a:solidFill>
                <a:latin typeface="Arial"/>
                <a:cs typeface="Arial"/>
              </a:rPr>
              <a:t>expectancy</a:t>
            </a:r>
            <a:r>
              <a:rPr sz="3400" b="1" spc="-2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400" b="1" spc="-20" dirty="0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sz="3400" b="1" spc="-2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400" b="1" spc="-20" dirty="0">
                <a:solidFill>
                  <a:srgbClr val="231F20"/>
                </a:solidFill>
                <a:latin typeface="Arial"/>
                <a:cs typeface="Arial"/>
              </a:rPr>
              <a:t>birth</a:t>
            </a:r>
            <a:r>
              <a:rPr sz="3400" b="1" spc="-2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400" b="1" spc="-90" dirty="0">
                <a:solidFill>
                  <a:srgbClr val="231F20"/>
                </a:solidFill>
                <a:latin typeface="Arial"/>
                <a:cs typeface="Arial"/>
              </a:rPr>
              <a:t>(years)</a:t>
            </a:r>
            <a:endParaRPr sz="3400">
              <a:latin typeface="Arial"/>
              <a:cs typeface="Arial"/>
            </a:endParaRPr>
          </a:p>
          <a:p>
            <a:pPr marL="15875">
              <a:lnSpc>
                <a:spcPct val="100000"/>
              </a:lnSpc>
              <a:spcBef>
                <a:spcPts val="925"/>
              </a:spcBef>
            </a:pPr>
            <a:r>
              <a:rPr sz="1950" spc="-25" dirty="0">
                <a:solidFill>
                  <a:srgbClr val="231F20"/>
                </a:solidFill>
                <a:latin typeface="Arial"/>
                <a:cs typeface="Arial"/>
              </a:rPr>
              <a:t>75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6945" y="7121021"/>
            <a:ext cx="283845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spc="-45" dirty="0">
                <a:solidFill>
                  <a:srgbClr val="231F20"/>
                </a:solidFill>
                <a:latin typeface="Arial"/>
                <a:cs typeface="Arial"/>
              </a:rPr>
              <a:t>60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6945" y="5250038"/>
            <a:ext cx="283845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spc="-45" dirty="0">
                <a:solidFill>
                  <a:srgbClr val="231F20"/>
                </a:solidFill>
                <a:latin typeface="Arial"/>
                <a:cs typeface="Arial"/>
              </a:rPr>
              <a:t>70</a:t>
            </a:r>
            <a:endParaRPr sz="1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6945" y="9038082"/>
            <a:ext cx="283845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spc="-45" dirty="0">
                <a:solidFill>
                  <a:srgbClr val="231F20"/>
                </a:solidFill>
                <a:latin typeface="Arial"/>
                <a:cs typeface="Arial"/>
              </a:rPr>
              <a:t>50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47922" y="9676095"/>
            <a:ext cx="542290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spc="-65" dirty="0">
                <a:solidFill>
                  <a:srgbClr val="231F20"/>
                </a:solidFill>
                <a:latin typeface="Arial"/>
                <a:cs typeface="Arial"/>
              </a:rPr>
              <a:t>1960</a:t>
            </a:r>
            <a:endParaRPr sz="1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71277" y="9676095"/>
            <a:ext cx="542290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spc="-65" dirty="0">
                <a:solidFill>
                  <a:srgbClr val="231F20"/>
                </a:solidFill>
                <a:latin typeface="Arial"/>
                <a:cs typeface="Arial"/>
              </a:rPr>
              <a:t>1970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94631" y="9676095"/>
            <a:ext cx="542290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spc="-65" dirty="0">
                <a:solidFill>
                  <a:srgbClr val="231F20"/>
                </a:solidFill>
                <a:latin typeface="Arial"/>
                <a:cs typeface="Arial"/>
              </a:rPr>
              <a:t>1980</a:t>
            </a:r>
            <a:endParaRPr sz="1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17987" y="9676095"/>
            <a:ext cx="542290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spc="-65" dirty="0">
                <a:solidFill>
                  <a:srgbClr val="231F20"/>
                </a:solidFill>
                <a:latin typeface="Arial"/>
                <a:cs typeface="Arial"/>
              </a:rPr>
              <a:t>1990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841340" y="9676095"/>
            <a:ext cx="542290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spc="-65" dirty="0">
                <a:solidFill>
                  <a:srgbClr val="231F20"/>
                </a:solidFill>
                <a:latin typeface="Arial"/>
                <a:cs typeface="Arial"/>
              </a:rPr>
              <a:t>2000</a:t>
            </a:r>
            <a:endParaRPr sz="19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764695" y="9676095"/>
            <a:ext cx="542290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spc="-65" dirty="0">
                <a:solidFill>
                  <a:srgbClr val="231F20"/>
                </a:solidFill>
                <a:latin typeface="Arial"/>
                <a:cs typeface="Arial"/>
              </a:rPr>
              <a:t>2010</a:t>
            </a:r>
            <a:endParaRPr sz="19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924902" y="9676095"/>
            <a:ext cx="542290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spc="-65" dirty="0">
                <a:solidFill>
                  <a:srgbClr val="231F20"/>
                </a:solidFill>
                <a:latin typeface="Arial"/>
                <a:cs typeface="Arial"/>
              </a:rPr>
              <a:t>2016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396588" y="5047835"/>
            <a:ext cx="10841990" cy="3723004"/>
            <a:chOff x="1396588" y="5047835"/>
            <a:chExt cx="10841990" cy="3723004"/>
          </a:xfrm>
        </p:grpSpPr>
        <p:sp>
          <p:nvSpPr>
            <p:cNvPr id="21" name="object 21"/>
            <p:cNvSpPr/>
            <p:nvPr/>
          </p:nvSpPr>
          <p:spPr>
            <a:xfrm>
              <a:off x="1432557" y="8639753"/>
              <a:ext cx="192405" cy="95250"/>
            </a:xfrm>
            <a:custGeom>
              <a:avLst/>
              <a:gdLst/>
              <a:ahLst/>
              <a:cxnLst/>
              <a:rect l="l" t="t" r="r" b="b"/>
              <a:pathLst>
                <a:path w="192405" h="95250">
                  <a:moveTo>
                    <a:pt x="192360" y="0"/>
                  </a:moveTo>
                  <a:lnTo>
                    <a:pt x="0" y="95029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624906" y="8560317"/>
              <a:ext cx="192405" cy="80010"/>
            </a:xfrm>
            <a:custGeom>
              <a:avLst/>
              <a:gdLst/>
              <a:ahLst/>
              <a:cxnLst/>
              <a:rect l="l" t="t" r="r" b="b"/>
              <a:pathLst>
                <a:path w="192405" h="80009">
                  <a:moveTo>
                    <a:pt x="192324" y="0"/>
                  </a:moveTo>
                  <a:lnTo>
                    <a:pt x="0" y="79418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817220" y="8460050"/>
              <a:ext cx="192405" cy="100330"/>
            </a:xfrm>
            <a:custGeom>
              <a:avLst/>
              <a:gdLst/>
              <a:ahLst/>
              <a:cxnLst/>
              <a:rect l="l" t="t" r="r" b="b"/>
              <a:pathLst>
                <a:path w="192405" h="100329">
                  <a:moveTo>
                    <a:pt x="192324" y="0"/>
                  </a:moveTo>
                  <a:lnTo>
                    <a:pt x="0" y="100280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009534" y="8332491"/>
              <a:ext cx="192405" cy="127635"/>
            </a:xfrm>
            <a:custGeom>
              <a:avLst/>
              <a:gdLst/>
              <a:ahLst/>
              <a:cxnLst/>
              <a:rect l="l" t="t" r="r" b="b"/>
              <a:pathLst>
                <a:path w="192405" h="127634">
                  <a:moveTo>
                    <a:pt x="192324" y="0"/>
                  </a:moveTo>
                  <a:lnTo>
                    <a:pt x="0" y="127545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201844" y="8206917"/>
              <a:ext cx="192405" cy="125730"/>
            </a:xfrm>
            <a:custGeom>
              <a:avLst/>
              <a:gdLst/>
              <a:ahLst/>
              <a:cxnLst/>
              <a:rect l="l" t="t" r="r" b="b"/>
              <a:pathLst>
                <a:path w="192405" h="125729">
                  <a:moveTo>
                    <a:pt x="192360" y="0"/>
                  </a:moveTo>
                  <a:lnTo>
                    <a:pt x="0" y="125566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394194" y="8067977"/>
              <a:ext cx="192405" cy="139065"/>
            </a:xfrm>
            <a:custGeom>
              <a:avLst/>
              <a:gdLst/>
              <a:ahLst/>
              <a:cxnLst/>
              <a:rect l="l" t="t" r="r" b="b"/>
              <a:pathLst>
                <a:path w="192405" h="139065">
                  <a:moveTo>
                    <a:pt x="192324" y="0"/>
                  </a:moveTo>
                  <a:lnTo>
                    <a:pt x="0" y="138947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586508" y="7934076"/>
              <a:ext cx="192405" cy="133985"/>
            </a:xfrm>
            <a:custGeom>
              <a:avLst/>
              <a:gdLst/>
              <a:ahLst/>
              <a:cxnLst/>
              <a:rect l="l" t="t" r="r" b="b"/>
              <a:pathLst>
                <a:path w="192405" h="133984">
                  <a:moveTo>
                    <a:pt x="192324" y="0"/>
                  </a:moveTo>
                  <a:lnTo>
                    <a:pt x="0" y="133911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778818" y="7820271"/>
              <a:ext cx="192405" cy="114300"/>
            </a:xfrm>
            <a:custGeom>
              <a:avLst/>
              <a:gdLst/>
              <a:ahLst/>
              <a:cxnLst/>
              <a:rect l="l" t="t" r="r" b="b"/>
              <a:pathLst>
                <a:path w="192405" h="114300">
                  <a:moveTo>
                    <a:pt x="192396" y="0"/>
                  </a:moveTo>
                  <a:lnTo>
                    <a:pt x="0" y="113804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971204" y="7705214"/>
              <a:ext cx="192405" cy="115570"/>
            </a:xfrm>
            <a:custGeom>
              <a:avLst/>
              <a:gdLst/>
              <a:ahLst/>
              <a:cxnLst/>
              <a:rect l="l" t="t" r="r" b="b"/>
              <a:pathLst>
                <a:path w="192405" h="115570">
                  <a:moveTo>
                    <a:pt x="192288" y="0"/>
                  </a:moveTo>
                  <a:lnTo>
                    <a:pt x="0" y="115063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163482" y="7594133"/>
              <a:ext cx="192405" cy="111125"/>
            </a:xfrm>
            <a:custGeom>
              <a:avLst/>
              <a:gdLst/>
              <a:ahLst/>
              <a:cxnLst/>
              <a:rect l="l" t="t" r="r" b="b"/>
              <a:pathLst>
                <a:path w="192404" h="111125">
                  <a:moveTo>
                    <a:pt x="192360" y="0"/>
                  </a:moveTo>
                  <a:lnTo>
                    <a:pt x="0" y="111071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355828" y="7495376"/>
              <a:ext cx="192405" cy="99060"/>
            </a:xfrm>
            <a:custGeom>
              <a:avLst/>
              <a:gdLst/>
              <a:ahLst/>
              <a:cxnLst/>
              <a:rect l="l" t="t" r="r" b="b"/>
              <a:pathLst>
                <a:path w="192404" h="99059">
                  <a:moveTo>
                    <a:pt x="192324" y="0"/>
                  </a:moveTo>
                  <a:lnTo>
                    <a:pt x="0" y="98770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548142" y="7403786"/>
              <a:ext cx="192405" cy="92075"/>
            </a:xfrm>
            <a:custGeom>
              <a:avLst/>
              <a:gdLst/>
              <a:ahLst/>
              <a:cxnLst/>
              <a:rect l="l" t="t" r="r" b="b"/>
              <a:pathLst>
                <a:path w="192404" h="92075">
                  <a:moveTo>
                    <a:pt x="192324" y="0"/>
                  </a:moveTo>
                  <a:lnTo>
                    <a:pt x="0" y="91576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740456" y="7320079"/>
              <a:ext cx="192405" cy="83820"/>
            </a:xfrm>
            <a:custGeom>
              <a:avLst/>
              <a:gdLst/>
              <a:ahLst/>
              <a:cxnLst/>
              <a:rect l="l" t="t" r="r" b="b"/>
              <a:pathLst>
                <a:path w="192404" h="83820">
                  <a:moveTo>
                    <a:pt x="192288" y="0"/>
                  </a:moveTo>
                  <a:lnTo>
                    <a:pt x="0" y="83699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932735" y="7228032"/>
              <a:ext cx="192405" cy="92075"/>
            </a:xfrm>
            <a:custGeom>
              <a:avLst/>
              <a:gdLst/>
              <a:ahLst/>
              <a:cxnLst/>
              <a:rect l="l" t="t" r="r" b="b"/>
              <a:pathLst>
                <a:path w="192404" h="92075">
                  <a:moveTo>
                    <a:pt x="192324" y="0"/>
                  </a:moveTo>
                  <a:lnTo>
                    <a:pt x="0" y="92043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125049" y="7144944"/>
              <a:ext cx="192405" cy="83185"/>
            </a:xfrm>
            <a:custGeom>
              <a:avLst/>
              <a:gdLst/>
              <a:ahLst/>
              <a:cxnLst/>
              <a:rect l="l" t="t" r="r" b="b"/>
              <a:pathLst>
                <a:path w="192404" h="83184">
                  <a:moveTo>
                    <a:pt x="192360" y="0"/>
                  </a:moveTo>
                  <a:lnTo>
                    <a:pt x="0" y="83087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317399" y="7067105"/>
              <a:ext cx="192405" cy="78105"/>
            </a:xfrm>
            <a:custGeom>
              <a:avLst/>
              <a:gdLst/>
              <a:ahLst/>
              <a:cxnLst/>
              <a:rect l="l" t="t" r="r" b="b"/>
              <a:pathLst>
                <a:path w="192404" h="78104">
                  <a:moveTo>
                    <a:pt x="192288" y="0"/>
                  </a:moveTo>
                  <a:lnTo>
                    <a:pt x="0" y="77836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509673" y="6988722"/>
              <a:ext cx="192405" cy="78740"/>
            </a:xfrm>
            <a:custGeom>
              <a:avLst/>
              <a:gdLst/>
              <a:ahLst/>
              <a:cxnLst/>
              <a:rect l="l" t="t" r="r" b="b"/>
              <a:pathLst>
                <a:path w="192404" h="78740">
                  <a:moveTo>
                    <a:pt x="192360" y="0"/>
                  </a:moveTo>
                  <a:lnTo>
                    <a:pt x="0" y="78375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702023" y="6922194"/>
              <a:ext cx="192405" cy="66675"/>
            </a:xfrm>
            <a:custGeom>
              <a:avLst/>
              <a:gdLst/>
              <a:ahLst/>
              <a:cxnLst/>
              <a:rect l="l" t="t" r="r" b="b"/>
              <a:pathLst>
                <a:path w="192404" h="66675">
                  <a:moveTo>
                    <a:pt x="192360" y="0"/>
                  </a:moveTo>
                  <a:lnTo>
                    <a:pt x="0" y="66542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894373" y="6855860"/>
              <a:ext cx="192405" cy="66675"/>
            </a:xfrm>
            <a:custGeom>
              <a:avLst/>
              <a:gdLst/>
              <a:ahLst/>
              <a:cxnLst/>
              <a:rect l="l" t="t" r="r" b="b"/>
              <a:pathLst>
                <a:path w="192404" h="66675">
                  <a:moveTo>
                    <a:pt x="192288" y="0"/>
                  </a:moveTo>
                  <a:lnTo>
                    <a:pt x="0" y="66326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086647" y="6803540"/>
              <a:ext cx="192405" cy="52705"/>
            </a:xfrm>
            <a:custGeom>
              <a:avLst/>
              <a:gdLst/>
              <a:ahLst/>
              <a:cxnLst/>
              <a:rect l="l" t="t" r="r" b="b"/>
              <a:pathLst>
                <a:path w="192404" h="52704">
                  <a:moveTo>
                    <a:pt x="192360" y="0"/>
                  </a:moveTo>
                  <a:lnTo>
                    <a:pt x="0" y="52334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278996" y="6741015"/>
              <a:ext cx="192405" cy="62865"/>
            </a:xfrm>
            <a:custGeom>
              <a:avLst/>
              <a:gdLst/>
              <a:ahLst/>
              <a:cxnLst/>
              <a:rect l="l" t="t" r="r" b="b"/>
              <a:pathLst>
                <a:path w="192404" h="62865">
                  <a:moveTo>
                    <a:pt x="192324" y="0"/>
                  </a:moveTo>
                  <a:lnTo>
                    <a:pt x="0" y="62513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471310" y="6681530"/>
              <a:ext cx="192405" cy="59690"/>
            </a:xfrm>
            <a:custGeom>
              <a:avLst/>
              <a:gdLst/>
              <a:ahLst/>
              <a:cxnLst/>
              <a:rect l="l" t="t" r="r" b="b"/>
              <a:pathLst>
                <a:path w="192404" h="59690">
                  <a:moveTo>
                    <a:pt x="192360" y="0"/>
                  </a:moveTo>
                  <a:lnTo>
                    <a:pt x="0" y="59492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663660" y="6636393"/>
              <a:ext cx="192405" cy="45720"/>
            </a:xfrm>
            <a:custGeom>
              <a:avLst/>
              <a:gdLst/>
              <a:ahLst/>
              <a:cxnLst/>
              <a:rect l="l" t="t" r="r" b="b"/>
              <a:pathLst>
                <a:path w="192404" h="45720">
                  <a:moveTo>
                    <a:pt x="192288" y="0"/>
                  </a:moveTo>
                  <a:lnTo>
                    <a:pt x="0" y="45140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855934" y="6588044"/>
              <a:ext cx="192405" cy="48895"/>
            </a:xfrm>
            <a:custGeom>
              <a:avLst/>
              <a:gdLst/>
              <a:ahLst/>
              <a:cxnLst/>
              <a:rect l="l" t="t" r="r" b="b"/>
              <a:pathLst>
                <a:path w="192404" h="48895">
                  <a:moveTo>
                    <a:pt x="192360" y="0"/>
                  </a:moveTo>
                  <a:lnTo>
                    <a:pt x="0" y="48341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048285" y="6540922"/>
              <a:ext cx="192405" cy="47625"/>
            </a:xfrm>
            <a:custGeom>
              <a:avLst/>
              <a:gdLst/>
              <a:ahLst/>
              <a:cxnLst/>
              <a:rect l="l" t="t" r="r" b="b"/>
              <a:pathLst>
                <a:path w="192404" h="47625">
                  <a:moveTo>
                    <a:pt x="192324" y="0"/>
                  </a:moveTo>
                  <a:lnTo>
                    <a:pt x="0" y="47119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240598" y="6485073"/>
              <a:ext cx="192405" cy="55880"/>
            </a:xfrm>
            <a:custGeom>
              <a:avLst/>
              <a:gdLst/>
              <a:ahLst/>
              <a:cxnLst/>
              <a:rect l="l" t="t" r="r" b="b"/>
              <a:pathLst>
                <a:path w="192404" h="55879">
                  <a:moveTo>
                    <a:pt x="192360" y="0"/>
                  </a:moveTo>
                  <a:lnTo>
                    <a:pt x="0" y="55859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432949" y="6437829"/>
              <a:ext cx="192405" cy="47625"/>
            </a:xfrm>
            <a:custGeom>
              <a:avLst/>
              <a:gdLst/>
              <a:ahLst/>
              <a:cxnLst/>
              <a:rect l="l" t="t" r="r" b="b"/>
              <a:pathLst>
                <a:path w="192404" h="47625">
                  <a:moveTo>
                    <a:pt x="192324" y="0"/>
                  </a:moveTo>
                  <a:lnTo>
                    <a:pt x="0" y="47226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625259" y="6399154"/>
              <a:ext cx="192405" cy="38735"/>
            </a:xfrm>
            <a:custGeom>
              <a:avLst/>
              <a:gdLst/>
              <a:ahLst/>
              <a:cxnLst/>
              <a:rect l="l" t="t" r="r" b="b"/>
              <a:pathLst>
                <a:path w="192404" h="38735">
                  <a:moveTo>
                    <a:pt x="192324" y="0"/>
                  </a:moveTo>
                  <a:lnTo>
                    <a:pt x="0" y="38666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817572" y="6358128"/>
              <a:ext cx="192405" cy="41275"/>
            </a:xfrm>
            <a:custGeom>
              <a:avLst/>
              <a:gdLst/>
              <a:ahLst/>
              <a:cxnLst/>
              <a:rect l="l" t="t" r="r" b="b"/>
              <a:pathLst>
                <a:path w="192404" h="41275">
                  <a:moveTo>
                    <a:pt x="192360" y="0"/>
                  </a:moveTo>
                  <a:lnTo>
                    <a:pt x="0" y="41040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009922" y="6321916"/>
              <a:ext cx="192405" cy="36830"/>
            </a:xfrm>
            <a:custGeom>
              <a:avLst/>
              <a:gdLst/>
              <a:ahLst/>
              <a:cxnLst/>
              <a:rect l="l" t="t" r="r" b="b"/>
              <a:pathLst>
                <a:path w="192404" h="36829">
                  <a:moveTo>
                    <a:pt x="192288" y="0"/>
                  </a:moveTo>
                  <a:lnTo>
                    <a:pt x="0" y="36220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202197" y="6286508"/>
              <a:ext cx="192405" cy="35560"/>
            </a:xfrm>
            <a:custGeom>
              <a:avLst/>
              <a:gdLst/>
              <a:ahLst/>
              <a:cxnLst/>
              <a:rect l="l" t="t" r="r" b="b"/>
              <a:pathLst>
                <a:path w="192404" h="35560">
                  <a:moveTo>
                    <a:pt x="192396" y="0"/>
                  </a:moveTo>
                  <a:lnTo>
                    <a:pt x="0" y="35393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394586" y="6255369"/>
              <a:ext cx="192405" cy="31750"/>
            </a:xfrm>
            <a:custGeom>
              <a:avLst/>
              <a:gdLst/>
              <a:ahLst/>
              <a:cxnLst/>
              <a:rect l="l" t="t" r="r" b="b"/>
              <a:pathLst>
                <a:path w="192404" h="31750">
                  <a:moveTo>
                    <a:pt x="192252" y="0"/>
                  </a:moveTo>
                  <a:lnTo>
                    <a:pt x="0" y="31148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586824" y="6231764"/>
              <a:ext cx="192405" cy="24130"/>
            </a:xfrm>
            <a:custGeom>
              <a:avLst/>
              <a:gdLst/>
              <a:ahLst/>
              <a:cxnLst/>
              <a:rect l="l" t="t" r="r" b="b"/>
              <a:pathLst>
                <a:path w="192404" h="24129">
                  <a:moveTo>
                    <a:pt x="192360" y="0"/>
                  </a:moveTo>
                  <a:lnTo>
                    <a:pt x="0" y="23595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779174" y="6192230"/>
              <a:ext cx="192405" cy="40005"/>
            </a:xfrm>
            <a:custGeom>
              <a:avLst/>
              <a:gdLst/>
              <a:ahLst/>
              <a:cxnLst/>
              <a:rect l="l" t="t" r="r" b="b"/>
              <a:pathLst>
                <a:path w="192404" h="40004">
                  <a:moveTo>
                    <a:pt x="192288" y="0"/>
                  </a:moveTo>
                  <a:lnTo>
                    <a:pt x="0" y="39529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971452" y="6155348"/>
              <a:ext cx="192405" cy="37465"/>
            </a:xfrm>
            <a:custGeom>
              <a:avLst/>
              <a:gdLst/>
              <a:ahLst/>
              <a:cxnLst/>
              <a:rect l="l" t="t" r="r" b="b"/>
              <a:pathLst>
                <a:path w="192404" h="37464">
                  <a:moveTo>
                    <a:pt x="192360" y="0"/>
                  </a:moveTo>
                  <a:lnTo>
                    <a:pt x="0" y="36867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8163798" y="6100780"/>
              <a:ext cx="192405" cy="54610"/>
            </a:xfrm>
            <a:custGeom>
              <a:avLst/>
              <a:gdLst/>
              <a:ahLst/>
              <a:cxnLst/>
              <a:rect l="l" t="t" r="r" b="b"/>
              <a:pathLst>
                <a:path w="192404" h="54610">
                  <a:moveTo>
                    <a:pt x="192360" y="0"/>
                  </a:moveTo>
                  <a:lnTo>
                    <a:pt x="0" y="54564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8356149" y="6044719"/>
              <a:ext cx="192405" cy="56515"/>
            </a:xfrm>
            <a:custGeom>
              <a:avLst/>
              <a:gdLst/>
              <a:ahLst/>
              <a:cxnLst/>
              <a:rect l="l" t="t" r="r" b="b"/>
              <a:pathLst>
                <a:path w="192404" h="56514">
                  <a:moveTo>
                    <a:pt x="192324" y="0"/>
                  </a:moveTo>
                  <a:lnTo>
                    <a:pt x="0" y="56075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548462" y="5995560"/>
              <a:ext cx="192405" cy="49530"/>
            </a:xfrm>
            <a:custGeom>
              <a:avLst/>
              <a:gdLst/>
              <a:ahLst/>
              <a:cxnLst/>
              <a:rect l="l" t="t" r="r" b="b"/>
              <a:pathLst>
                <a:path w="192404" h="49529">
                  <a:moveTo>
                    <a:pt x="192360" y="0"/>
                  </a:moveTo>
                  <a:lnTo>
                    <a:pt x="0" y="49169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8740811" y="5952196"/>
              <a:ext cx="192405" cy="43815"/>
            </a:xfrm>
            <a:custGeom>
              <a:avLst/>
              <a:gdLst/>
              <a:ahLst/>
              <a:cxnLst/>
              <a:rect l="l" t="t" r="r" b="b"/>
              <a:pathLst>
                <a:path w="192404" h="43814">
                  <a:moveTo>
                    <a:pt x="192288" y="0"/>
                  </a:moveTo>
                  <a:lnTo>
                    <a:pt x="0" y="43378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933086" y="5899754"/>
              <a:ext cx="192405" cy="52705"/>
            </a:xfrm>
            <a:custGeom>
              <a:avLst/>
              <a:gdLst/>
              <a:ahLst/>
              <a:cxnLst/>
              <a:rect l="l" t="t" r="r" b="b"/>
              <a:pathLst>
                <a:path w="192404" h="52704">
                  <a:moveTo>
                    <a:pt x="192360" y="0"/>
                  </a:moveTo>
                  <a:lnTo>
                    <a:pt x="0" y="52442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9125436" y="5843694"/>
              <a:ext cx="192405" cy="56515"/>
            </a:xfrm>
            <a:custGeom>
              <a:avLst/>
              <a:gdLst/>
              <a:ahLst/>
              <a:cxnLst/>
              <a:rect l="l" t="t" r="r" b="b"/>
              <a:pathLst>
                <a:path w="192404" h="56514">
                  <a:moveTo>
                    <a:pt x="192324" y="0"/>
                  </a:moveTo>
                  <a:lnTo>
                    <a:pt x="0" y="56075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9317750" y="5793851"/>
              <a:ext cx="192405" cy="50165"/>
            </a:xfrm>
            <a:custGeom>
              <a:avLst/>
              <a:gdLst/>
              <a:ahLst/>
              <a:cxnLst/>
              <a:rect l="l" t="t" r="r" b="b"/>
              <a:pathLst>
                <a:path w="192404" h="50164">
                  <a:moveTo>
                    <a:pt x="192324" y="0"/>
                  </a:moveTo>
                  <a:lnTo>
                    <a:pt x="0" y="49852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9510064" y="5742007"/>
              <a:ext cx="192405" cy="52069"/>
            </a:xfrm>
            <a:custGeom>
              <a:avLst/>
              <a:gdLst/>
              <a:ahLst/>
              <a:cxnLst/>
              <a:rect l="l" t="t" r="r" b="b"/>
              <a:pathLst>
                <a:path w="192404" h="52070">
                  <a:moveTo>
                    <a:pt x="192324" y="0"/>
                  </a:moveTo>
                  <a:lnTo>
                    <a:pt x="0" y="51830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9702374" y="5678763"/>
              <a:ext cx="192405" cy="63500"/>
            </a:xfrm>
            <a:custGeom>
              <a:avLst/>
              <a:gdLst/>
              <a:ahLst/>
              <a:cxnLst/>
              <a:rect l="l" t="t" r="r" b="b"/>
              <a:pathLst>
                <a:path w="192404" h="63500">
                  <a:moveTo>
                    <a:pt x="192324" y="0"/>
                  </a:moveTo>
                  <a:lnTo>
                    <a:pt x="0" y="63232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9894688" y="5627514"/>
              <a:ext cx="192405" cy="51435"/>
            </a:xfrm>
            <a:custGeom>
              <a:avLst/>
              <a:gdLst/>
              <a:ahLst/>
              <a:cxnLst/>
              <a:rect l="l" t="t" r="r" b="b"/>
              <a:pathLst>
                <a:path w="192404" h="51435">
                  <a:moveTo>
                    <a:pt x="192360" y="0"/>
                  </a:moveTo>
                  <a:lnTo>
                    <a:pt x="0" y="51255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0087038" y="5563918"/>
              <a:ext cx="192405" cy="64135"/>
            </a:xfrm>
            <a:custGeom>
              <a:avLst/>
              <a:gdLst/>
              <a:ahLst/>
              <a:cxnLst/>
              <a:rect l="l" t="t" r="r" b="b"/>
              <a:pathLst>
                <a:path w="192404" h="64135">
                  <a:moveTo>
                    <a:pt x="192360" y="0"/>
                  </a:moveTo>
                  <a:lnTo>
                    <a:pt x="0" y="63592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0279387" y="5504049"/>
              <a:ext cx="192405" cy="60325"/>
            </a:xfrm>
            <a:custGeom>
              <a:avLst/>
              <a:gdLst/>
              <a:ahLst/>
              <a:cxnLst/>
              <a:rect l="l" t="t" r="r" b="b"/>
              <a:pathLst>
                <a:path w="192404" h="60325">
                  <a:moveTo>
                    <a:pt x="192324" y="0"/>
                  </a:moveTo>
                  <a:lnTo>
                    <a:pt x="0" y="59887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0471695" y="5449883"/>
              <a:ext cx="192405" cy="54610"/>
            </a:xfrm>
            <a:custGeom>
              <a:avLst/>
              <a:gdLst/>
              <a:ahLst/>
              <a:cxnLst/>
              <a:rect l="l" t="t" r="r" b="b"/>
              <a:pathLst>
                <a:path w="192404" h="54610">
                  <a:moveTo>
                    <a:pt x="192324" y="0"/>
                  </a:moveTo>
                  <a:lnTo>
                    <a:pt x="0" y="54168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0664009" y="5389467"/>
              <a:ext cx="192405" cy="60960"/>
            </a:xfrm>
            <a:custGeom>
              <a:avLst/>
              <a:gdLst/>
              <a:ahLst/>
              <a:cxnLst/>
              <a:rect l="l" t="t" r="r" b="b"/>
              <a:pathLst>
                <a:path w="192404" h="60960">
                  <a:moveTo>
                    <a:pt x="192288" y="0"/>
                  </a:moveTo>
                  <a:lnTo>
                    <a:pt x="0" y="60427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0856287" y="5337358"/>
              <a:ext cx="192405" cy="52705"/>
            </a:xfrm>
            <a:custGeom>
              <a:avLst/>
              <a:gdLst/>
              <a:ahLst/>
              <a:cxnLst/>
              <a:rect l="l" t="t" r="r" b="b"/>
              <a:pathLst>
                <a:path w="192404" h="52704">
                  <a:moveTo>
                    <a:pt x="192360" y="0"/>
                  </a:moveTo>
                  <a:lnTo>
                    <a:pt x="0" y="52118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1048635" y="5283194"/>
              <a:ext cx="192405" cy="54610"/>
            </a:xfrm>
            <a:custGeom>
              <a:avLst/>
              <a:gdLst/>
              <a:ahLst/>
              <a:cxnLst/>
              <a:rect l="l" t="t" r="r" b="b"/>
              <a:pathLst>
                <a:path w="192404" h="54610">
                  <a:moveTo>
                    <a:pt x="192288" y="0"/>
                  </a:moveTo>
                  <a:lnTo>
                    <a:pt x="0" y="54168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1240914" y="5237373"/>
              <a:ext cx="192405" cy="46355"/>
            </a:xfrm>
            <a:custGeom>
              <a:avLst/>
              <a:gdLst/>
              <a:ahLst/>
              <a:cxnLst/>
              <a:rect l="l" t="t" r="r" b="b"/>
              <a:pathLst>
                <a:path w="192404" h="46354">
                  <a:moveTo>
                    <a:pt x="192360" y="0"/>
                  </a:moveTo>
                  <a:lnTo>
                    <a:pt x="0" y="45824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1433269" y="5191746"/>
              <a:ext cx="192405" cy="45720"/>
            </a:xfrm>
            <a:custGeom>
              <a:avLst/>
              <a:gdLst/>
              <a:ahLst/>
              <a:cxnLst/>
              <a:rect l="l" t="t" r="r" b="b"/>
              <a:pathLst>
                <a:path w="192404" h="45720">
                  <a:moveTo>
                    <a:pt x="192324" y="0"/>
                  </a:moveTo>
                  <a:lnTo>
                    <a:pt x="0" y="45644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1625577" y="5147645"/>
              <a:ext cx="192405" cy="44450"/>
            </a:xfrm>
            <a:custGeom>
              <a:avLst/>
              <a:gdLst/>
              <a:ahLst/>
              <a:cxnLst/>
              <a:rect l="l" t="t" r="r" b="b"/>
              <a:pathLst>
                <a:path w="192404" h="44450">
                  <a:moveTo>
                    <a:pt x="192324" y="0"/>
                  </a:moveTo>
                  <a:lnTo>
                    <a:pt x="0" y="44097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1817891" y="5117086"/>
              <a:ext cx="192405" cy="31115"/>
            </a:xfrm>
            <a:custGeom>
              <a:avLst/>
              <a:gdLst/>
              <a:ahLst/>
              <a:cxnLst/>
              <a:rect l="l" t="t" r="r" b="b"/>
              <a:pathLst>
                <a:path w="192404" h="31114">
                  <a:moveTo>
                    <a:pt x="192360" y="0"/>
                  </a:moveTo>
                  <a:lnTo>
                    <a:pt x="0" y="30573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2010235" y="5083804"/>
              <a:ext cx="192405" cy="33655"/>
            </a:xfrm>
            <a:custGeom>
              <a:avLst/>
              <a:gdLst/>
              <a:ahLst/>
              <a:cxnLst/>
              <a:rect l="l" t="t" r="r" b="b"/>
              <a:pathLst>
                <a:path w="192404" h="33654">
                  <a:moveTo>
                    <a:pt x="192324" y="0"/>
                  </a:moveTo>
                  <a:lnTo>
                    <a:pt x="0" y="33271"/>
                  </a:lnTo>
                </a:path>
              </a:pathLst>
            </a:custGeom>
            <a:ln w="71937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object 77"/>
          <p:cNvSpPr/>
          <p:nvPr/>
        </p:nvSpPr>
        <p:spPr>
          <a:xfrm>
            <a:off x="1423788" y="9633425"/>
            <a:ext cx="0" cy="80645"/>
          </a:xfrm>
          <a:custGeom>
            <a:avLst/>
            <a:gdLst/>
            <a:ahLst/>
            <a:cxnLst/>
            <a:rect l="l" t="t" r="r" b="b"/>
            <a:pathLst>
              <a:path h="80645">
                <a:moveTo>
                  <a:pt x="0" y="80066"/>
                </a:moveTo>
                <a:lnTo>
                  <a:pt x="0" y="0"/>
                </a:lnTo>
              </a:path>
            </a:pathLst>
          </a:custGeom>
          <a:ln w="1798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341686" y="9633425"/>
            <a:ext cx="0" cy="80645"/>
          </a:xfrm>
          <a:custGeom>
            <a:avLst/>
            <a:gdLst/>
            <a:ahLst/>
            <a:cxnLst/>
            <a:rect l="l" t="t" r="r" b="b"/>
            <a:pathLst>
              <a:path h="80645">
                <a:moveTo>
                  <a:pt x="0" y="80066"/>
                </a:moveTo>
                <a:lnTo>
                  <a:pt x="0" y="0"/>
                </a:lnTo>
              </a:path>
            </a:pathLst>
          </a:custGeom>
          <a:ln w="1798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259548" y="9633425"/>
            <a:ext cx="0" cy="80645"/>
          </a:xfrm>
          <a:custGeom>
            <a:avLst/>
            <a:gdLst/>
            <a:ahLst/>
            <a:cxnLst/>
            <a:rect l="l" t="t" r="r" b="b"/>
            <a:pathLst>
              <a:path h="80645">
                <a:moveTo>
                  <a:pt x="0" y="80066"/>
                </a:moveTo>
                <a:lnTo>
                  <a:pt x="0" y="0"/>
                </a:lnTo>
              </a:path>
            </a:pathLst>
          </a:custGeom>
          <a:ln w="1798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177446" y="9633425"/>
            <a:ext cx="0" cy="80645"/>
          </a:xfrm>
          <a:custGeom>
            <a:avLst/>
            <a:gdLst/>
            <a:ahLst/>
            <a:cxnLst/>
            <a:rect l="l" t="t" r="r" b="b"/>
            <a:pathLst>
              <a:path h="80645">
                <a:moveTo>
                  <a:pt x="0" y="80066"/>
                </a:moveTo>
                <a:lnTo>
                  <a:pt x="0" y="0"/>
                </a:lnTo>
              </a:path>
            </a:pathLst>
          </a:custGeom>
          <a:ln w="1798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9095309" y="9633425"/>
            <a:ext cx="0" cy="80645"/>
          </a:xfrm>
          <a:custGeom>
            <a:avLst/>
            <a:gdLst/>
            <a:ahLst/>
            <a:cxnLst/>
            <a:rect l="l" t="t" r="r" b="b"/>
            <a:pathLst>
              <a:path h="80645">
                <a:moveTo>
                  <a:pt x="0" y="80066"/>
                </a:moveTo>
                <a:lnTo>
                  <a:pt x="0" y="0"/>
                </a:lnTo>
              </a:path>
            </a:pathLst>
          </a:custGeom>
          <a:ln w="1798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1013172" y="9633425"/>
            <a:ext cx="0" cy="80645"/>
          </a:xfrm>
          <a:custGeom>
            <a:avLst/>
            <a:gdLst/>
            <a:ahLst/>
            <a:cxnLst/>
            <a:rect l="l" t="t" r="r" b="b"/>
            <a:pathLst>
              <a:path h="80645">
                <a:moveTo>
                  <a:pt x="0" y="80066"/>
                </a:moveTo>
                <a:lnTo>
                  <a:pt x="0" y="0"/>
                </a:lnTo>
              </a:path>
            </a:pathLst>
          </a:custGeom>
          <a:ln w="1798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2193995" y="9633425"/>
            <a:ext cx="0" cy="80645"/>
          </a:xfrm>
          <a:custGeom>
            <a:avLst/>
            <a:gdLst/>
            <a:ahLst/>
            <a:cxnLst/>
            <a:rect l="l" t="t" r="r" b="b"/>
            <a:pathLst>
              <a:path h="80645">
                <a:moveTo>
                  <a:pt x="0" y="80066"/>
                </a:moveTo>
                <a:lnTo>
                  <a:pt x="0" y="0"/>
                </a:lnTo>
              </a:path>
            </a:pathLst>
          </a:custGeom>
          <a:ln w="1798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3461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05"/>
              </a:spcBef>
            </a:pPr>
            <a:r>
              <a:rPr sz="7000" b="1" spc="-790" dirty="0">
                <a:latin typeface="Helvetica Neue"/>
                <a:cs typeface="Helvetica Neue"/>
              </a:rPr>
              <a:t>T</a:t>
            </a:r>
            <a:r>
              <a:rPr sz="7000" b="1" spc="-150" dirty="0">
                <a:latin typeface="Helvetica Neue"/>
                <a:cs typeface="Helvetica Neue"/>
              </a:rPr>
              <a:t>ufte</a:t>
            </a:r>
            <a:r>
              <a:rPr sz="7000" b="1" spc="-675" dirty="0">
                <a:latin typeface="Helvetica Neue"/>
                <a:cs typeface="Helvetica Neue"/>
              </a:rPr>
              <a:t>’</a:t>
            </a:r>
            <a:r>
              <a:rPr sz="7000" b="1" spc="-5" dirty="0">
                <a:latin typeface="Helvetica Neue"/>
                <a:cs typeface="Helvetica Neue"/>
              </a:rPr>
              <a:t>s</a:t>
            </a:r>
            <a:r>
              <a:rPr sz="7000" b="1" spc="-280" dirty="0">
                <a:latin typeface="Helvetica Neue"/>
                <a:cs typeface="Helvetica Neue"/>
              </a:rPr>
              <a:t> </a:t>
            </a:r>
            <a:r>
              <a:rPr sz="7000" b="1" spc="-125" dirty="0">
                <a:latin typeface="Helvetica Neue"/>
                <a:cs typeface="Helvetica Neue"/>
              </a:rPr>
              <a:t>Integrity</a:t>
            </a:r>
            <a:r>
              <a:rPr sz="7000" b="1" spc="-290" dirty="0">
                <a:latin typeface="Helvetica Neue"/>
                <a:cs typeface="Helvetica Neue"/>
              </a:rPr>
              <a:t> </a:t>
            </a:r>
            <a:r>
              <a:rPr sz="7000" b="1" spc="-114" dirty="0">
                <a:latin typeface="Helvetica Neue"/>
                <a:cs typeface="Helvetica Neue"/>
              </a:rPr>
              <a:t>Principles</a:t>
            </a:r>
            <a:endParaRPr sz="7000">
              <a:latin typeface="Helvetica Neue"/>
              <a:cs typeface="Helvetica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3917" y="3379663"/>
            <a:ext cx="17235805" cy="2783205"/>
          </a:xfrm>
          <a:prstGeom prst="rect">
            <a:avLst/>
          </a:prstGeom>
        </p:spPr>
        <p:txBody>
          <a:bodyPr vert="horz" wrap="square" lIns="0" tIns="146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3950" dirty="0">
                <a:latin typeface="Helvetica Neue"/>
                <a:cs typeface="Helvetica Neue"/>
              </a:rPr>
              <a:t>Show </a:t>
            </a:r>
            <a:r>
              <a:rPr sz="3950" b="1" dirty="0">
                <a:latin typeface="Helvetica Neue"/>
                <a:cs typeface="Helvetica Neue"/>
              </a:rPr>
              <a:t>data variation</a:t>
            </a:r>
            <a:r>
              <a:rPr sz="3950" dirty="0">
                <a:latin typeface="Helvetica Neue"/>
                <a:cs typeface="Helvetica Neue"/>
              </a:rPr>
              <a:t>, not design </a:t>
            </a:r>
            <a:r>
              <a:rPr sz="3950" spc="-10" dirty="0">
                <a:latin typeface="Helvetica Neue"/>
                <a:cs typeface="Helvetica Neue"/>
              </a:rPr>
              <a:t>variation</a:t>
            </a:r>
            <a:endParaRPr sz="3950">
              <a:latin typeface="Helvetica Neue"/>
              <a:cs typeface="Helvetica Neue"/>
            </a:endParaRPr>
          </a:p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3950" spc="-25" dirty="0">
                <a:latin typeface="Helvetica Neue"/>
                <a:cs typeface="Helvetica Neue"/>
              </a:rPr>
              <a:t>Clear,</a:t>
            </a:r>
            <a:r>
              <a:rPr sz="3950" spc="-5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detailed,</a:t>
            </a:r>
            <a:r>
              <a:rPr sz="3950" spc="-5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and</a:t>
            </a:r>
            <a:r>
              <a:rPr sz="3950" spc="-5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thorough</a:t>
            </a:r>
            <a:r>
              <a:rPr sz="3950" spc="-50" dirty="0">
                <a:latin typeface="Helvetica Neue"/>
                <a:cs typeface="Helvetica Neue"/>
              </a:rPr>
              <a:t> </a:t>
            </a:r>
            <a:r>
              <a:rPr sz="3950" b="1" dirty="0">
                <a:latin typeface="Helvetica Neue"/>
                <a:cs typeface="Helvetica Neue"/>
              </a:rPr>
              <a:t>labeling</a:t>
            </a:r>
            <a:r>
              <a:rPr sz="3950" b="1" spc="-5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and</a:t>
            </a:r>
            <a:r>
              <a:rPr sz="3950" spc="-50" dirty="0">
                <a:latin typeface="Helvetica Neue"/>
                <a:cs typeface="Helvetica Neue"/>
              </a:rPr>
              <a:t> </a:t>
            </a:r>
            <a:r>
              <a:rPr sz="3950" b="1" dirty="0">
                <a:latin typeface="Helvetica Neue"/>
                <a:cs typeface="Helvetica Neue"/>
              </a:rPr>
              <a:t>appropriate</a:t>
            </a:r>
            <a:r>
              <a:rPr sz="3950" b="1" spc="-50" dirty="0">
                <a:latin typeface="Helvetica Neue"/>
                <a:cs typeface="Helvetica Neue"/>
              </a:rPr>
              <a:t> </a:t>
            </a:r>
            <a:r>
              <a:rPr sz="3950" b="1" spc="-10" dirty="0">
                <a:latin typeface="Helvetica Neue"/>
                <a:cs typeface="Helvetica Neue"/>
              </a:rPr>
              <a:t>scales</a:t>
            </a:r>
            <a:endParaRPr sz="3950">
              <a:latin typeface="Helvetica Neue"/>
              <a:cs typeface="Helvetica Neue"/>
            </a:endParaRPr>
          </a:p>
          <a:p>
            <a:pPr marL="12700" marR="5080">
              <a:lnSpc>
                <a:spcPts val="4320"/>
              </a:lnSpc>
              <a:spcBef>
                <a:spcPts val="1555"/>
              </a:spcBef>
            </a:pPr>
            <a:r>
              <a:rPr sz="3950" dirty="0">
                <a:latin typeface="Helvetica Neue"/>
                <a:cs typeface="Helvetica Neue"/>
              </a:rPr>
              <a:t>Size</a:t>
            </a:r>
            <a:r>
              <a:rPr sz="3950" spc="-2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of</a:t>
            </a:r>
            <a:r>
              <a:rPr sz="3950" spc="-2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the</a:t>
            </a:r>
            <a:r>
              <a:rPr sz="3950" spc="-20" dirty="0">
                <a:latin typeface="Helvetica Neue"/>
                <a:cs typeface="Helvetica Neue"/>
              </a:rPr>
              <a:t> </a:t>
            </a:r>
            <a:r>
              <a:rPr sz="3950" b="1" dirty="0">
                <a:latin typeface="Helvetica Neue"/>
                <a:cs typeface="Helvetica Neue"/>
              </a:rPr>
              <a:t>graphic</a:t>
            </a:r>
            <a:r>
              <a:rPr sz="3950" b="1" spc="-15" dirty="0">
                <a:latin typeface="Helvetica Neue"/>
                <a:cs typeface="Helvetica Neue"/>
              </a:rPr>
              <a:t> </a:t>
            </a:r>
            <a:r>
              <a:rPr sz="3950" b="1" dirty="0">
                <a:latin typeface="Helvetica Neue"/>
                <a:cs typeface="Helvetica Neue"/>
              </a:rPr>
              <a:t>eﬀect</a:t>
            </a:r>
            <a:r>
              <a:rPr sz="3950" b="1" spc="-2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should</a:t>
            </a:r>
            <a:r>
              <a:rPr sz="3950" spc="-2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be</a:t>
            </a:r>
            <a:r>
              <a:rPr sz="3950" spc="-20" dirty="0">
                <a:latin typeface="Helvetica Neue"/>
                <a:cs typeface="Helvetica Neue"/>
              </a:rPr>
              <a:t> </a:t>
            </a:r>
            <a:r>
              <a:rPr sz="3950" b="1" dirty="0">
                <a:latin typeface="Helvetica Neue"/>
                <a:cs typeface="Helvetica Neue"/>
              </a:rPr>
              <a:t>directly</a:t>
            </a:r>
            <a:r>
              <a:rPr sz="3950" b="1" spc="-15" dirty="0">
                <a:latin typeface="Helvetica Neue"/>
                <a:cs typeface="Helvetica Neue"/>
              </a:rPr>
              <a:t> </a:t>
            </a:r>
            <a:r>
              <a:rPr sz="3950" b="1" dirty="0">
                <a:latin typeface="Helvetica Neue"/>
                <a:cs typeface="Helvetica Neue"/>
              </a:rPr>
              <a:t>proportional</a:t>
            </a:r>
            <a:r>
              <a:rPr sz="3950" b="1" spc="-20" dirty="0">
                <a:latin typeface="Helvetica Neue"/>
                <a:cs typeface="Helvetica Neue"/>
              </a:rPr>
              <a:t> </a:t>
            </a:r>
            <a:r>
              <a:rPr sz="3950" b="1" dirty="0">
                <a:latin typeface="Helvetica Neue"/>
                <a:cs typeface="Helvetica Neue"/>
              </a:rPr>
              <a:t>to</a:t>
            </a:r>
            <a:r>
              <a:rPr sz="3950" b="1" spc="-20" dirty="0">
                <a:latin typeface="Helvetica Neue"/>
                <a:cs typeface="Helvetica Neue"/>
              </a:rPr>
              <a:t> </a:t>
            </a:r>
            <a:r>
              <a:rPr sz="3950" b="1" dirty="0">
                <a:latin typeface="Helvetica Neue"/>
                <a:cs typeface="Helvetica Neue"/>
              </a:rPr>
              <a:t>the</a:t>
            </a:r>
            <a:r>
              <a:rPr sz="3950" b="1" spc="-20" dirty="0">
                <a:latin typeface="Helvetica Neue"/>
                <a:cs typeface="Helvetica Neue"/>
              </a:rPr>
              <a:t> </a:t>
            </a:r>
            <a:r>
              <a:rPr sz="3950" b="1" spc="-10" dirty="0">
                <a:latin typeface="Helvetica Neue"/>
                <a:cs typeface="Helvetica Neue"/>
              </a:rPr>
              <a:t>numerical </a:t>
            </a:r>
            <a:r>
              <a:rPr sz="3950" b="1" dirty="0">
                <a:latin typeface="Helvetica Neue"/>
                <a:cs typeface="Helvetica Neue"/>
              </a:rPr>
              <a:t>quantities </a:t>
            </a:r>
            <a:r>
              <a:rPr sz="3950" dirty="0">
                <a:latin typeface="Helvetica Neue"/>
                <a:cs typeface="Helvetica Neue"/>
              </a:rPr>
              <a:t>(“lie </a:t>
            </a:r>
            <a:r>
              <a:rPr sz="3950" spc="-10" dirty="0">
                <a:latin typeface="Helvetica Neue"/>
                <a:cs typeface="Helvetica Neue"/>
              </a:rPr>
              <a:t>factor”)</a:t>
            </a:r>
            <a:endParaRPr sz="395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888736"/>
            <a:ext cx="954341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b="1" spc="-790" dirty="0">
                <a:latin typeface="Helvetica Neue"/>
                <a:cs typeface="Helvetica Neue"/>
              </a:rPr>
              <a:t>T</a:t>
            </a:r>
            <a:r>
              <a:rPr sz="7000" b="1" spc="-150" dirty="0">
                <a:latin typeface="Helvetica Neue"/>
                <a:cs typeface="Helvetica Neue"/>
              </a:rPr>
              <a:t>ufte</a:t>
            </a:r>
            <a:r>
              <a:rPr sz="7000" b="1" spc="-675" dirty="0">
                <a:latin typeface="Helvetica Neue"/>
                <a:cs typeface="Helvetica Neue"/>
              </a:rPr>
              <a:t>’</a:t>
            </a:r>
            <a:r>
              <a:rPr sz="7000" b="1" spc="-5" dirty="0">
                <a:latin typeface="Helvetica Neue"/>
                <a:cs typeface="Helvetica Neue"/>
              </a:rPr>
              <a:t>s</a:t>
            </a:r>
            <a:r>
              <a:rPr sz="7000" b="1" spc="-280" dirty="0">
                <a:latin typeface="Helvetica Neue"/>
                <a:cs typeface="Helvetica Neue"/>
              </a:rPr>
              <a:t> </a:t>
            </a:r>
            <a:r>
              <a:rPr sz="7000" b="1" spc="-80" dirty="0">
                <a:latin typeface="Helvetica Neue"/>
                <a:cs typeface="Helvetica Neue"/>
              </a:rPr>
              <a:t>“The</a:t>
            </a:r>
            <a:r>
              <a:rPr sz="7000" b="1" spc="-409" dirty="0">
                <a:latin typeface="Helvetica Neue"/>
                <a:cs typeface="Helvetica Neue"/>
              </a:rPr>
              <a:t> </a:t>
            </a:r>
            <a:r>
              <a:rPr sz="7000" b="1" spc="-45" dirty="0">
                <a:latin typeface="Helvetica Neue"/>
                <a:cs typeface="Helvetica Neue"/>
              </a:rPr>
              <a:t>Lie</a:t>
            </a:r>
            <a:r>
              <a:rPr sz="7000" b="1" spc="-395" dirty="0">
                <a:latin typeface="Helvetica Neue"/>
                <a:cs typeface="Helvetica Neue"/>
              </a:rPr>
              <a:t> </a:t>
            </a:r>
            <a:r>
              <a:rPr sz="7000" b="1" spc="-105" dirty="0">
                <a:latin typeface="Helvetica Neue"/>
                <a:cs typeface="Helvetica Neue"/>
              </a:rPr>
              <a:t>Factor”</a:t>
            </a:r>
            <a:endParaRPr sz="7000">
              <a:latin typeface="Helvetica Neue"/>
              <a:cs typeface="Helvetica Neu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493487" rIns="0" bIns="0" rtlCol="0">
            <a:spAutoFit/>
          </a:bodyPr>
          <a:lstStyle/>
          <a:p>
            <a:pPr marL="4780280" marR="5080" indent="-2263140">
              <a:lnSpc>
                <a:spcPct val="144300"/>
              </a:lnSpc>
              <a:spcBef>
                <a:spcPts val="100"/>
              </a:spcBef>
            </a:pPr>
            <a:r>
              <a:rPr sz="7900" dirty="0"/>
              <a:t>Size</a:t>
            </a:r>
            <a:r>
              <a:rPr sz="7900" spc="-50" dirty="0"/>
              <a:t> </a:t>
            </a:r>
            <a:r>
              <a:rPr sz="7900" dirty="0"/>
              <a:t>of</a:t>
            </a:r>
            <a:r>
              <a:rPr sz="7900" spc="-45" dirty="0"/>
              <a:t> </a:t>
            </a:r>
            <a:r>
              <a:rPr sz="7900" dirty="0"/>
              <a:t>effect</a:t>
            </a:r>
            <a:r>
              <a:rPr sz="7900" spc="-45" dirty="0"/>
              <a:t> </a:t>
            </a:r>
            <a:r>
              <a:rPr sz="7900" dirty="0"/>
              <a:t>shown</a:t>
            </a:r>
            <a:r>
              <a:rPr sz="7900" spc="-45" dirty="0"/>
              <a:t> </a:t>
            </a:r>
            <a:r>
              <a:rPr sz="7900" dirty="0"/>
              <a:t>in</a:t>
            </a:r>
            <a:r>
              <a:rPr sz="7900" spc="-45" dirty="0"/>
              <a:t> </a:t>
            </a:r>
            <a:r>
              <a:rPr sz="7900" spc="-10" dirty="0"/>
              <a:t>graphic </a:t>
            </a:r>
            <a:r>
              <a:rPr sz="7900" dirty="0"/>
              <a:t>Size</a:t>
            </a:r>
            <a:r>
              <a:rPr sz="7900" spc="-60" dirty="0"/>
              <a:t> </a:t>
            </a:r>
            <a:r>
              <a:rPr sz="7900" dirty="0"/>
              <a:t>of</a:t>
            </a:r>
            <a:r>
              <a:rPr sz="7900" spc="-55" dirty="0"/>
              <a:t> </a:t>
            </a:r>
            <a:r>
              <a:rPr sz="7900" dirty="0"/>
              <a:t>effect</a:t>
            </a:r>
            <a:r>
              <a:rPr sz="7900" spc="-55" dirty="0"/>
              <a:t> </a:t>
            </a:r>
            <a:r>
              <a:rPr sz="7900" dirty="0"/>
              <a:t>in</a:t>
            </a:r>
            <a:r>
              <a:rPr sz="7900" spc="-55" dirty="0"/>
              <a:t> </a:t>
            </a:r>
            <a:r>
              <a:rPr sz="7900" spc="-20" dirty="0"/>
              <a:t>data</a:t>
            </a:r>
            <a:endParaRPr sz="7900"/>
          </a:p>
        </p:txBody>
      </p:sp>
      <p:sp>
        <p:nvSpPr>
          <p:cNvPr id="4" name="object 4"/>
          <p:cNvSpPr/>
          <p:nvPr/>
        </p:nvSpPr>
        <p:spPr>
          <a:xfrm>
            <a:off x="4198068" y="6763782"/>
            <a:ext cx="12099290" cy="635"/>
          </a:xfrm>
          <a:custGeom>
            <a:avLst/>
            <a:gdLst/>
            <a:ahLst/>
            <a:cxnLst/>
            <a:rect l="l" t="t" r="r" b="b"/>
            <a:pathLst>
              <a:path w="12099290" h="634">
                <a:moveTo>
                  <a:pt x="0" y="0"/>
                </a:moveTo>
                <a:lnTo>
                  <a:pt x="12099013" y="53"/>
                </a:lnTo>
              </a:path>
            </a:pathLst>
          </a:custGeom>
          <a:ln w="523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888736"/>
            <a:ext cx="588010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b="1" spc="-45" dirty="0">
                <a:latin typeface="Helvetica Neue"/>
                <a:cs typeface="Helvetica Neue"/>
              </a:rPr>
              <a:t>The</a:t>
            </a:r>
            <a:r>
              <a:rPr sz="7000" b="1" spc="-434" dirty="0">
                <a:latin typeface="Helvetica Neue"/>
                <a:cs typeface="Helvetica Neue"/>
              </a:rPr>
              <a:t> </a:t>
            </a:r>
            <a:r>
              <a:rPr sz="7000" b="1" spc="-45" dirty="0">
                <a:latin typeface="Helvetica Neue"/>
                <a:cs typeface="Helvetica Neue"/>
              </a:rPr>
              <a:t>Lie</a:t>
            </a:r>
            <a:r>
              <a:rPr sz="7000" b="1" spc="-434" dirty="0">
                <a:latin typeface="Helvetica Neue"/>
                <a:cs typeface="Helvetica Neue"/>
              </a:rPr>
              <a:t> </a:t>
            </a:r>
            <a:r>
              <a:rPr sz="7000" b="1" spc="-114" dirty="0">
                <a:latin typeface="Helvetica Neue"/>
                <a:cs typeface="Helvetica Neue"/>
              </a:rPr>
              <a:t>Factor</a:t>
            </a:r>
            <a:endParaRPr sz="7000">
              <a:latin typeface="Helvetica Neue"/>
              <a:cs typeface="Helvetica Neu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516000" y="4145120"/>
            <a:ext cx="13225780" cy="6842125"/>
            <a:chOff x="3516000" y="4145120"/>
            <a:chExt cx="13225780" cy="68421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16000" y="4145120"/>
              <a:ext cx="13225597" cy="684167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30437" y="4259555"/>
              <a:ext cx="12848645" cy="6464724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209717" y="2374464"/>
            <a:ext cx="7684770" cy="164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1905" marR="5080" indent="-1259840">
              <a:lnSpc>
                <a:spcPct val="119500"/>
              </a:lnSpc>
              <a:spcBef>
                <a:spcPts val="100"/>
              </a:spcBef>
            </a:pPr>
            <a:r>
              <a:rPr sz="4450" dirty="0">
                <a:latin typeface="Helvetica"/>
                <a:cs typeface="Helvetica"/>
              </a:rPr>
              <a:t>Size</a:t>
            </a:r>
            <a:r>
              <a:rPr sz="4450" spc="-30" dirty="0">
                <a:latin typeface="Helvetica"/>
                <a:cs typeface="Helvetica"/>
              </a:rPr>
              <a:t> </a:t>
            </a:r>
            <a:r>
              <a:rPr sz="4450" dirty="0">
                <a:latin typeface="Helvetica"/>
                <a:cs typeface="Helvetica"/>
              </a:rPr>
              <a:t>of</a:t>
            </a:r>
            <a:r>
              <a:rPr sz="4450" spc="-25" dirty="0">
                <a:latin typeface="Helvetica"/>
                <a:cs typeface="Helvetica"/>
              </a:rPr>
              <a:t> </a:t>
            </a:r>
            <a:r>
              <a:rPr sz="4450" dirty="0">
                <a:latin typeface="Helvetica"/>
                <a:cs typeface="Helvetica"/>
              </a:rPr>
              <a:t>effect</a:t>
            </a:r>
            <a:r>
              <a:rPr sz="4450" spc="-30" dirty="0">
                <a:latin typeface="Helvetica"/>
                <a:cs typeface="Helvetica"/>
              </a:rPr>
              <a:t> </a:t>
            </a:r>
            <a:r>
              <a:rPr sz="4450" dirty="0">
                <a:latin typeface="Helvetica"/>
                <a:cs typeface="Helvetica"/>
              </a:rPr>
              <a:t>shown</a:t>
            </a:r>
            <a:r>
              <a:rPr sz="4450" spc="-25" dirty="0">
                <a:latin typeface="Helvetica"/>
                <a:cs typeface="Helvetica"/>
              </a:rPr>
              <a:t> </a:t>
            </a:r>
            <a:r>
              <a:rPr sz="4450" dirty="0">
                <a:latin typeface="Helvetica"/>
                <a:cs typeface="Helvetica"/>
              </a:rPr>
              <a:t>in</a:t>
            </a:r>
            <a:r>
              <a:rPr sz="4450" spc="-30" dirty="0">
                <a:latin typeface="Helvetica"/>
                <a:cs typeface="Helvetica"/>
              </a:rPr>
              <a:t> </a:t>
            </a:r>
            <a:r>
              <a:rPr sz="4450" spc="-10" dirty="0">
                <a:latin typeface="Helvetica"/>
                <a:cs typeface="Helvetica"/>
              </a:rPr>
              <a:t>graphic </a:t>
            </a:r>
            <a:r>
              <a:rPr sz="4450" dirty="0">
                <a:latin typeface="Helvetica"/>
                <a:cs typeface="Helvetica"/>
              </a:rPr>
              <a:t>Size</a:t>
            </a:r>
            <a:r>
              <a:rPr sz="4450" spc="-35" dirty="0">
                <a:latin typeface="Helvetica"/>
                <a:cs typeface="Helvetica"/>
              </a:rPr>
              <a:t> </a:t>
            </a:r>
            <a:r>
              <a:rPr sz="4450" dirty="0">
                <a:latin typeface="Helvetica"/>
                <a:cs typeface="Helvetica"/>
              </a:rPr>
              <a:t>of</a:t>
            </a:r>
            <a:r>
              <a:rPr sz="4450" spc="-35" dirty="0">
                <a:latin typeface="Helvetica"/>
                <a:cs typeface="Helvetica"/>
              </a:rPr>
              <a:t> </a:t>
            </a:r>
            <a:r>
              <a:rPr sz="4450" dirty="0">
                <a:latin typeface="Helvetica"/>
                <a:cs typeface="Helvetica"/>
              </a:rPr>
              <a:t>effect</a:t>
            </a:r>
            <a:r>
              <a:rPr sz="4450" spc="-30" dirty="0">
                <a:latin typeface="Helvetica"/>
                <a:cs typeface="Helvetica"/>
              </a:rPr>
              <a:t> </a:t>
            </a:r>
            <a:r>
              <a:rPr sz="4450" dirty="0">
                <a:latin typeface="Helvetica"/>
                <a:cs typeface="Helvetica"/>
              </a:rPr>
              <a:t>in</a:t>
            </a:r>
            <a:r>
              <a:rPr sz="4450" spc="-35" dirty="0">
                <a:latin typeface="Helvetica"/>
                <a:cs typeface="Helvetica"/>
              </a:rPr>
              <a:t> </a:t>
            </a:r>
            <a:r>
              <a:rPr sz="4450" spc="-20" dirty="0">
                <a:latin typeface="Helvetica"/>
                <a:cs typeface="Helvetica"/>
              </a:rPr>
              <a:t>data</a:t>
            </a:r>
            <a:endParaRPr sz="4450">
              <a:latin typeface="Helvetica"/>
              <a:cs typeface="Helvetic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82133" y="3301746"/>
            <a:ext cx="6875780" cy="635"/>
          </a:xfrm>
          <a:custGeom>
            <a:avLst/>
            <a:gdLst/>
            <a:ahLst/>
            <a:cxnLst/>
            <a:rect l="l" t="t" r="r" b="b"/>
            <a:pathLst>
              <a:path w="6875780" h="635">
                <a:moveTo>
                  <a:pt x="0" y="55"/>
                </a:moveTo>
                <a:lnTo>
                  <a:pt x="6875359" y="0"/>
                </a:lnTo>
              </a:path>
            </a:pathLst>
          </a:custGeom>
          <a:ln w="523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601379" y="10922470"/>
            <a:ext cx="1014094" cy="213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35"/>
              </a:lnSpc>
            </a:pPr>
            <a:r>
              <a:rPr sz="1450" dirty="0">
                <a:latin typeface="Helvetica"/>
                <a:cs typeface="Helvetica"/>
              </a:rPr>
              <a:t>Tufte,</a:t>
            </a:r>
            <a:r>
              <a:rPr sz="1450" spc="10" dirty="0">
                <a:latin typeface="Helvetica"/>
                <a:cs typeface="Helvetica"/>
              </a:rPr>
              <a:t> </a:t>
            </a:r>
            <a:r>
              <a:rPr sz="1450" spc="-20" dirty="0">
                <a:latin typeface="Helvetica"/>
                <a:cs typeface="Helvetica"/>
              </a:rPr>
              <a:t>VDQI</a:t>
            </a:r>
            <a:endParaRPr sz="145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888736"/>
            <a:ext cx="588010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b="1" spc="-45" dirty="0">
                <a:latin typeface="Helvetica Neue"/>
                <a:cs typeface="Helvetica Neue"/>
              </a:rPr>
              <a:t>The</a:t>
            </a:r>
            <a:r>
              <a:rPr sz="7000" b="1" spc="-434" dirty="0">
                <a:latin typeface="Helvetica Neue"/>
                <a:cs typeface="Helvetica Neue"/>
              </a:rPr>
              <a:t> </a:t>
            </a:r>
            <a:r>
              <a:rPr sz="7000" b="1" spc="-45" dirty="0">
                <a:latin typeface="Helvetica Neue"/>
                <a:cs typeface="Helvetica Neue"/>
              </a:rPr>
              <a:t>Lie</a:t>
            </a:r>
            <a:r>
              <a:rPr sz="7000" b="1" spc="-434" dirty="0">
                <a:latin typeface="Helvetica Neue"/>
                <a:cs typeface="Helvetica Neue"/>
              </a:rPr>
              <a:t> </a:t>
            </a:r>
            <a:r>
              <a:rPr sz="7000" b="1" spc="-114" dirty="0">
                <a:latin typeface="Helvetica Neue"/>
                <a:cs typeface="Helvetica Neue"/>
              </a:rPr>
              <a:t>Factor</a:t>
            </a:r>
            <a:endParaRPr sz="7000">
              <a:latin typeface="Helvetica Neue"/>
              <a:cs typeface="Helvetica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91637" y="4248742"/>
            <a:ext cx="10507345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dirty="0">
                <a:latin typeface="Helvetica Neue"/>
                <a:cs typeface="Helvetica Neue"/>
              </a:rPr>
              <a:t>(Size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of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eﬀect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in</a:t>
            </a:r>
            <a:r>
              <a:rPr sz="3950" spc="-1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graphic)/(size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of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eﬀect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in</a:t>
            </a:r>
            <a:r>
              <a:rPr sz="3950" spc="-10" dirty="0">
                <a:latin typeface="Helvetica Neue"/>
                <a:cs typeface="Helvetica Neue"/>
              </a:rPr>
              <a:t> data)</a:t>
            </a:r>
            <a:endParaRPr sz="3950">
              <a:latin typeface="Helvetica Neue"/>
              <a:cs typeface="Helvetica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8436" y="5135574"/>
            <a:ext cx="11919354" cy="5997157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028566" y="3547465"/>
            <a:ext cx="2553970" cy="0"/>
          </a:xfrm>
          <a:custGeom>
            <a:avLst/>
            <a:gdLst/>
            <a:ahLst/>
            <a:cxnLst/>
            <a:rect l="l" t="t" r="r" b="b"/>
            <a:pathLst>
              <a:path w="2553970">
                <a:moveTo>
                  <a:pt x="0" y="0"/>
                </a:moveTo>
                <a:lnTo>
                  <a:pt x="2553720" y="0"/>
                </a:lnTo>
              </a:path>
            </a:pathLst>
          </a:custGeom>
          <a:ln w="27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015867" y="2570493"/>
            <a:ext cx="5783580" cy="8369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3066415" algn="l"/>
              </a:tabLst>
            </a:pPr>
            <a:r>
              <a:rPr sz="5300" dirty="0">
                <a:latin typeface="Times New Roman"/>
                <a:cs typeface="Times New Roman"/>
              </a:rPr>
              <a:t>5</a:t>
            </a:r>
            <a:r>
              <a:rPr sz="5300" i="1" dirty="0">
                <a:latin typeface="Arial"/>
                <a:cs typeface="Arial"/>
              </a:rPr>
              <a:t>.</a:t>
            </a:r>
            <a:r>
              <a:rPr sz="5300" dirty="0">
                <a:latin typeface="Times New Roman"/>
                <a:cs typeface="Times New Roman"/>
              </a:rPr>
              <a:t>3</a:t>
            </a:r>
            <a:r>
              <a:rPr sz="5300" spc="-150" dirty="0">
                <a:latin typeface="Times New Roman"/>
                <a:cs typeface="Times New Roman"/>
              </a:rPr>
              <a:t> </a:t>
            </a:r>
            <a:r>
              <a:rPr sz="5300" i="1" spc="2360" dirty="0">
                <a:latin typeface="Arial"/>
                <a:cs typeface="Arial"/>
              </a:rPr>
              <a:t>-</a:t>
            </a:r>
            <a:r>
              <a:rPr sz="5300" i="1" spc="-300" dirty="0">
                <a:latin typeface="Arial"/>
                <a:cs typeface="Arial"/>
              </a:rPr>
              <a:t> </a:t>
            </a:r>
            <a:r>
              <a:rPr sz="5300" spc="-25" dirty="0">
                <a:latin typeface="Times New Roman"/>
                <a:cs typeface="Times New Roman"/>
              </a:rPr>
              <a:t>0</a:t>
            </a:r>
            <a:r>
              <a:rPr sz="5300" i="1" spc="-25" dirty="0">
                <a:latin typeface="Arial"/>
                <a:cs typeface="Arial"/>
              </a:rPr>
              <a:t>.</a:t>
            </a:r>
            <a:r>
              <a:rPr sz="5300" spc="-25" dirty="0">
                <a:latin typeface="Times New Roman"/>
                <a:cs typeface="Times New Roman"/>
              </a:rPr>
              <a:t>6</a:t>
            </a:r>
            <a:r>
              <a:rPr sz="5300" dirty="0">
                <a:latin typeface="Times New Roman"/>
                <a:cs typeface="Times New Roman"/>
              </a:rPr>
              <a:t>	27</a:t>
            </a:r>
            <a:r>
              <a:rPr sz="5300" i="1" dirty="0">
                <a:latin typeface="Arial"/>
                <a:cs typeface="Arial"/>
              </a:rPr>
              <a:t>.</a:t>
            </a:r>
            <a:r>
              <a:rPr sz="5300" dirty="0">
                <a:latin typeface="Times New Roman"/>
                <a:cs typeface="Times New Roman"/>
              </a:rPr>
              <a:t>5</a:t>
            </a:r>
            <a:r>
              <a:rPr sz="5300" spc="-150" dirty="0">
                <a:latin typeface="Times New Roman"/>
                <a:cs typeface="Times New Roman"/>
              </a:rPr>
              <a:t> </a:t>
            </a:r>
            <a:r>
              <a:rPr sz="5300" i="1" spc="2360" dirty="0">
                <a:latin typeface="Arial"/>
                <a:cs typeface="Arial"/>
              </a:rPr>
              <a:t>-</a:t>
            </a:r>
            <a:r>
              <a:rPr sz="5300" i="1" spc="-295" dirty="0">
                <a:latin typeface="Arial"/>
                <a:cs typeface="Arial"/>
              </a:rPr>
              <a:t> </a:t>
            </a:r>
            <a:r>
              <a:rPr sz="5300" spc="-25" dirty="0">
                <a:latin typeface="Times New Roman"/>
                <a:cs typeface="Times New Roman"/>
              </a:rPr>
              <a:t>18</a:t>
            </a:r>
            <a:endParaRPr sz="53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082486" y="3547465"/>
            <a:ext cx="2704465" cy="0"/>
          </a:xfrm>
          <a:custGeom>
            <a:avLst/>
            <a:gdLst/>
            <a:ahLst/>
            <a:cxnLst/>
            <a:rect l="l" t="t" r="r" b="b"/>
            <a:pathLst>
              <a:path w="2704465">
                <a:moveTo>
                  <a:pt x="0" y="0"/>
                </a:moveTo>
                <a:lnTo>
                  <a:pt x="2703943" y="0"/>
                </a:lnTo>
              </a:path>
            </a:pathLst>
          </a:custGeom>
          <a:ln w="27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860820" y="3491507"/>
            <a:ext cx="3924935" cy="8369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3235325" algn="l"/>
              </a:tabLst>
            </a:pPr>
            <a:r>
              <a:rPr sz="5300" spc="-25" dirty="0">
                <a:latin typeface="Times New Roman"/>
                <a:cs typeface="Times New Roman"/>
              </a:rPr>
              <a:t>0</a:t>
            </a:r>
            <a:r>
              <a:rPr sz="5300" i="1" spc="-25" dirty="0">
                <a:latin typeface="Arial"/>
                <a:cs typeface="Arial"/>
              </a:rPr>
              <a:t>.</a:t>
            </a:r>
            <a:r>
              <a:rPr sz="5300" spc="-25" dirty="0">
                <a:latin typeface="Times New Roman"/>
                <a:cs typeface="Times New Roman"/>
              </a:rPr>
              <a:t>6</a:t>
            </a:r>
            <a:r>
              <a:rPr sz="5300" dirty="0">
                <a:latin typeface="Times New Roman"/>
                <a:cs typeface="Times New Roman"/>
              </a:rPr>
              <a:t>	</a:t>
            </a:r>
            <a:r>
              <a:rPr sz="5300" spc="-25" dirty="0">
                <a:latin typeface="Times New Roman"/>
                <a:cs typeface="Times New Roman"/>
              </a:rPr>
              <a:t>18</a:t>
            </a:r>
            <a:endParaRPr sz="53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546491" y="10912916"/>
            <a:ext cx="1123315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00"/>
              </a:lnSpc>
            </a:pPr>
            <a:r>
              <a:rPr sz="1650" dirty="0">
                <a:latin typeface="Helvetica"/>
                <a:cs typeface="Helvetica"/>
              </a:rPr>
              <a:t>Tufte,</a:t>
            </a:r>
            <a:r>
              <a:rPr sz="1650" spc="-105" dirty="0">
                <a:latin typeface="Helvetica"/>
                <a:cs typeface="Helvetica"/>
              </a:rPr>
              <a:t> </a:t>
            </a:r>
            <a:r>
              <a:rPr sz="1650" spc="-20" dirty="0">
                <a:latin typeface="Helvetica"/>
                <a:cs typeface="Helvetica"/>
              </a:rPr>
              <a:t>VDQI</a:t>
            </a:r>
            <a:endParaRPr sz="1650">
              <a:latin typeface="Helvetica"/>
              <a:cs typeface="Helvetic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650670" y="3027811"/>
            <a:ext cx="5332730" cy="8369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3404235" algn="l"/>
              </a:tabLst>
            </a:pPr>
            <a:r>
              <a:rPr sz="5300" i="1" spc="1130" dirty="0">
                <a:latin typeface="Arial"/>
                <a:cs typeface="Arial"/>
              </a:rPr>
              <a:t>/</a:t>
            </a:r>
            <a:r>
              <a:rPr sz="5300" i="1" dirty="0">
                <a:latin typeface="Arial"/>
                <a:cs typeface="Arial"/>
              </a:rPr>
              <a:t>	</a:t>
            </a:r>
            <a:r>
              <a:rPr sz="5300" spc="1135" dirty="0">
                <a:latin typeface="Times New Roman"/>
                <a:cs typeface="Times New Roman"/>
              </a:rPr>
              <a:t>=</a:t>
            </a:r>
            <a:r>
              <a:rPr sz="5300" spc="150" dirty="0">
                <a:latin typeface="Times New Roman"/>
                <a:cs typeface="Times New Roman"/>
              </a:rPr>
              <a:t> </a:t>
            </a:r>
            <a:r>
              <a:rPr sz="5300" spc="-20" dirty="0">
                <a:latin typeface="Times New Roman"/>
                <a:cs typeface="Times New Roman"/>
              </a:rPr>
              <a:t>14</a:t>
            </a:r>
            <a:r>
              <a:rPr sz="5300" i="1" spc="-20" dirty="0">
                <a:latin typeface="Arial"/>
                <a:cs typeface="Arial"/>
              </a:rPr>
              <a:t>.</a:t>
            </a:r>
            <a:r>
              <a:rPr sz="5300" spc="-20" dirty="0">
                <a:latin typeface="Times New Roman"/>
                <a:cs typeface="Times New Roman"/>
              </a:rPr>
              <a:t>8</a:t>
            </a:r>
            <a:endParaRPr sz="53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6" y="904526"/>
            <a:ext cx="6970733" cy="221599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b="1" spc="-105" dirty="0">
                <a:solidFill>
                  <a:srgbClr val="C00000"/>
                </a:solidFill>
              </a:rPr>
              <a:t>Frank’s</a:t>
            </a:r>
            <a:r>
              <a:rPr lang="en-US" spc="-105" dirty="0"/>
              <a:t> (bonus) </a:t>
            </a:r>
            <a:r>
              <a:rPr spc="-105" dirty="0"/>
              <a:t>Design</a:t>
            </a:r>
            <a:r>
              <a:rPr spc="-380" dirty="0"/>
              <a:t> </a:t>
            </a:r>
            <a:r>
              <a:rPr spc="-114" dirty="0"/>
              <a:t>Criteria</a:t>
            </a:r>
            <a:r>
              <a:rPr lang="en-US" spc="-114" dirty="0"/>
              <a:t>:</a:t>
            </a:r>
            <a:endParaRPr spc="-114" dirty="0"/>
          </a:p>
        </p:txBody>
      </p:sp>
      <p:sp>
        <p:nvSpPr>
          <p:cNvPr id="3" name="object 3"/>
          <p:cNvSpPr txBox="1"/>
          <p:nvPr/>
        </p:nvSpPr>
        <p:spPr>
          <a:xfrm>
            <a:off x="1023916" y="3521075"/>
            <a:ext cx="7554595" cy="6246582"/>
          </a:xfrm>
          <a:prstGeom prst="rect">
            <a:avLst/>
          </a:prstGeom>
        </p:spPr>
        <p:txBody>
          <a:bodyPr vert="horz" wrap="square" lIns="0" tIns="3314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10"/>
              </a:spcBef>
            </a:pPr>
            <a:r>
              <a:rPr lang="en-US" sz="4500" spc="-10" dirty="0">
                <a:latin typeface="Helvetica Neue Medium"/>
                <a:cs typeface="Helvetica Neue Medium"/>
              </a:rPr>
              <a:t>Memorability, recognition, recall</a:t>
            </a:r>
            <a:r>
              <a:rPr lang="en-US" sz="4500" spc="-10" baseline="30000" dirty="0">
                <a:latin typeface="Helvetica Neue Medium"/>
                <a:cs typeface="Helvetica Neue Medium"/>
              </a:rPr>
              <a:t>1</a:t>
            </a:r>
          </a:p>
          <a:p>
            <a:pPr marL="12700">
              <a:lnSpc>
                <a:spcPct val="100000"/>
              </a:lnSpc>
              <a:spcBef>
                <a:spcPts val="2610"/>
              </a:spcBef>
            </a:pPr>
            <a:r>
              <a:rPr lang="en-US" sz="4000" spc="-10" dirty="0">
                <a:latin typeface="Helvetica Neue Medium"/>
                <a:cs typeface="Helvetica Neue Medium"/>
              </a:rPr>
              <a:t>(</a:t>
            </a:r>
            <a:r>
              <a:rPr lang="en-US" sz="4000" i="1" spc="-10" dirty="0">
                <a:latin typeface="Helvetica Neue Medium"/>
                <a:cs typeface="Helvetica Neue Medium"/>
              </a:rPr>
              <a:t>Lasting</a:t>
            </a:r>
            <a:r>
              <a:rPr lang="en-US" sz="4000" spc="-10" dirty="0">
                <a:latin typeface="Helvetica Neue Medium"/>
                <a:cs typeface="Helvetica Neue Medium"/>
              </a:rPr>
              <a:t> Effectiveness)</a:t>
            </a:r>
          </a:p>
          <a:p>
            <a:pPr marL="19050" marR="5080">
              <a:lnSpc>
                <a:spcPts val="4240"/>
              </a:lnSpc>
              <a:spcBef>
                <a:spcPts val="2735"/>
              </a:spcBef>
            </a:pPr>
            <a:r>
              <a:rPr lang="en-US" sz="3950" dirty="0">
                <a:latin typeface="Helvetica Neue"/>
                <a:cs typeface="Helvetica Neue"/>
              </a:rPr>
              <a:t>A visualization’s lasting effectiveness on a viewer can often be determined by aesthetics, engaging titles and text annotations, and even embellishment. 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525591" y="3521075"/>
            <a:ext cx="7406005" cy="6169638"/>
          </a:xfrm>
          <a:prstGeom prst="rect">
            <a:avLst/>
          </a:prstGeom>
        </p:spPr>
        <p:txBody>
          <a:bodyPr vert="horz" wrap="square" lIns="0" tIns="3314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10"/>
              </a:spcBef>
            </a:pPr>
            <a:r>
              <a:rPr lang="en-US" sz="4500" spc="-10" dirty="0">
                <a:latin typeface="Helvetica Neue Medium"/>
                <a:cs typeface="Helvetica Neue Medium"/>
              </a:rPr>
              <a:t>Engagement</a:t>
            </a:r>
            <a:r>
              <a:rPr lang="en-US" sz="4500" spc="-10" baseline="30000" dirty="0">
                <a:latin typeface="Helvetica Neue Medium"/>
                <a:cs typeface="Helvetica Neue Medium"/>
              </a:rPr>
              <a:t>2</a:t>
            </a:r>
          </a:p>
          <a:p>
            <a:pPr marL="12700">
              <a:lnSpc>
                <a:spcPct val="100000"/>
              </a:lnSpc>
              <a:spcBef>
                <a:spcPts val="2610"/>
              </a:spcBef>
            </a:pPr>
            <a:r>
              <a:rPr lang="en-US" sz="4000" spc="-10" dirty="0">
                <a:latin typeface="Helvetica Neue Medium"/>
                <a:cs typeface="Helvetica Neue Medium"/>
              </a:rPr>
              <a:t>(Attention, interaction, and effortful decision-making)</a:t>
            </a:r>
            <a:endParaRPr sz="4000" dirty="0">
              <a:latin typeface="Helvetica Neue Medium"/>
              <a:cs typeface="Helvetica Neue Medium"/>
            </a:endParaRPr>
          </a:p>
          <a:p>
            <a:pPr marL="19050" marR="5080">
              <a:lnSpc>
                <a:spcPts val="4240"/>
              </a:lnSpc>
              <a:spcBef>
                <a:spcPts val="2735"/>
              </a:spcBef>
            </a:pPr>
            <a:r>
              <a:rPr lang="en-US" sz="3950" dirty="0">
                <a:latin typeface="Helvetica Neue"/>
                <a:cs typeface="Helvetica Neue"/>
              </a:rPr>
              <a:t>A visualization can’t even be minimally effective (see previous slide) if it doesn’t capture the audience’s attention for long enough to understand it and make meaningful decisions.</a:t>
            </a:r>
            <a:endParaRPr sz="3950" dirty="0">
              <a:latin typeface="Helvetica Neue"/>
              <a:cs typeface="Helvetica Neu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319250" y="1230736"/>
            <a:ext cx="4646465" cy="935512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n-US" sz="2950" baseline="30000" dirty="0">
                <a:solidFill>
                  <a:srgbClr val="5E5E5E"/>
                </a:solidFill>
                <a:latin typeface="Helvetica Neue"/>
                <a:cs typeface="Helvetica Neue"/>
              </a:rPr>
              <a:t>1</a:t>
            </a:r>
            <a:r>
              <a:rPr sz="2950" dirty="0">
                <a:solidFill>
                  <a:srgbClr val="5E5E5E"/>
                </a:solidFill>
                <a:latin typeface="Helvetica Neue"/>
                <a:cs typeface="Helvetica Neue"/>
              </a:rPr>
              <a:t>[</a:t>
            </a:r>
            <a:r>
              <a:rPr lang="en-US" sz="2950" dirty="0" err="1">
                <a:solidFill>
                  <a:srgbClr val="5E5E5E"/>
                </a:solidFill>
                <a:latin typeface="Helvetica Neue"/>
                <a:cs typeface="Helvetica Neue"/>
              </a:rPr>
              <a:t>Borkin</a:t>
            </a:r>
            <a:r>
              <a:rPr sz="2950" spc="5" dirty="0">
                <a:solidFill>
                  <a:srgbClr val="5E5E5E"/>
                </a:solidFill>
                <a:latin typeface="Helvetica Neue"/>
                <a:cs typeface="Helvetica Neue"/>
              </a:rPr>
              <a:t> </a:t>
            </a:r>
            <a:r>
              <a:rPr lang="en-US"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2013, 2015</a:t>
            </a: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]</a:t>
            </a:r>
            <a:endParaRPr lang="en-US" sz="2950" spc="-10" dirty="0">
              <a:solidFill>
                <a:srgbClr val="5E5E5E"/>
              </a:solidFill>
              <a:latin typeface="Helvetica Neue"/>
              <a:cs typeface="Helvetica Neue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n-US" sz="2950" spc="-10" baseline="30000" dirty="0">
                <a:solidFill>
                  <a:srgbClr val="5E5E5E"/>
                </a:solidFill>
                <a:latin typeface="Helvetica Neue"/>
                <a:cs typeface="Helvetica Neue"/>
              </a:rPr>
              <a:t>2</a:t>
            </a:r>
            <a:r>
              <a:rPr lang="en-US"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[</a:t>
            </a:r>
            <a:r>
              <a:rPr lang="en-US" sz="2950" spc="-10" dirty="0" err="1">
                <a:solidFill>
                  <a:srgbClr val="5E5E5E"/>
                </a:solidFill>
                <a:latin typeface="Helvetica Neue"/>
                <a:cs typeface="Helvetica Neue"/>
              </a:rPr>
              <a:t>Haroz</a:t>
            </a:r>
            <a:r>
              <a:rPr lang="en-US"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 2015, Padilla 2018]</a:t>
            </a:r>
            <a:endParaRPr sz="295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227069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1763" y="945723"/>
            <a:ext cx="8183880" cy="1457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66340" algn="l"/>
                <a:tab pos="4522470" algn="l"/>
              </a:tabLst>
            </a:pPr>
            <a:r>
              <a:rPr sz="9400" b="1" spc="-25" dirty="0">
                <a:latin typeface="Helvetica"/>
                <a:cs typeface="Helvetica"/>
              </a:rPr>
              <a:t>The</a:t>
            </a:r>
            <a:r>
              <a:rPr sz="9400" b="1" dirty="0">
                <a:latin typeface="Helvetica"/>
                <a:cs typeface="Helvetica"/>
              </a:rPr>
              <a:t>	</a:t>
            </a:r>
            <a:r>
              <a:rPr sz="9400" b="1" spc="-25" dirty="0">
                <a:latin typeface="Helvetica"/>
                <a:cs typeface="Helvetica"/>
              </a:rPr>
              <a:t>Lie</a:t>
            </a:r>
            <a:r>
              <a:rPr sz="9400" b="1" dirty="0">
                <a:latin typeface="Helvetica"/>
                <a:cs typeface="Helvetica"/>
              </a:rPr>
              <a:t>	</a:t>
            </a:r>
            <a:r>
              <a:rPr sz="9400" b="1" spc="-10" dirty="0">
                <a:latin typeface="Helvetica"/>
                <a:cs typeface="Helvetica"/>
              </a:rPr>
              <a:t>Factor</a:t>
            </a:r>
            <a:endParaRPr sz="9400">
              <a:latin typeface="Helvetica"/>
              <a:cs typeface="Helvetic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339879" y="3014265"/>
            <a:ext cx="4825365" cy="7164070"/>
            <a:chOff x="4339879" y="3014265"/>
            <a:chExt cx="4825365" cy="71640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39879" y="3014265"/>
              <a:ext cx="4824984" cy="716403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54314" y="3128700"/>
              <a:ext cx="4448175" cy="6787515"/>
            </a:xfrm>
            <a:custGeom>
              <a:avLst/>
              <a:gdLst/>
              <a:ahLst/>
              <a:cxnLst/>
              <a:rect l="l" t="t" r="r" b="b"/>
              <a:pathLst>
                <a:path w="4448175" h="6787515">
                  <a:moveTo>
                    <a:pt x="4448032" y="0"/>
                  </a:moveTo>
                  <a:lnTo>
                    <a:pt x="0" y="0"/>
                  </a:lnTo>
                  <a:lnTo>
                    <a:pt x="0" y="6787083"/>
                  </a:lnTo>
                  <a:lnTo>
                    <a:pt x="4448032" y="6787083"/>
                  </a:lnTo>
                  <a:lnTo>
                    <a:pt x="44480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54314" y="3128700"/>
              <a:ext cx="4448032" cy="6505704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0252223" y="3014265"/>
            <a:ext cx="5511800" cy="7165340"/>
            <a:chOff x="10252223" y="3014265"/>
            <a:chExt cx="5511800" cy="716534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52223" y="3014265"/>
              <a:ext cx="5511523" cy="716503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66659" y="3128701"/>
              <a:ext cx="5134571" cy="678807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5601379" y="10922470"/>
            <a:ext cx="1014094" cy="213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35"/>
              </a:lnSpc>
            </a:pPr>
            <a:r>
              <a:rPr sz="1450" dirty="0">
                <a:latin typeface="Helvetica"/>
                <a:cs typeface="Helvetica"/>
              </a:rPr>
              <a:t>Tufte,</a:t>
            </a:r>
            <a:r>
              <a:rPr sz="1450" spc="10" dirty="0">
                <a:latin typeface="Helvetica"/>
                <a:cs typeface="Helvetica"/>
              </a:rPr>
              <a:t> </a:t>
            </a:r>
            <a:r>
              <a:rPr sz="1450" spc="-20" dirty="0">
                <a:latin typeface="Helvetica"/>
                <a:cs typeface="Helvetica"/>
              </a:rPr>
              <a:t>VDQI</a:t>
            </a:r>
            <a:endParaRPr sz="145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1763" y="945723"/>
            <a:ext cx="17336770" cy="1457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68830" algn="l"/>
                <a:tab pos="6048375" algn="l"/>
              </a:tabLst>
            </a:pPr>
            <a:r>
              <a:rPr sz="9400" b="1" spc="-25" dirty="0">
                <a:latin typeface="Helvetica"/>
                <a:cs typeface="Helvetica"/>
              </a:rPr>
              <a:t>Lie</a:t>
            </a:r>
            <a:r>
              <a:rPr sz="9400" b="1" dirty="0">
                <a:latin typeface="Helvetica"/>
                <a:cs typeface="Helvetica"/>
              </a:rPr>
              <a:t>	</a:t>
            </a:r>
            <a:r>
              <a:rPr sz="9400" b="1" spc="-10" dirty="0">
                <a:latin typeface="Helvetica"/>
                <a:cs typeface="Helvetica"/>
              </a:rPr>
              <a:t>Factor</a:t>
            </a:r>
            <a:r>
              <a:rPr sz="9400" b="1" dirty="0">
                <a:latin typeface="Helvetica"/>
                <a:cs typeface="Helvetica"/>
              </a:rPr>
              <a:t>	-</a:t>
            </a:r>
            <a:r>
              <a:rPr sz="9400" b="1" spc="-100" dirty="0">
                <a:latin typeface="Helvetica"/>
                <a:cs typeface="Helvetica"/>
              </a:rPr>
              <a:t> </a:t>
            </a:r>
            <a:r>
              <a:rPr sz="9400" b="1" dirty="0">
                <a:latin typeface="Helvetica"/>
                <a:cs typeface="Helvetica"/>
              </a:rPr>
              <a:t>Graphical</a:t>
            </a:r>
            <a:r>
              <a:rPr sz="9400" b="1" spc="-95" dirty="0">
                <a:latin typeface="Helvetica"/>
                <a:cs typeface="Helvetica"/>
              </a:rPr>
              <a:t> </a:t>
            </a:r>
            <a:r>
              <a:rPr sz="9400" b="1" spc="-10" dirty="0">
                <a:latin typeface="Helvetica"/>
                <a:cs typeface="Helvetica"/>
              </a:rPr>
              <a:t>Integrity</a:t>
            </a:r>
            <a:endParaRPr sz="9400">
              <a:latin typeface="Helvetica"/>
              <a:cs typeface="Helvetic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1763" y="3235775"/>
            <a:ext cx="5850890" cy="24758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5"/>
              </a:spcBef>
            </a:pPr>
            <a:r>
              <a:rPr sz="5350" dirty="0">
                <a:latin typeface="Helvetica"/>
                <a:cs typeface="Helvetica"/>
              </a:rPr>
              <a:t>Magnitude</a:t>
            </a:r>
            <a:r>
              <a:rPr sz="5350" spc="-5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in</a:t>
            </a:r>
            <a:r>
              <a:rPr sz="5350" spc="-5" dirty="0">
                <a:latin typeface="Helvetica"/>
                <a:cs typeface="Helvetica"/>
              </a:rPr>
              <a:t> </a:t>
            </a:r>
            <a:r>
              <a:rPr sz="5350" spc="-20" dirty="0">
                <a:latin typeface="Helvetica"/>
                <a:cs typeface="Helvetica"/>
              </a:rPr>
              <a:t>data </a:t>
            </a:r>
            <a:r>
              <a:rPr sz="5350" dirty="0">
                <a:latin typeface="Helvetica"/>
                <a:cs typeface="Helvetica"/>
              </a:rPr>
              <a:t>must</a:t>
            </a:r>
            <a:r>
              <a:rPr sz="5350" spc="-50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correspond</a:t>
            </a:r>
            <a:r>
              <a:rPr sz="5350" spc="-45" dirty="0">
                <a:latin typeface="Helvetica"/>
                <a:cs typeface="Helvetica"/>
              </a:rPr>
              <a:t> </a:t>
            </a:r>
            <a:r>
              <a:rPr sz="5350" spc="-25" dirty="0">
                <a:latin typeface="Helvetica"/>
                <a:cs typeface="Helvetica"/>
              </a:rPr>
              <a:t>to </a:t>
            </a:r>
            <a:r>
              <a:rPr sz="5350" dirty="0">
                <a:latin typeface="Helvetica"/>
                <a:cs typeface="Helvetica"/>
              </a:rPr>
              <a:t>magnitude</a:t>
            </a:r>
            <a:r>
              <a:rPr sz="5350" spc="-5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of</a:t>
            </a:r>
            <a:r>
              <a:rPr sz="5350" spc="-5" dirty="0">
                <a:latin typeface="Helvetica"/>
                <a:cs typeface="Helvetica"/>
              </a:rPr>
              <a:t> </a:t>
            </a:r>
            <a:r>
              <a:rPr sz="5350" spc="-20" dirty="0">
                <a:latin typeface="Helvetica"/>
                <a:cs typeface="Helvetica"/>
              </a:rPr>
              <a:t>mark</a:t>
            </a:r>
            <a:endParaRPr sz="5350">
              <a:latin typeface="Helvetica"/>
              <a:cs typeface="Helvetic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70403" y="2586645"/>
            <a:ext cx="11118802" cy="808225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97633" y="6380141"/>
            <a:ext cx="4377690" cy="137858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14"/>
              </a:spcBef>
            </a:pPr>
            <a:r>
              <a:rPr sz="2950" dirty="0">
                <a:latin typeface="Helvetica"/>
                <a:cs typeface="Helvetica"/>
              </a:rPr>
              <a:t>Effect</a:t>
            </a:r>
            <a:r>
              <a:rPr sz="2950" spc="-25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in</a:t>
            </a:r>
            <a:r>
              <a:rPr sz="2950" spc="-15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Data:</a:t>
            </a:r>
            <a:r>
              <a:rPr sz="2950" spc="-20" dirty="0">
                <a:latin typeface="Helvetica"/>
                <a:cs typeface="Helvetica"/>
              </a:rPr>
              <a:t>  </a:t>
            </a:r>
            <a:r>
              <a:rPr sz="2950" dirty="0">
                <a:latin typeface="Helvetica"/>
                <a:cs typeface="Helvetica"/>
              </a:rPr>
              <a:t>factor</a:t>
            </a:r>
            <a:r>
              <a:rPr sz="2950" spc="-15" dirty="0">
                <a:latin typeface="Helvetica"/>
                <a:cs typeface="Helvetica"/>
              </a:rPr>
              <a:t> </a:t>
            </a:r>
            <a:r>
              <a:rPr sz="2950" spc="-20" dirty="0">
                <a:latin typeface="Helvetica"/>
                <a:cs typeface="Helvetica"/>
              </a:rPr>
              <a:t>1.14 </a:t>
            </a:r>
            <a:r>
              <a:rPr sz="2950" dirty="0">
                <a:latin typeface="Helvetica"/>
                <a:cs typeface="Helvetica"/>
              </a:rPr>
              <a:t>Effect</a:t>
            </a:r>
            <a:r>
              <a:rPr sz="2950" spc="-25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in</a:t>
            </a:r>
            <a:r>
              <a:rPr sz="2950" spc="-15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Graphic:</a:t>
            </a:r>
            <a:r>
              <a:rPr sz="2950" spc="-20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factor</a:t>
            </a:r>
            <a:r>
              <a:rPr sz="2950" spc="-20" dirty="0">
                <a:latin typeface="Helvetica"/>
                <a:cs typeface="Helvetica"/>
              </a:rPr>
              <a:t> </a:t>
            </a:r>
            <a:r>
              <a:rPr sz="2950" spc="-50" dirty="0">
                <a:latin typeface="Helvetica"/>
                <a:cs typeface="Helvetica"/>
              </a:rPr>
              <a:t>5 </a:t>
            </a:r>
            <a:r>
              <a:rPr sz="2950" dirty="0">
                <a:latin typeface="Helvetica"/>
                <a:cs typeface="Helvetica"/>
              </a:rPr>
              <a:t>Lie</a:t>
            </a:r>
            <a:r>
              <a:rPr sz="2950" spc="-5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Factor:</a:t>
            </a:r>
            <a:r>
              <a:rPr sz="2950" spc="-5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5/1.14</a:t>
            </a:r>
            <a:r>
              <a:rPr sz="2950" spc="-5" dirty="0">
                <a:latin typeface="Helvetica"/>
                <a:cs typeface="Helvetica"/>
              </a:rPr>
              <a:t> </a:t>
            </a:r>
            <a:r>
              <a:rPr sz="2950" dirty="0">
                <a:latin typeface="Helvetica"/>
                <a:cs typeface="Helvetica"/>
              </a:rPr>
              <a:t>= </a:t>
            </a:r>
            <a:r>
              <a:rPr sz="2950" spc="-20" dirty="0">
                <a:latin typeface="Helvetica"/>
                <a:cs typeface="Helvetica"/>
              </a:rPr>
              <a:t>4.38</a:t>
            </a:r>
            <a:endParaRPr sz="2950">
              <a:latin typeface="Helvetica"/>
              <a:cs typeface="Helvetic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854262" y="10916515"/>
            <a:ext cx="1002665" cy="193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75"/>
              </a:lnSpc>
            </a:pPr>
            <a:r>
              <a:rPr sz="1300" dirty="0">
                <a:latin typeface="Helvetica"/>
                <a:cs typeface="Helvetica"/>
              </a:rPr>
              <a:t>Flowing</a:t>
            </a:r>
            <a:r>
              <a:rPr sz="1300" spc="10" dirty="0">
                <a:latin typeface="Helvetica"/>
                <a:cs typeface="Helvetica"/>
              </a:rPr>
              <a:t> </a:t>
            </a:r>
            <a:r>
              <a:rPr sz="1300" spc="-20" dirty="0">
                <a:latin typeface="Helvetica"/>
                <a:cs typeface="Helvetica"/>
              </a:rPr>
              <a:t>Data</a:t>
            </a:r>
            <a:endParaRPr sz="130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23917" y="888736"/>
            <a:ext cx="1244917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941695" algn="l"/>
              </a:tabLst>
            </a:pPr>
            <a:r>
              <a:rPr sz="7000" b="1" spc="-114" dirty="0">
                <a:solidFill>
                  <a:srgbClr val="FFFFFF"/>
                </a:solidFill>
                <a:latin typeface="Helvetica Neue"/>
                <a:cs typeface="Helvetica Neue"/>
              </a:rPr>
              <a:t>Scaling</a:t>
            </a:r>
            <a:r>
              <a:rPr sz="7000" b="1" spc="-34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7000" b="1" spc="-10" dirty="0">
                <a:solidFill>
                  <a:srgbClr val="FFFFFF"/>
                </a:solidFill>
                <a:latin typeface="Helvetica Neue"/>
                <a:cs typeface="Helvetica Neue"/>
              </a:rPr>
              <a:t>Axes:</a:t>
            </a:r>
            <a:r>
              <a:rPr sz="7000" b="1" dirty="0">
                <a:solidFill>
                  <a:srgbClr val="FFFFFF"/>
                </a:solidFill>
                <a:latin typeface="Helvetica Neue"/>
                <a:cs typeface="Helvetica Neue"/>
              </a:rPr>
              <a:t>	</a:t>
            </a:r>
            <a:r>
              <a:rPr sz="7000" b="1" spc="-120" dirty="0">
                <a:solidFill>
                  <a:srgbClr val="FFFFFF"/>
                </a:solidFill>
                <a:latin typeface="Helvetica Neue"/>
                <a:cs typeface="Helvetica Neue"/>
              </a:rPr>
              <a:t>Outliers</a:t>
            </a:r>
            <a:r>
              <a:rPr sz="7000" b="1" spc="-31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7000" b="1" dirty="0">
                <a:solidFill>
                  <a:srgbClr val="FFFFFF"/>
                </a:solidFill>
                <a:latin typeface="Helvetica Neue"/>
                <a:cs typeface="Helvetica Neue"/>
              </a:rPr>
              <a:t>&amp;</a:t>
            </a:r>
            <a:r>
              <a:rPr sz="7000" b="1" spc="-30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7000" b="1" spc="-100" dirty="0">
                <a:solidFill>
                  <a:srgbClr val="FFFFFF"/>
                </a:solidFill>
                <a:latin typeface="Helvetica Neue"/>
                <a:cs typeface="Helvetica Neue"/>
              </a:rPr>
              <a:t>Skew</a:t>
            </a:r>
            <a:endParaRPr sz="700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3916" y="3173855"/>
              <a:ext cx="19216263" cy="704118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19729" y="888736"/>
            <a:ext cx="12453620" cy="1804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05"/>
              </a:spcBef>
              <a:tabLst>
                <a:tab pos="5946140" algn="l"/>
              </a:tabLst>
            </a:pPr>
            <a:r>
              <a:rPr sz="7000" b="1" spc="-114" dirty="0">
                <a:solidFill>
                  <a:srgbClr val="FFFFFF"/>
                </a:solidFill>
                <a:latin typeface="Helvetica Neue"/>
                <a:cs typeface="Helvetica Neue"/>
              </a:rPr>
              <a:t>Scaling</a:t>
            </a:r>
            <a:r>
              <a:rPr sz="7000" b="1" spc="-34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7000" b="1" spc="-10" dirty="0">
                <a:solidFill>
                  <a:srgbClr val="FFFFFF"/>
                </a:solidFill>
                <a:latin typeface="Helvetica Neue"/>
                <a:cs typeface="Helvetica Neue"/>
              </a:rPr>
              <a:t>Axes:</a:t>
            </a:r>
            <a:r>
              <a:rPr sz="7000" b="1" dirty="0">
                <a:solidFill>
                  <a:srgbClr val="FFFFFF"/>
                </a:solidFill>
                <a:latin typeface="Helvetica Neue"/>
                <a:cs typeface="Helvetica Neue"/>
              </a:rPr>
              <a:t>	</a:t>
            </a:r>
            <a:r>
              <a:rPr sz="7000" b="1" spc="-120" dirty="0">
                <a:solidFill>
                  <a:srgbClr val="FFFFFF"/>
                </a:solidFill>
                <a:latin typeface="Helvetica Neue"/>
                <a:cs typeface="Helvetica Neue"/>
              </a:rPr>
              <a:t>Outliers</a:t>
            </a:r>
            <a:r>
              <a:rPr sz="7000" b="1" spc="-31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7000" b="1" dirty="0">
                <a:solidFill>
                  <a:srgbClr val="FFFFFF"/>
                </a:solidFill>
                <a:latin typeface="Helvetica Neue"/>
                <a:cs typeface="Helvetica Neue"/>
              </a:rPr>
              <a:t>&amp;</a:t>
            </a:r>
            <a:r>
              <a:rPr sz="7000" b="1" spc="-30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7000" b="1" spc="-90" dirty="0">
                <a:solidFill>
                  <a:srgbClr val="FFFFFF"/>
                </a:solidFill>
                <a:latin typeface="Helvetica Neue"/>
                <a:cs typeface="Helvetica Neue"/>
              </a:rPr>
              <a:t>Skew</a:t>
            </a:r>
            <a:endParaRPr sz="7000">
              <a:latin typeface="Helvetica Neue"/>
              <a:cs typeface="Helvetica Neue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  <a:tabLst>
                <a:tab pos="2817495" algn="l"/>
              </a:tabLst>
            </a:pPr>
            <a:r>
              <a:rPr sz="4500" b="1" dirty="0">
                <a:solidFill>
                  <a:srgbClr val="FFFFFF"/>
                </a:solidFill>
                <a:latin typeface="Helvetica Neue"/>
                <a:cs typeface="Helvetica Neue"/>
              </a:rPr>
              <a:t>Option</a:t>
            </a:r>
            <a:r>
              <a:rPr sz="4500" b="1" spc="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500" b="1" spc="-25" dirty="0">
                <a:solidFill>
                  <a:srgbClr val="FFFFFF"/>
                </a:solidFill>
                <a:latin typeface="Helvetica Neue"/>
                <a:cs typeface="Helvetica Neue"/>
              </a:rPr>
              <a:t>1:</a:t>
            </a:r>
            <a:r>
              <a:rPr sz="4500" b="1" dirty="0">
                <a:solidFill>
                  <a:srgbClr val="FFFFFF"/>
                </a:solidFill>
                <a:latin typeface="Helvetica Neue"/>
                <a:cs typeface="Helvetica Neue"/>
              </a:rPr>
              <a:t>	Clip</a:t>
            </a:r>
            <a:r>
              <a:rPr sz="4500" b="1" spc="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500" b="1" dirty="0">
                <a:solidFill>
                  <a:srgbClr val="FFFFFF"/>
                </a:solidFill>
                <a:latin typeface="Helvetica Neue"/>
                <a:cs typeface="Helvetica Neue"/>
              </a:rPr>
              <a:t>them</a:t>
            </a:r>
            <a:r>
              <a:rPr sz="4500" b="1" spc="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500" b="1" spc="-25" dirty="0">
                <a:solidFill>
                  <a:srgbClr val="FFFFFF"/>
                </a:solidFill>
                <a:latin typeface="Helvetica Neue"/>
                <a:cs typeface="Helvetica Neue"/>
              </a:rPr>
              <a:t>out</a:t>
            </a:r>
            <a:endParaRPr sz="450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A2B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9729" y="888736"/>
            <a:ext cx="12453620" cy="1804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05"/>
              </a:spcBef>
              <a:tabLst>
                <a:tab pos="5946140" algn="l"/>
              </a:tabLst>
            </a:pPr>
            <a:r>
              <a:rPr sz="7000" b="1" spc="-114" dirty="0">
                <a:solidFill>
                  <a:srgbClr val="FFFFFF"/>
                </a:solidFill>
                <a:latin typeface="Helvetica Neue"/>
                <a:cs typeface="Helvetica Neue"/>
              </a:rPr>
              <a:t>Scaling</a:t>
            </a:r>
            <a:r>
              <a:rPr sz="7000" b="1" spc="-34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7000" b="1" spc="-10" dirty="0">
                <a:solidFill>
                  <a:srgbClr val="FFFFFF"/>
                </a:solidFill>
                <a:latin typeface="Helvetica Neue"/>
                <a:cs typeface="Helvetica Neue"/>
              </a:rPr>
              <a:t>Axes:</a:t>
            </a:r>
            <a:r>
              <a:rPr sz="7000" b="1" dirty="0">
                <a:solidFill>
                  <a:srgbClr val="FFFFFF"/>
                </a:solidFill>
                <a:latin typeface="Helvetica Neue"/>
                <a:cs typeface="Helvetica Neue"/>
              </a:rPr>
              <a:t>	</a:t>
            </a:r>
            <a:r>
              <a:rPr sz="7000" b="1" spc="-120" dirty="0">
                <a:solidFill>
                  <a:srgbClr val="FFFFFF"/>
                </a:solidFill>
                <a:latin typeface="Helvetica Neue"/>
                <a:cs typeface="Helvetica Neue"/>
              </a:rPr>
              <a:t>Outliers</a:t>
            </a:r>
            <a:r>
              <a:rPr sz="7000" b="1" spc="-31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7000" b="1" dirty="0">
                <a:solidFill>
                  <a:srgbClr val="FFFFFF"/>
                </a:solidFill>
                <a:latin typeface="Helvetica Neue"/>
                <a:cs typeface="Helvetica Neue"/>
              </a:rPr>
              <a:t>&amp;</a:t>
            </a:r>
            <a:r>
              <a:rPr sz="7000" b="1" spc="-30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7000" b="1" spc="-90" dirty="0">
                <a:solidFill>
                  <a:srgbClr val="FFFFFF"/>
                </a:solidFill>
                <a:latin typeface="Helvetica Neue"/>
                <a:cs typeface="Helvetica Neue"/>
              </a:rPr>
              <a:t>Skew</a:t>
            </a:r>
            <a:endParaRPr sz="7000">
              <a:latin typeface="Helvetica Neue"/>
              <a:cs typeface="Helvetica Neue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  <a:tabLst>
                <a:tab pos="2817495" algn="l"/>
              </a:tabLst>
            </a:pPr>
            <a:r>
              <a:rPr sz="4500" b="1" dirty="0">
                <a:solidFill>
                  <a:srgbClr val="FFFFFF"/>
                </a:solidFill>
                <a:latin typeface="Helvetica Neue"/>
                <a:cs typeface="Helvetica Neue"/>
              </a:rPr>
              <a:t>Option</a:t>
            </a:r>
            <a:r>
              <a:rPr sz="4500" b="1" spc="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500" b="1" spc="-25" dirty="0">
                <a:solidFill>
                  <a:srgbClr val="FFFFFF"/>
                </a:solidFill>
                <a:latin typeface="Helvetica Neue"/>
                <a:cs typeface="Helvetica Neue"/>
              </a:rPr>
              <a:t>2:</a:t>
            </a:r>
            <a:r>
              <a:rPr sz="4500" b="1" dirty="0">
                <a:solidFill>
                  <a:srgbClr val="FFFFFF"/>
                </a:solidFill>
                <a:latin typeface="Helvetica Neue"/>
                <a:cs typeface="Helvetica Neue"/>
              </a:rPr>
              <a:t>	Scale</a:t>
            </a:r>
            <a:r>
              <a:rPr sz="4500" b="1" spc="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500" b="1" spc="-10" dirty="0">
                <a:solidFill>
                  <a:srgbClr val="FFFFFF"/>
                </a:solidFill>
                <a:latin typeface="Helvetica Neue"/>
                <a:cs typeface="Helvetica Neue"/>
              </a:rPr>
              <a:t>Breaks</a:t>
            </a:r>
            <a:endParaRPr sz="4500">
              <a:latin typeface="Helvetica Neue"/>
              <a:cs typeface="Helvetica Neue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96240" y="2854969"/>
            <a:ext cx="9479915" cy="6529070"/>
            <a:chOff x="1096240" y="2854969"/>
            <a:chExt cx="9479915" cy="652907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6240" y="2854969"/>
              <a:ext cx="6995324" cy="649248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74390" y="8075628"/>
              <a:ext cx="1776121" cy="13081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255843" y="5329129"/>
              <a:ext cx="4319905" cy="1047115"/>
            </a:xfrm>
            <a:custGeom>
              <a:avLst/>
              <a:gdLst/>
              <a:ahLst/>
              <a:cxnLst/>
              <a:rect l="l" t="t" r="r" b="b"/>
              <a:pathLst>
                <a:path w="4319905" h="1047114">
                  <a:moveTo>
                    <a:pt x="670136" y="0"/>
                  </a:moveTo>
                  <a:lnTo>
                    <a:pt x="0" y="523544"/>
                  </a:lnTo>
                  <a:lnTo>
                    <a:pt x="670136" y="1047088"/>
                  </a:lnTo>
                  <a:lnTo>
                    <a:pt x="670136" y="691078"/>
                  </a:lnTo>
                  <a:lnTo>
                    <a:pt x="4319751" y="691078"/>
                  </a:lnTo>
                  <a:lnTo>
                    <a:pt x="4319751" y="356010"/>
                  </a:lnTo>
                  <a:lnTo>
                    <a:pt x="670136" y="356010"/>
                  </a:lnTo>
                  <a:lnTo>
                    <a:pt x="670136" y="0"/>
                  </a:lnTo>
                  <a:close/>
                </a:path>
              </a:pathLst>
            </a:custGeom>
            <a:solidFill>
              <a:srgbClr val="FCD8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931438" y="4470151"/>
            <a:ext cx="4291965" cy="3526154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>
              <a:lnSpc>
                <a:spcPts val="5610"/>
              </a:lnSpc>
              <a:spcBef>
                <a:spcPts val="145"/>
              </a:spcBef>
            </a:pPr>
            <a:r>
              <a:rPr sz="4500" b="1" spc="-10" dirty="0">
                <a:solidFill>
                  <a:srgbClr val="FFFFFF"/>
                </a:solidFill>
                <a:latin typeface="Helvetica Neue"/>
                <a:cs typeface="Helvetica Neue"/>
              </a:rPr>
              <a:t>Violates Expressiveness Principle</a:t>
            </a:r>
            <a:endParaRPr sz="4500">
              <a:latin typeface="Helvetica Neue"/>
              <a:cs typeface="Helvetica Neue"/>
            </a:endParaRPr>
          </a:p>
          <a:p>
            <a:pPr marL="12700">
              <a:lnSpc>
                <a:spcPts val="5235"/>
              </a:lnSpc>
            </a:pPr>
            <a:r>
              <a:rPr sz="4500" spc="-55" dirty="0">
                <a:solidFill>
                  <a:srgbClr val="FFFFFF"/>
                </a:solidFill>
                <a:latin typeface="Helvetica Neue"/>
                <a:cs typeface="Helvetica Neue"/>
              </a:rPr>
              <a:t>Trend</a:t>
            </a:r>
            <a:r>
              <a:rPr sz="4500" spc="-11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500" dirty="0">
                <a:solidFill>
                  <a:srgbClr val="FFFFFF"/>
                </a:solidFill>
                <a:latin typeface="Helvetica Neue"/>
                <a:cs typeface="Helvetica Neue"/>
              </a:rPr>
              <a:t>does</a:t>
            </a:r>
            <a:r>
              <a:rPr sz="4500" spc="-11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500" spc="-25" dirty="0">
                <a:solidFill>
                  <a:srgbClr val="FFFFFF"/>
                </a:solidFill>
                <a:latin typeface="Helvetica Neue"/>
                <a:cs typeface="Helvetica Neue"/>
              </a:rPr>
              <a:t>not</a:t>
            </a:r>
            <a:endParaRPr sz="4500">
              <a:latin typeface="Helvetica Neue"/>
              <a:cs typeface="Helvetica Neue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4500" dirty="0">
                <a:solidFill>
                  <a:srgbClr val="FFFFFF"/>
                </a:solidFill>
                <a:latin typeface="Helvetica Neue"/>
                <a:cs typeface="Helvetica Neue"/>
              </a:rPr>
              <a:t>exist</a:t>
            </a:r>
            <a:r>
              <a:rPr sz="4500" spc="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500" dirty="0">
                <a:solidFill>
                  <a:srgbClr val="FFFFFF"/>
                </a:solidFill>
                <a:latin typeface="Helvetica Neue"/>
                <a:cs typeface="Helvetica Neue"/>
              </a:rPr>
              <a:t>in</a:t>
            </a:r>
            <a:r>
              <a:rPr sz="4500" spc="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500" spc="-20" dirty="0">
                <a:solidFill>
                  <a:srgbClr val="FFFFFF"/>
                </a:solidFill>
                <a:latin typeface="Helvetica Neue"/>
                <a:cs typeface="Helvetica Neue"/>
              </a:rPr>
              <a:t>data</a:t>
            </a:r>
            <a:endParaRPr sz="4500">
              <a:latin typeface="Helvetica Neue"/>
              <a:cs typeface="Helvetica Neu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977454" y="10787635"/>
            <a:ext cx="189674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dirty="0">
                <a:solidFill>
                  <a:srgbClr val="5E5E5E"/>
                </a:solidFill>
                <a:latin typeface="Helvetica Neue"/>
                <a:cs typeface="Helvetica Neue"/>
              </a:rPr>
              <a:t>Cleveland</a:t>
            </a:r>
            <a:r>
              <a:rPr sz="1950" spc="90" dirty="0">
                <a:solidFill>
                  <a:srgbClr val="5E5E5E"/>
                </a:solidFill>
                <a:latin typeface="Helvetica Neue"/>
                <a:cs typeface="Helvetica Neue"/>
              </a:rPr>
              <a:t> </a:t>
            </a:r>
            <a:r>
              <a:rPr sz="1950" spc="-10" dirty="0">
                <a:solidFill>
                  <a:srgbClr val="5E5E5E"/>
                </a:solidFill>
                <a:latin typeface="Helvetica Neue"/>
                <a:cs typeface="Helvetica Neue"/>
              </a:rPr>
              <a:t>(1985)</a:t>
            </a:r>
            <a:endParaRPr sz="195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A2B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9729" y="888736"/>
            <a:ext cx="12453620" cy="1804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05"/>
              </a:spcBef>
              <a:tabLst>
                <a:tab pos="5946140" algn="l"/>
              </a:tabLst>
            </a:pPr>
            <a:r>
              <a:rPr sz="7000" b="1" spc="-114" dirty="0">
                <a:solidFill>
                  <a:srgbClr val="FFFFFF"/>
                </a:solidFill>
                <a:latin typeface="Helvetica Neue"/>
                <a:cs typeface="Helvetica Neue"/>
              </a:rPr>
              <a:t>Scaling</a:t>
            </a:r>
            <a:r>
              <a:rPr sz="7000" b="1" spc="-34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7000" b="1" spc="-10" dirty="0">
                <a:solidFill>
                  <a:srgbClr val="FFFFFF"/>
                </a:solidFill>
                <a:latin typeface="Helvetica Neue"/>
                <a:cs typeface="Helvetica Neue"/>
              </a:rPr>
              <a:t>Axes:</a:t>
            </a:r>
            <a:r>
              <a:rPr sz="7000" b="1" dirty="0">
                <a:solidFill>
                  <a:srgbClr val="FFFFFF"/>
                </a:solidFill>
                <a:latin typeface="Helvetica Neue"/>
                <a:cs typeface="Helvetica Neue"/>
              </a:rPr>
              <a:t>	</a:t>
            </a:r>
            <a:r>
              <a:rPr sz="7000" b="1" spc="-120" dirty="0">
                <a:solidFill>
                  <a:srgbClr val="FFFFFF"/>
                </a:solidFill>
                <a:latin typeface="Helvetica Neue"/>
                <a:cs typeface="Helvetica Neue"/>
              </a:rPr>
              <a:t>Outliers</a:t>
            </a:r>
            <a:r>
              <a:rPr sz="7000" b="1" spc="-31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7000" b="1" dirty="0">
                <a:solidFill>
                  <a:srgbClr val="FFFFFF"/>
                </a:solidFill>
                <a:latin typeface="Helvetica Neue"/>
                <a:cs typeface="Helvetica Neue"/>
              </a:rPr>
              <a:t>&amp;</a:t>
            </a:r>
            <a:r>
              <a:rPr sz="7000" b="1" spc="-30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7000" b="1" spc="-90" dirty="0">
                <a:solidFill>
                  <a:srgbClr val="FFFFFF"/>
                </a:solidFill>
                <a:latin typeface="Helvetica Neue"/>
                <a:cs typeface="Helvetica Neue"/>
              </a:rPr>
              <a:t>Skew</a:t>
            </a:r>
            <a:endParaRPr sz="7000">
              <a:latin typeface="Helvetica Neue"/>
              <a:cs typeface="Helvetica Neue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  <a:tabLst>
                <a:tab pos="2817495" algn="l"/>
              </a:tabLst>
            </a:pPr>
            <a:r>
              <a:rPr sz="4500" b="1" dirty="0">
                <a:solidFill>
                  <a:srgbClr val="FFFFFF"/>
                </a:solidFill>
                <a:latin typeface="Helvetica Neue"/>
                <a:cs typeface="Helvetica Neue"/>
              </a:rPr>
              <a:t>Option</a:t>
            </a:r>
            <a:r>
              <a:rPr sz="4500" b="1" spc="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500" b="1" spc="-25" dirty="0">
                <a:solidFill>
                  <a:srgbClr val="FFFFFF"/>
                </a:solidFill>
                <a:latin typeface="Helvetica Neue"/>
                <a:cs typeface="Helvetica Neue"/>
              </a:rPr>
              <a:t>2:</a:t>
            </a:r>
            <a:r>
              <a:rPr sz="4500" b="1" dirty="0">
                <a:solidFill>
                  <a:srgbClr val="FFFFFF"/>
                </a:solidFill>
                <a:latin typeface="Helvetica Neue"/>
                <a:cs typeface="Helvetica Neue"/>
              </a:rPr>
              <a:t>	Scale</a:t>
            </a:r>
            <a:r>
              <a:rPr sz="4500" b="1" spc="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500" b="1" spc="-10" dirty="0">
                <a:solidFill>
                  <a:srgbClr val="FFFFFF"/>
                </a:solidFill>
                <a:latin typeface="Helvetica Neue"/>
                <a:cs typeface="Helvetica Neue"/>
              </a:rPr>
              <a:t>Breaks</a:t>
            </a:r>
            <a:endParaRPr sz="4500">
              <a:latin typeface="Helvetica Neue"/>
              <a:cs typeface="Helvetica Neue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96240" y="2854969"/>
            <a:ext cx="6995795" cy="6529070"/>
            <a:chOff x="1096240" y="2854969"/>
            <a:chExt cx="6995795" cy="652907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6240" y="2854969"/>
              <a:ext cx="6995324" cy="649248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74390" y="8075628"/>
              <a:ext cx="1776121" cy="1308100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34719" y="2854969"/>
            <a:ext cx="8227551" cy="649248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091863" y="10025564"/>
            <a:ext cx="6861175" cy="541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350" b="1" dirty="0">
                <a:solidFill>
                  <a:srgbClr val="FFFFFF"/>
                </a:solidFill>
                <a:latin typeface="Helvetica Neue"/>
                <a:cs typeface="Helvetica Neue"/>
              </a:rPr>
              <a:t>Violates</a:t>
            </a:r>
            <a:r>
              <a:rPr sz="3350" b="1" spc="-6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350" b="1" dirty="0">
                <a:solidFill>
                  <a:srgbClr val="FFFFFF"/>
                </a:solidFill>
                <a:latin typeface="Helvetica Neue"/>
                <a:cs typeface="Helvetica Neue"/>
              </a:rPr>
              <a:t>Expressiveness</a:t>
            </a:r>
            <a:r>
              <a:rPr sz="3350" b="1" spc="-6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350" b="1" spc="-10" dirty="0">
                <a:solidFill>
                  <a:srgbClr val="FFFFFF"/>
                </a:solidFill>
                <a:latin typeface="Helvetica Neue"/>
                <a:cs typeface="Helvetica Neue"/>
              </a:rPr>
              <a:t>Principle</a:t>
            </a:r>
            <a:endParaRPr sz="3350">
              <a:latin typeface="Helvetica Neue"/>
              <a:cs typeface="Helvetica Neu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103412" y="9763793"/>
            <a:ext cx="7490459" cy="106426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088640" marR="5080" indent="-3076575">
              <a:lnSpc>
                <a:spcPct val="102499"/>
              </a:lnSpc>
              <a:spcBef>
                <a:spcPts val="30"/>
              </a:spcBef>
            </a:pPr>
            <a:r>
              <a:rPr sz="3350" b="1" dirty="0">
                <a:solidFill>
                  <a:srgbClr val="FFFFFF"/>
                </a:solidFill>
                <a:latin typeface="Helvetica Neue"/>
                <a:cs typeface="Helvetica Neue"/>
              </a:rPr>
              <a:t>Prevents</a:t>
            </a:r>
            <a:r>
              <a:rPr sz="3350" b="1" spc="-3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350" b="1" dirty="0">
                <a:solidFill>
                  <a:srgbClr val="FFFFFF"/>
                </a:solidFill>
                <a:latin typeface="Helvetica Neue"/>
                <a:cs typeface="Helvetica Neue"/>
              </a:rPr>
              <a:t>direct</a:t>
            </a:r>
            <a:r>
              <a:rPr sz="3350" b="1" spc="-2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350" b="1" dirty="0">
                <a:solidFill>
                  <a:srgbClr val="FFFFFF"/>
                </a:solidFill>
                <a:latin typeface="Helvetica Neue"/>
                <a:cs typeface="Helvetica Neue"/>
              </a:rPr>
              <a:t>visual</a:t>
            </a:r>
            <a:r>
              <a:rPr sz="3350" b="1" spc="-3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350" b="1" dirty="0">
                <a:solidFill>
                  <a:srgbClr val="FFFFFF"/>
                </a:solidFill>
                <a:latin typeface="Helvetica Neue"/>
                <a:cs typeface="Helvetica Neue"/>
              </a:rPr>
              <a:t>comparison</a:t>
            </a:r>
            <a:r>
              <a:rPr sz="3350" b="1" spc="-25" dirty="0">
                <a:solidFill>
                  <a:srgbClr val="FFFFFF"/>
                </a:solidFill>
                <a:latin typeface="Helvetica Neue"/>
                <a:cs typeface="Helvetica Neue"/>
              </a:rPr>
              <a:t> of </a:t>
            </a:r>
            <a:r>
              <a:rPr sz="3350" b="1" spc="-10" dirty="0">
                <a:solidFill>
                  <a:srgbClr val="FFFFFF"/>
                </a:solidFill>
                <a:latin typeface="Helvetica Neue"/>
                <a:cs typeface="Helvetica Neue"/>
              </a:rPr>
              <a:t>values</a:t>
            </a:r>
            <a:endParaRPr sz="335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A2B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9729" y="888736"/>
            <a:ext cx="12453620" cy="1804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05"/>
              </a:spcBef>
              <a:tabLst>
                <a:tab pos="5946140" algn="l"/>
              </a:tabLst>
            </a:pPr>
            <a:r>
              <a:rPr sz="7000" b="1" spc="-114" dirty="0">
                <a:solidFill>
                  <a:srgbClr val="FFFFFF"/>
                </a:solidFill>
                <a:latin typeface="Helvetica Neue"/>
                <a:cs typeface="Helvetica Neue"/>
              </a:rPr>
              <a:t>Scaling</a:t>
            </a:r>
            <a:r>
              <a:rPr sz="7000" b="1" spc="-34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7000" b="1" spc="-10" dirty="0">
                <a:solidFill>
                  <a:srgbClr val="FFFFFF"/>
                </a:solidFill>
                <a:latin typeface="Helvetica Neue"/>
                <a:cs typeface="Helvetica Neue"/>
              </a:rPr>
              <a:t>Axes:</a:t>
            </a:r>
            <a:r>
              <a:rPr sz="7000" b="1" dirty="0">
                <a:solidFill>
                  <a:srgbClr val="FFFFFF"/>
                </a:solidFill>
                <a:latin typeface="Helvetica Neue"/>
                <a:cs typeface="Helvetica Neue"/>
              </a:rPr>
              <a:t>	</a:t>
            </a:r>
            <a:r>
              <a:rPr sz="7000" b="1" spc="-120" dirty="0">
                <a:solidFill>
                  <a:srgbClr val="FFFFFF"/>
                </a:solidFill>
                <a:latin typeface="Helvetica Neue"/>
                <a:cs typeface="Helvetica Neue"/>
              </a:rPr>
              <a:t>Outliers</a:t>
            </a:r>
            <a:r>
              <a:rPr sz="7000" b="1" spc="-31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7000" b="1" dirty="0">
                <a:solidFill>
                  <a:srgbClr val="FFFFFF"/>
                </a:solidFill>
                <a:latin typeface="Helvetica Neue"/>
                <a:cs typeface="Helvetica Neue"/>
              </a:rPr>
              <a:t>&amp;</a:t>
            </a:r>
            <a:r>
              <a:rPr sz="7000" b="1" spc="-30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7000" b="1" spc="-90" dirty="0">
                <a:solidFill>
                  <a:srgbClr val="FFFFFF"/>
                </a:solidFill>
                <a:latin typeface="Helvetica Neue"/>
                <a:cs typeface="Helvetica Neue"/>
              </a:rPr>
              <a:t>Skew</a:t>
            </a:r>
            <a:endParaRPr sz="7000">
              <a:latin typeface="Helvetica Neue"/>
              <a:cs typeface="Helvetica Neue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  <a:tabLst>
                <a:tab pos="2817495" algn="l"/>
              </a:tabLst>
            </a:pPr>
            <a:r>
              <a:rPr sz="4500" b="1" dirty="0">
                <a:solidFill>
                  <a:srgbClr val="FFFFFF"/>
                </a:solidFill>
                <a:latin typeface="Helvetica Neue"/>
                <a:cs typeface="Helvetica Neue"/>
              </a:rPr>
              <a:t>Option</a:t>
            </a:r>
            <a:r>
              <a:rPr sz="4500" b="1" spc="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500" b="1" spc="-25" dirty="0">
                <a:solidFill>
                  <a:srgbClr val="FFFFFF"/>
                </a:solidFill>
                <a:latin typeface="Helvetica Neue"/>
                <a:cs typeface="Helvetica Neue"/>
              </a:rPr>
              <a:t>3:</a:t>
            </a:r>
            <a:r>
              <a:rPr sz="4500" b="1" dirty="0">
                <a:solidFill>
                  <a:srgbClr val="FFFFFF"/>
                </a:solidFill>
                <a:latin typeface="Helvetica Neue"/>
                <a:cs typeface="Helvetica Neue"/>
              </a:rPr>
              <a:t>	Log</a:t>
            </a:r>
            <a:r>
              <a:rPr sz="4500" b="1" spc="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500" b="1" spc="-10" dirty="0">
                <a:solidFill>
                  <a:srgbClr val="FFFFFF"/>
                </a:solidFill>
                <a:latin typeface="Helvetica Neue"/>
                <a:cs typeface="Helvetica Neue"/>
              </a:rPr>
              <a:t>Scales</a:t>
            </a:r>
            <a:endParaRPr sz="4500">
              <a:latin typeface="Helvetica Neue"/>
              <a:cs typeface="Helvetica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3331" y="2945149"/>
            <a:ext cx="8227551" cy="649248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382016" y="9853972"/>
            <a:ext cx="7490459" cy="106426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088640" marR="5080" indent="-3076575">
              <a:lnSpc>
                <a:spcPct val="102499"/>
              </a:lnSpc>
              <a:spcBef>
                <a:spcPts val="30"/>
              </a:spcBef>
            </a:pPr>
            <a:r>
              <a:rPr sz="3350" b="1" dirty="0">
                <a:solidFill>
                  <a:srgbClr val="FFFFFF"/>
                </a:solidFill>
                <a:latin typeface="Helvetica Neue"/>
                <a:cs typeface="Helvetica Neue"/>
              </a:rPr>
              <a:t>Prevents</a:t>
            </a:r>
            <a:r>
              <a:rPr sz="3350" b="1" spc="-3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350" b="1" dirty="0">
                <a:solidFill>
                  <a:srgbClr val="FFFFFF"/>
                </a:solidFill>
                <a:latin typeface="Helvetica Neue"/>
                <a:cs typeface="Helvetica Neue"/>
              </a:rPr>
              <a:t>direct</a:t>
            </a:r>
            <a:r>
              <a:rPr sz="3350" b="1" spc="-2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350" b="1" dirty="0">
                <a:solidFill>
                  <a:srgbClr val="FFFFFF"/>
                </a:solidFill>
                <a:latin typeface="Helvetica Neue"/>
                <a:cs typeface="Helvetica Neue"/>
              </a:rPr>
              <a:t>visual</a:t>
            </a:r>
            <a:r>
              <a:rPr sz="3350" b="1" spc="-3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350" b="1" dirty="0">
                <a:solidFill>
                  <a:srgbClr val="FFFFFF"/>
                </a:solidFill>
                <a:latin typeface="Helvetica Neue"/>
                <a:cs typeface="Helvetica Neue"/>
              </a:rPr>
              <a:t>comparison</a:t>
            </a:r>
            <a:r>
              <a:rPr sz="3350" b="1" spc="-25" dirty="0">
                <a:solidFill>
                  <a:srgbClr val="FFFFFF"/>
                </a:solidFill>
                <a:latin typeface="Helvetica Neue"/>
                <a:cs typeface="Helvetica Neue"/>
              </a:rPr>
              <a:t> of </a:t>
            </a:r>
            <a:r>
              <a:rPr sz="3350" b="1" spc="-10" dirty="0">
                <a:solidFill>
                  <a:srgbClr val="FFFFFF"/>
                </a:solidFill>
                <a:latin typeface="Helvetica Neue"/>
                <a:cs typeface="Helvetica Neue"/>
              </a:rPr>
              <a:t>values</a:t>
            </a:r>
            <a:endParaRPr sz="3350">
              <a:latin typeface="Helvetica Neue"/>
              <a:cs typeface="Helvetica Neue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290076" y="2945149"/>
            <a:ext cx="6409370" cy="649248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1977845" y="9853972"/>
            <a:ext cx="7321550" cy="106426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004185" marR="5080" indent="-2992120">
              <a:lnSpc>
                <a:spcPct val="102499"/>
              </a:lnSpc>
              <a:spcBef>
                <a:spcPts val="30"/>
              </a:spcBef>
            </a:pPr>
            <a:r>
              <a:rPr sz="3350" b="1" dirty="0">
                <a:solidFill>
                  <a:srgbClr val="FFFFFF"/>
                </a:solidFill>
                <a:latin typeface="Helvetica Neue"/>
                <a:cs typeface="Helvetica Neue"/>
              </a:rPr>
              <a:t>Enables</a:t>
            </a:r>
            <a:r>
              <a:rPr sz="3350" b="1" spc="-1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350" b="1" dirty="0">
                <a:solidFill>
                  <a:srgbClr val="FFFFFF"/>
                </a:solidFill>
                <a:latin typeface="Helvetica Neue"/>
                <a:cs typeface="Helvetica Neue"/>
              </a:rPr>
              <a:t>direct</a:t>
            </a:r>
            <a:r>
              <a:rPr sz="3350" b="1" spc="-1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350" b="1" dirty="0">
                <a:solidFill>
                  <a:srgbClr val="FFFFFF"/>
                </a:solidFill>
                <a:latin typeface="Helvetica Neue"/>
                <a:cs typeface="Helvetica Neue"/>
              </a:rPr>
              <a:t>visual</a:t>
            </a:r>
            <a:r>
              <a:rPr sz="3350" b="1" spc="-1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350" b="1" dirty="0">
                <a:solidFill>
                  <a:srgbClr val="FFFFFF"/>
                </a:solidFill>
                <a:latin typeface="Helvetica Neue"/>
                <a:cs typeface="Helvetica Neue"/>
              </a:rPr>
              <a:t>comparison</a:t>
            </a:r>
            <a:r>
              <a:rPr sz="3350" b="1" spc="-1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3350" b="1" spc="-25" dirty="0">
                <a:solidFill>
                  <a:srgbClr val="FFFFFF"/>
                </a:solidFill>
                <a:latin typeface="Helvetica Neue"/>
                <a:cs typeface="Helvetica Neue"/>
              </a:rPr>
              <a:t>of </a:t>
            </a:r>
            <a:r>
              <a:rPr sz="3350" b="1" spc="-10" dirty="0">
                <a:solidFill>
                  <a:srgbClr val="FFFFFF"/>
                </a:solidFill>
                <a:latin typeface="Helvetica Neue"/>
                <a:cs typeface="Helvetica Neue"/>
              </a:rPr>
              <a:t>values</a:t>
            </a:r>
            <a:endParaRPr sz="335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23917" y="888736"/>
            <a:ext cx="1244917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941695" algn="l"/>
              </a:tabLst>
            </a:pPr>
            <a:r>
              <a:rPr sz="7000" b="1" spc="-114" dirty="0">
                <a:solidFill>
                  <a:srgbClr val="FFFFFF"/>
                </a:solidFill>
                <a:latin typeface="Helvetica Neue"/>
                <a:cs typeface="Helvetica Neue"/>
              </a:rPr>
              <a:t>Scaling</a:t>
            </a:r>
            <a:r>
              <a:rPr sz="7000" b="1" spc="-34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7000" b="1" spc="-10" dirty="0">
                <a:solidFill>
                  <a:srgbClr val="FFFFFF"/>
                </a:solidFill>
                <a:latin typeface="Helvetica Neue"/>
                <a:cs typeface="Helvetica Neue"/>
              </a:rPr>
              <a:t>Axes:</a:t>
            </a:r>
            <a:r>
              <a:rPr sz="7000" b="1" dirty="0">
                <a:solidFill>
                  <a:srgbClr val="FFFFFF"/>
                </a:solidFill>
                <a:latin typeface="Helvetica Neue"/>
                <a:cs typeface="Helvetica Neue"/>
              </a:rPr>
              <a:t>	</a:t>
            </a:r>
            <a:r>
              <a:rPr sz="7000" b="1" spc="-120" dirty="0">
                <a:solidFill>
                  <a:srgbClr val="FFFFFF"/>
                </a:solidFill>
                <a:latin typeface="Helvetica Neue"/>
                <a:cs typeface="Helvetica Neue"/>
              </a:rPr>
              <a:t>Outliers</a:t>
            </a:r>
            <a:r>
              <a:rPr sz="7000" b="1" spc="-31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7000" b="1" dirty="0">
                <a:solidFill>
                  <a:srgbClr val="FFFFFF"/>
                </a:solidFill>
                <a:latin typeface="Helvetica Neue"/>
                <a:cs typeface="Helvetica Neue"/>
              </a:rPr>
              <a:t>&amp;</a:t>
            </a:r>
            <a:r>
              <a:rPr sz="7000" b="1" spc="-30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7000" b="1" spc="-100" dirty="0">
                <a:solidFill>
                  <a:srgbClr val="FFFFFF"/>
                </a:solidFill>
                <a:latin typeface="Helvetica Neue"/>
                <a:cs typeface="Helvetica Neue"/>
              </a:rPr>
              <a:t>Skew</a:t>
            </a:r>
            <a:endParaRPr sz="700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9729" y="888736"/>
            <a:ext cx="12453620" cy="1804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05"/>
              </a:spcBef>
              <a:tabLst>
                <a:tab pos="5946140" algn="l"/>
              </a:tabLst>
            </a:pPr>
            <a:r>
              <a:rPr sz="7000" b="1" spc="-114" dirty="0">
                <a:solidFill>
                  <a:srgbClr val="FFFFFF"/>
                </a:solidFill>
                <a:latin typeface="Helvetica Neue"/>
                <a:cs typeface="Helvetica Neue"/>
              </a:rPr>
              <a:t>Scaling</a:t>
            </a:r>
            <a:r>
              <a:rPr sz="7000" b="1" spc="-34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7000" b="1" spc="-10" dirty="0">
                <a:solidFill>
                  <a:srgbClr val="FFFFFF"/>
                </a:solidFill>
                <a:latin typeface="Helvetica Neue"/>
                <a:cs typeface="Helvetica Neue"/>
              </a:rPr>
              <a:t>Axes:</a:t>
            </a:r>
            <a:r>
              <a:rPr sz="7000" b="1" dirty="0">
                <a:solidFill>
                  <a:srgbClr val="FFFFFF"/>
                </a:solidFill>
                <a:latin typeface="Helvetica Neue"/>
                <a:cs typeface="Helvetica Neue"/>
              </a:rPr>
              <a:t>	</a:t>
            </a:r>
            <a:r>
              <a:rPr sz="7000" b="1" spc="-120" dirty="0">
                <a:solidFill>
                  <a:srgbClr val="FFFFFF"/>
                </a:solidFill>
                <a:latin typeface="Helvetica Neue"/>
                <a:cs typeface="Helvetica Neue"/>
              </a:rPr>
              <a:t>Outliers</a:t>
            </a:r>
            <a:r>
              <a:rPr sz="7000" b="1" spc="-31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7000" b="1" dirty="0">
                <a:solidFill>
                  <a:srgbClr val="FFFFFF"/>
                </a:solidFill>
                <a:latin typeface="Helvetica Neue"/>
                <a:cs typeface="Helvetica Neue"/>
              </a:rPr>
              <a:t>&amp;</a:t>
            </a:r>
            <a:r>
              <a:rPr sz="7000" b="1" spc="-30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7000" b="1" spc="-90" dirty="0">
                <a:solidFill>
                  <a:srgbClr val="FFFFFF"/>
                </a:solidFill>
                <a:latin typeface="Helvetica Neue"/>
                <a:cs typeface="Helvetica Neue"/>
              </a:rPr>
              <a:t>Skew</a:t>
            </a:r>
            <a:endParaRPr sz="7000">
              <a:latin typeface="Helvetica Neue"/>
              <a:cs typeface="Helvetica Neue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  <a:tabLst>
                <a:tab pos="2817495" algn="l"/>
              </a:tabLst>
            </a:pPr>
            <a:r>
              <a:rPr sz="4500" b="1" dirty="0">
                <a:solidFill>
                  <a:srgbClr val="FFFFFF"/>
                </a:solidFill>
                <a:latin typeface="Helvetica Neue"/>
                <a:cs typeface="Helvetica Neue"/>
              </a:rPr>
              <a:t>Option</a:t>
            </a:r>
            <a:r>
              <a:rPr sz="4500" b="1" spc="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500" b="1" spc="-25" dirty="0">
                <a:solidFill>
                  <a:srgbClr val="FFFFFF"/>
                </a:solidFill>
                <a:latin typeface="Helvetica Neue"/>
                <a:cs typeface="Helvetica Neue"/>
              </a:rPr>
              <a:t>3:</a:t>
            </a:r>
            <a:r>
              <a:rPr sz="4500" b="1" dirty="0">
                <a:solidFill>
                  <a:srgbClr val="FFFFFF"/>
                </a:solidFill>
                <a:latin typeface="Helvetica Neue"/>
                <a:cs typeface="Helvetica Neue"/>
              </a:rPr>
              <a:t>	Log</a:t>
            </a:r>
            <a:r>
              <a:rPr sz="4500" b="1" spc="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500" b="1" spc="-10" dirty="0">
                <a:solidFill>
                  <a:srgbClr val="FFFFFF"/>
                </a:solidFill>
                <a:latin typeface="Helvetica Neue"/>
                <a:cs typeface="Helvetica Neue"/>
              </a:rPr>
              <a:t>Scales</a:t>
            </a:r>
            <a:endParaRPr sz="4500">
              <a:latin typeface="Helvetica Neue"/>
              <a:cs typeface="Helvetica Neu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19729" y="10268944"/>
            <a:ext cx="16413480" cy="716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0" b="1" dirty="0">
                <a:solidFill>
                  <a:srgbClr val="FFFFFF"/>
                </a:solidFill>
                <a:latin typeface="Helvetica Neue"/>
                <a:cs typeface="Helvetica Neue"/>
              </a:rPr>
              <a:t>Direct</a:t>
            </a:r>
            <a:r>
              <a:rPr sz="4500" b="1" spc="-2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500" b="1" dirty="0">
                <a:solidFill>
                  <a:srgbClr val="FFFFFF"/>
                </a:solidFill>
                <a:latin typeface="Helvetica Neue"/>
                <a:cs typeface="Helvetica Neue"/>
              </a:rPr>
              <a:t>visual</a:t>
            </a:r>
            <a:r>
              <a:rPr sz="4500" b="1" spc="-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500" b="1" dirty="0">
                <a:solidFill>
                  <a:srgbClr val="FFFFFF"/>
                </a:solidFill>
                <a:latin typeface="Helvetica Neue"/>
                <a:cs typeface="Helvetica Neue"/>
              </a:rPr>
              <a:t>comparison</a:t>
            </a:r>
            <a:r>
              <a:rPr sz="4500" b="1" spc="-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500" b="1" dirty="0">
                <a:solidFill>
                  <a:srgbClr val="FFFFFF"/>
                </a:solidFill>
                <a:latin typeface="Helvetica Neue"/>
                <a:cs typeface="Helvetica Neue"/>
              </a:rPr>
              <a:t>of</a:t>
            </a:r>
            <a:r>
              <a:rPr sz="4500" b="1" spc="-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500" b="1" dirty="0">
                <a:solidFill>
                  <a:srgbClr val="FFFFFF"/>
                </a:solidFill>
                <a:latin typeface="Helvetica Neue"/>
                <a:cs typeface="Helvetica Neue"/>
              </a:rPr>
              <a:t>values</a:t>
            </a:r>
            <a:r>
              <a:rPr sz="4500" b="1" spc="-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500" b="1" dirty="0">
                <a:solidFill>
                  <a:srgbClr val="FFFFFF"/>
                </a:solidFill>
                <a:latin typeface="Helvetica Neue"/>
                <a:cs typeface="Helvetica Neue"/>
              </a:rPr>
              <a:t>with</a:t>
            </a:r>
            <a:r>
              <a:rPr sz="4500" b="1" spc="-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500" b="1" dirty="0">
                <a:solidFill>
                  <a:srgbClr val="FFFFFF"/>
                </a:solidFill>
                <a:latin typeface="Helvetica Neue"/>
                <a:cs typeface="Helvetica Neue"/>
              </a:rPr>
              <a:t>no</a:t>
            </a:r>
            <a:r>
              <a:rPr sz="4500" b="1" spc="-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500" b="1" dirty="0">
                <a:solidFill>
                  <a:srgbClr val="FFFFFF"/>
                </a:solidFill>
                <a:latin typeface="Helvetica Neue"/>
                <a:cs typeface="Helvetica Neue"/>
              </a:rPr>
              <a:t>clipping</a:t>
            </a:r>
            <a:r>
              <a:rPr sz="4500" b="1" spc="-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500" b="1" spc="-10" dirty="0">
                <a:solidFill>
                  <a:srgbClr val="FFFFFF"/>
                </a:solidFill>
                <a:latin typeface="Helvetica Neue"/>
                <a:cs typeface="Helvetica Neue"/>
              </a:rPr>
              <a:t>required</a:t>
            </a:r>
            <a:endParaRPr sz="450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A2B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23917" y="888736"/>
            <a:ext cx="1143317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941695" algn="l"/>
              </a:tabLst>
            </a:pPr>
            <a:r>
              <a:rPr sz="7000" b="1" spc="-114" dirty="0">
                <a:solidFill>
                  <a:srgbClr val="FFFFFF"/>
                </a:solidFill>
                <a:latin typeface="Helvetica Neue"/>
                <a:cs typeface="Helvetica Neue"/>
              </a:rPr>
              <a:t>Scaling</a:t>
            </a:r>
            <a:r>
              <a:rPr sz="7000" b="1" spc="-34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7000" b="1" spc="-10" dirty="0">
                <a:solidFill>
                  <a:srgbClr val="FFFFFF"/>
                </a:solidFill>
                <a:latin typeface="Helvetica Neue"/>
                <a:cs typeface="Helvetica Neue"/>
              </a:rPr>
              <a:t>Axes:</a:t>
            </a:r>
            <a:r>
              <a:rPr sz="7000" b="1" dirty="0">
                <a:solidFill>
                  <a:srgbClr val="FFFFFF"/>
                </a:solidFill>
                <a:latin typeface="Helvetica Neue"/>
                <a:cs typeface="Helvetica Neue"/>
              </a:rPr>
              <a:t>	</a:t>
            </a:r>
            <a:r>
              <a:rPr sz="7000" b="1" spc="-110" dirty="0">
                <a:solidFill>
                  <a:srgbClr val="FFFFFF"/>
                </a:solidFill>
                <a:latin typeface="Helvetica Neue"/>
                <a:cs typeface="Helvetica Neue"/>
              </a:rPr>
              <a:t>Linear</a:t>
            </a:r>
            <a:r>
              <a:rPr sz="7000" b="1" spc="-39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7000" b="1" dirty="0">
                <a:solidFill>
                  <a:srgbClr val="FFFFFF"/>
                </a:solidFill>
                <a:latin typeface="Helvetica Neue"/>
                <a:cs typeface="Helvetica Neue"/>
              </a:rPr>
              <a:t>vs</a:t>
            </a:r>
            <a:r>
              <a:rPr sz="7000" b="1" spc="-39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7000" b="1" spc="-85" dirty="0">
                <a:solidFill>
                  <a:srgbClr val="FFFFFF"/>
                </a:solidFill>
                <a:latin typeface="Helvetica Neue"/>
                <a:cs typeface="Helvetica Neue"/>
              </a:rPr>
              <a:t>Log</a:t>
            </a:r>
            <a:endParaRPr sz="7000">
              <a:latin typeface="Helvetica Neue"/>
              <a:cs typeface="Helvetica Neu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19729" y="2276812"/>
            <a:ext cx="4356735" cy="14109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0" b="1" dirty="0">
                <a:solidFill>
                  <a:srgbClr val="FFFFFF"/>
                </a:solidFill>
                <a:latin typeface="Helvetica Neue"/>
                <a:cs typeface="Helvetica Neue"/>
              </a:rPr>
              <a:t>Linear</a:t>
            </a:r>
            <a:r>
              <a:rPr sz="4500" b="1" spc="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500" b="1" spc="-10" dirty="0">
                <a:solidFill>
                  <a:srgbClr val="FFFFFF"/>
                </a:solidFill>
                <a:latin typeface="Helvetica Neue"/>
                <a:cs typeface="Helvetica Neue"/>
              </a:rPr>
              <a:t>Scale</a:t>
            </a:r>
            <a:endParaRPr sz="4500">
              <a:latin typeface="Helvetica Neue"/>
              <a:cs typeface="Helvetica Neue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4500" dirty="0">
                <a:solidFill>
                  <a:srgbClr val="FFFFFF"/>
                </a:solidFill>
                <a:latin typeface="Helvetica Neue"/>
                <a:cs typeface="Helvetica Neue"/>
              </a:rPr>
              <a:t>Absolute</a:t>
            </a:r>
            <a:r>
              <a:rPr sz="4500" spc="-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500" spc="-10" dirty="0">
                <a:solidFill>
                  <a:srgbClr val="FFFFFF"/>
                </a:solidFill>
                <a:latin typeface="Helvetica Neue"/>
                <a:cs typeface="Helvetica Neue"/>
              </a:rPr>
              <a:t>change</a:t>
            </a:r>
            <a:endParaRPr sz="4500">
              <a:latin typeface="Helvetica Neue"/>
              <a:cs typeface="Helvetica Neue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79783" y="1983406"/>
            <a:ext cx="9601801" cy="43558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11270" y="6408056"/>
            <a:ext cx="9591331" cy="459671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019729" y="6432830"/>
            <a:ext cx="6111240" cy="36093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0" b="1" dirty="0">
                <a:solidFill>
                  <a:srgbClr val="FFFFFF"/>
                </a:solidFill>
                <a:latin typeface="Helvetica Neue"/>
                <a:cs typeface="Helvetica Neue"/>
              </a:rPr>
              <a:t>Log</a:t>
            </a:r>
            <a:r>
              <a:rPr sz="4500" b="1" spc="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500" b="1" spc="-10" dirty="0">
                <a:solidFill>
                  <a:srgbClr val="FFFFFF"/>
                </a:solidFill>
                <a:latin typeface="Helvetica Neue"/>
                <a:cs typeface="Helvetica Neue"/>
              </a:rPr>
              <a:t>Scale</a:t>
            </a:r>
            <a:endParaRPr sz="4500">
              <a:latin typeface="Helvetica Neue"/>
              <a:cs typeface="Helvetica Neue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4500" dirty="0">
                <a:solidFill>
                  <a:srgbClr val="FFFFFF"/>
                </a:solidFill>
                <a:latin typeface="Helvetica Neue"/>
                <a:cs typeface="Helvetica Neue"/>
              </a:rPr>
              <a:t>Percentage</a:t>
            </a:r>
            <a:r>
              <a:rPr sz="4500" spc="-8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500" spc="-10" dirty="0">
                <a:solidFill>
                  <a:srgbClr val="FFFFFF"/>
                </a:solidFill>
                <a:latin typeface="Helvetica Neue"/>
                <a:cs typeface="Helvetica Neue"/>
              </a:rPr>
              <a:t>change</a:t>
            </a:r>
            <a:endParaRPr sz="4500">
              <a:latin typeface="Helvetica Neue"/>
              <a:cs typeface="Helvetica Neue"/>
            </a:endParaRPr>
          </a:p>
          <a:p>
            <a:pPr marL="12700">
              <a:lnSpc>
                <a:spcPct val="100000"/>
              </a:lnSpc>
              <a:spcBef>
                <a:spcPts val="2725"/>
              </a:spcBef>
            </a:pPr>
            <a:r>
              <a:rPr sz="4050" spc="-10" dirty="0">
                <a:solidFill>
                  <a:srgbClr val="FFFFFF"/>
                </a:solidFill>
                <a:latin typeface="Helvetica Neue"/>
                <a:cs typeface="Helvetica Neue"/>
              </a:rPr>
              <a:t>Limitations</a:t>
            </a:r>
            <a:endParaRPr sz="4050">
              <a:latin typeface="Helvetica Neue"/>
              <a:cs typeface="Helvetica Neue"/>
            </a:endParaRPr>
          </a:p>
          <a:p>
            <a:pPr marL="300355" marR="5080">
              <a:lnSpc>
                <a:spcPct val="100000"/>
              </a:lnSpc>
              <a:spcBef>
                <a:spcPts val="5"/>
              </a:spcBef>
            </a:pPr>
            <a:r>
              <a:rPr sz="4050" dirty="0">
                <a:solidFill>
                  <a:srgbClr val="FFFFFF"/>
                </a:solidFill>
                <a:latin typeface="Helvetica Neue"/>
                <a:cs typeface="Helvetica Neue"/>
              </a:rPr>
              <a:t>Positive,</a:t>
            </a:r>
            <a:r>
              <a:rPr sz="4050" spc="-3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050" dirty="0">
                <a:solidFill>
                  <a:srgbClr val="FFFFFF"/>
                </a:solidFill>
                <a:latin typeface="Helvetica Neue"/>
                <a:cs typeface="Helvetica Neue"/>
              </a:rPr>
              <a:t>non-zero</a:t>
            </a:r>
            <a:r>
              <a:rPr sz="4050" spc="-3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050" spc="-10" dirty="0">
                <a:solidFill>
                  <a:srgbClr val="FFFFFF"/>
                </a:solidFill>
                <a:latin typeface="Helvetica Neue"/>
                <a:cs typeface="Helvetica Neue"/>
              </a:rPr>
              <a:t>values </a:t>
            </a:r>
            <a:r>
              <a:rPr sz="4050" dirty="0">
                <a:solidFill>
                  <a:srgbClr val="FFFFFF"/>
                </a:solidFill>
                <a:latin typeface="Helvetica Neue"/>
                <a:cs typeface="Helvetica Neue"/>
              </a:rPr>
              <a:t>Audience</a:t>
            </a:r>
            <a:r>
              <a:rPr sz="4050" spc="5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sz="4050" spc="-10" dirty="0">
                <a:solidFill>
                  <a:srgbClr val="FFFFFF"/>
                </a:solidFill>
                <a:latin typeface="Helvetica Neue"/>
                <a:cs typeface="Helvetica Neue"/>
              </a:rPr>
              <a:t>familiarity?</a:t>
            </a:r>
            <a:endParaRPr sz="405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904526"/>
            <a:ext cx="10404475" cy="1118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105" dirty="0"/>
              <a:t>Design</a:t>
            </a:r>
            <a:r>
              <a:rPr spc="-360" dirty="0"/>
              <a:t> </a:t>
            </a:r>
            <a:r>
              <a:rPr spc="-120" dirty="0"/>
              <a:t>Criteria</a:t>
            </a:r>
            <a:r>
              <a:rPr spc="-360" dirty="0"/>
              <a:t> </a:t>
            </a:r>
            <a:r>
              <a:rPr i="1" spc="-910" dirty="0">
                <a:latin typeface="Helvetica Neue Medium"/>
                <a:cs typeface="Helvetica Neue Medium"/>
              </a:rPr>
              <a:t>T</a:t>
            </a:r>
            <a:r>
              <a:rPr i="1" spc="-114" dirty="0">
                <a:latin typeface="Helvetica Neue Medium"/>
                <a:cs typeface="Helvetica Neue Medium"/>
              </a:rPr>
              <a:t>ranslate</a:t>
            </a:r>
            <a:r>
              <a:rPr i="1" spc="30" dirty="0">
                <a:latin typeface="Helvetica Neue Medium"/>
                <a:cs typeface="Helvetica Neue Medium"/>
              </a:rPr>
              <a:t>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23917" y="3526436"/>
            <a:ext cx="11078210" cy="521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0" b="1" spc="-10" dirty="0">
                <a:latin typeface="Helvetica Neue"/>
                <a:cs typeface="Helvetica Neue"/>
              </a:rPr>
              <a:t>Expressiveness</a:t>
            </a:r>
            <a:r>
              <a:rPr sz="4500" spc="-10" dirty="0">
                <a:latin typeface="Helvetica Neue Medium"/>
                <a:cs typeface="Helvetica Neue Medium"/>
              </a:rPr>
              <a:t>:</a:t>
            </a:r>
            <a:endParaRPr sz="4500">
              <a:latin typeface="Helvetica Neue Medium"/>
              <a:cs typeface="Helvetica Neue Medium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4500" spc="-445" dirty="0">
                <a:latin typeface="Helvetica Neue Medium"/>
                <a:cs typeface="Helvetica Neue Medium"/>
              </a:rPr>
              <a:t>T</a:t>
            </a:r>
            <a:r>
              <a:rPr sz="4500" spc="60" dirty="0">
                <a:latin typeface="Helvetica Neue Medium"/>
                <a:cs typeface="Helvetica Neue Medium"/>
              </a:rPr>
              <a:t>ell</a:t>
            </a:r>
            <a:r>
              <a:rPr sz="4500" spc="-40" dirty="0">
                <a:latin typeface="Helvetica Neue Medium"/>
                <a:cs typeface="Helvetica Neue Medium"/>
              </a:rPr>
              <a:t> </a:t>
            </a:r>
            <a:r>
              <a:rPr sz="4500" dirty="0">
                <a:latin typeface="Helvetica Neue Medium"/>
                <a:cs typeface="Helvetica Neue Medium"/>
              </a:rPr>
              <a:t>the</a:t>
            </a:r>
            <a:r>
              <a:rPr sz="4500" spc="-30" dirty="0">
                <a:latin typeface="Helvetica Neue Medium"/>
                <a:cs typeface="Helvetica Neue Medium"/>
              </a:rPr>
              <a:t> </a:t>
            </a:r>
            <a:r>
              <a:rPr sz="4500" dirty="0">
                <a:latin typeface="Helvetica Neue Medium"/>
                <a:cs typeface="Helvetica Neue Medium"/>
              </a:rPr>
              <a:t>truth</a:t>
            </a:r>
            <a:r>
              <a:rPr sz="4500" spc="-30" dirty="0">
                <a:latin typeface="Helvetica Neue Medium"/>
                <a:cs typeface="Helvetica Neue Medium"/>
              </a:rPr>
              <a:t> </a:t>
            </a:r>
            <a:r>
              <a:rPr sz="4500" dirty="0">
                <a:latin typeface="Helvetica Neue Medium"/>
                <a:cs typeface="Helvetica Neue Medium"/>
              </a:rPr>
              <a:t>and</a:t>
            </a:r>
            <a:r>
              <a:rPr sz="4500" spc="-30" dirty="0">
                <a:latin typeface="Helvetica Neue Medium"/>
                <a:cs typeface="Helvetica Neue Medium"/>
              </a:rPr>
              <a:t> </a:t>
            </a:r>
            <a:r>
              <a:rPr sz="4500" dirty="0">
                <a:latin typeface="Helvetica Neue Medium"/>
                <a:cs typeface="Helvetica Neue Medium"/>
              </a:rPr>
              <a:t>nothing</a:t>
            </a:r>
            <a:r>
              <a:rPr sz="4500" spc="-30" dirty="0">
                <a:latin typeface="Helvetica Neue Medium"/>
                <a:cs typeface="Helvetica Neue Medium"/>
              </a:rPr>
              <a:t> </a:t>
            </a:r>
            <a:r>
              <a:rPr sz="4500" dirty="0">
                <a:latin typeface="Helvetica Neue Medium"/>
                <a:cs typeface="Helvetica Neue Medium"/>
              </a:rPr>
              <a:t>but</a:t>
            </a:r>
            <a:r>
              <a:rPr sz="4500" spc="-30" dirty="0">
                <a:latin typeface="Helvetica Neue Medium"/>
                <a:cs typeface="Helvetica Neue Medium"/>
              </a:rPr>
              <a:t> </a:t>
            </a:r>
            <a:r>
              <a:rPr sz="4500" dirty="0">
                <a:latin typeface="Helvetica Neue Medium"/>
                <a:cs typeface="Helvetica Neue Medium"/>
              </a:rPr>
              <a:t>the</a:t>
            </a:r>
            <a:r>
              <a:rPr sz="4500" spc="-25" dirty="0">
                <a:latin typeface="Helvetica Neue Medium"/>
                <a:cs typeface="Helvetica Neue Medium"/>
              </a:rPr>
              <a:t> </a:t>
            </a:r>
            <a:r>
              <a:rPr sz="4500" spc="-10" dirty="0">
                <a:latin typeface="Helvetica Neue Medium"/>
                <a:cs typeface="Helvetica Neue Medium"/>
              </a:rPr>
              <a:t>truth</a:t>
            </a:r>
            <a:endParaRPr sz="4500">
              <a:latin typeface="Helvetica Neue Medium"/>
              <a:cs typeface="Helvetica Neue Medium"/>
            </a:endParaRPr>
          </a:p>
          <a:p>
            <a:pPr marL="12700">
              <a:lnSpc>
                <a:spcPct val="100000"/>
              </a:lnSpc>
              <a:spcBef>
                <a:spcPts val="1495"/>
              </a:spcBef>
            </a:pPr>
            <a:r>
              <a:rPr sz="3950" dirty="0">
                <a:latin typeface="Helvetica Neue"/>
                <a:cs typeface="Helvetica Neue"/>
              </a:rPr>
              <a:t>(don’t</a:t>
            </a:r>
            <a:r>
              <a:rPr sz="3950" spc="-3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lie,</a:t>
            </a:r>
            <a:r>
              <a:rPr sz="3950" spc="-3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and</a:t>
            </a:r>
            <a:r>
              <a:rPr sz="3950" spc="-3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don’t</a:t>
            </a:r>
            <a:r>
              <a:rPr sz="3950" spc="-3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lie</a:t>
            </a:r>
            <a:r>
              <a:rPr sz="3950" spc="-3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by</a:t>
            </a:r>
            <a:r>
              <a:rPr sz="3950" spc="-25" dirty="0">
                <a:latin typeface="Helvetica Neue"/>
                <a:cs typeface="Helvetica Neue"/>
              </a:rPr>
              <a:t> </a:t>
            </a:r>
            <a:r>
              <a:rPr sz="3950" spc="-10" dirty="0">
                <a:latin typeface="Helvetica Neue"/>
                <a:cs typeface="Helvetica Neue"/>
              </a:rPr>
              <a:t>omission)</a:t>
            </a:r>
            <a:endParaRPr sz="3950">
              <a:latin typeface="Helvetica Neue"/>
              <a:cs typeface="Helvetica Neue"/>
            </a:endParaRPr>
          </a:p>
          <a:p>
            <a:pPr>
              <a:lnSpc>
                <a:spcPct val="100000"/>
              </a:lnSpc>
              <a:spcBef>
                <a:spcPts val="1625"/>
              </a:spcBef>
            </a:pPr>
            <a:endParaRPr sz="3950">
              <a:latin typeface="Helvetica Neue"/>
              <a:cs typeface="Helvetica Neue"/>
            </a:endParaRPr>
          </a:p>
          <a:p>
            <a:pPr marL="12700">
              <a:lnSpc>
                <a:spcPct val="100000"/>
              </a:lnSpc>
            </a:pPr>
            <a:r>
              <a:rPr sz="4500" b="1" spc="-10" dirty="0">
                <a:latin typeface="Helvetica Neue"/>
                <a:cs typeface="Helvetica Neue"/>
              </a:rPr>
              <a:t>Eﬀectiveness</a:t>
            </a:r>
            <a:r>
              <a:rPr sz="4500" spc="-10" dirty="0">
                <a:latin typeface="Helvetica Neue Medium"/>
                <a:cs typeface="Helvetica Neue Medium"/>
              </a:rPr>
              <a:t>:</a:t>
            </a:r>
            <a:endParaRPr sz="4500">
              <a:latin typeface="Helvetica Neue Medium"/>
              <a:cs typeface="Helvetica Neue Medium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4500" dirty="0">
                <a:latin typeface="Helvetica Neue Medium"/>
                <a:cs typeface="Helvetica Neue Medium"/>
              </a:rPr>
              <a:t>Use</a:t>
            </a:r>
            <a:r>
              <a:rPr sz="4500" spc="5" dirty="0">
                <a:latin typeface="Helvetica Neue Medium"/>
                <a:cs typeface="Helvetica Neue Medium"/>
              </a:rPr>
              <a:t> </a:t>
            </a:r>
            <a:r>
              <a:rPr sz="4500" dirty="0">
                <a:latin typeface="Helvetica Neue Medium"/>
                <a:cs typeface="Helvetica Neue Medium"/>
              </a:rPr>
              <a:t>encodings</a:t>
            </a:r>
            <a:r>
              <a:rPr sz="4500" spc="5" dirty="0">
                <a:latin typeface="Helvetica Neue Medium"/>
                <a:cs typeface="Helvetica Neue Medium"/>
              </a:rPr>
              <a:t> </a:t>
            </a:r>
            <a:r>
              <a:rPr sz="4500" dirty="0">
                <a:latin typeface="Helvetica Neue Medium"/>
                <a:cs typeface="Helvetica Neue Medium"/>
              </a:rPr>
              <a:t>that</a:t>
            </a:r>
            <a:r>
              <a:rPr sz="4500" spc="5" dirty="0">
                <a:latin typeface="Helvetica Neue Medium"/>
                <a:cs typeface="Helvetica Neue Medium"/>
              </a:rPr>
              <a:t> </a:t>
            </a:r>
            <a:r>
              <a:rPr sz="4500" dirty="0">
                <a:latin typeface="Helvetica Neue Medium"/>
                <a:cs typeface="Helvetica Neue Medium"/>
              </a:rPr>
              <a:t>people</a:t>
            </a:r>
            <a:r>
              <a:rPr sz="4500" spc="5" dirty="0">
                <a:latin typeface="Helvetica Neue Medium"/>
                <a:cs typeface="Helvetica Neue Medium"/>
              </a:rPr>
              <a:t> </a:t>
            </a:r>
            <a:r>
              <a:rPr sz="4500" dirty="0">
                <a:latin typeface="Helvetica Neue Medium"/>
                <a:cs typeface="Helvetica Neue Medium"/>
              </a:rPr>
              <a:t>decode</a:t>
            </a:r>
            <a:r>
              <a:rPr sz="4500" spc="5" dirty="0">
                <a:latin typeface="Helvetica Neue Medium"/>
                <a:cs typeface="Helvetica Neue Medium"/>
              </a:rPr>
              <a:t> </a:t>
            </a:r>
            <a:r>
              <a:rPr sz="4500" spc="-10" dirty="0">
                <a:latin typeface="Helvetica Neue Medium"/>
                <a:cs typeface="Helvetica Neue Medium"/>
              </a:rPr>
              <a:t>better</a:t>
            </a:r>
            <a:endParaRPr sz="4500">
              <a:latin typeface="Helvetica Neue Medium"/>
              <a:cs typeface="Helvetica Neue Medium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3950" dirty="0">
                <a:latin typeface="Helvetica Neue"/>
                <a:cs typeface="Helvetica Neue"/>
              </a:rPr>
              <a:t>(where</a:t>
            </a:r>
            <a:r>
              <a:rPr sz="3950" spc="-3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better</a:t>
            </a:r>
            <a:r>
              <a:rPr sz="3950" spc="-3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=</a:t>
            </a:r>
            <a:r>
              <a:rPr sz="3950" spc="-3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faster</a:t>
            </a:r>
            <a:r>
              <a:rPr sz="3950" spc="-3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and/or</a:t>
            </a:r>
            <a:r>
              <a:rPr sz="3950" spc="-2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more</a:t>
            </a:r>
            <a:r>
              <a:rPr sz="3950" spc="-30" dirty="0">
                <a:latin typeface="Helvetica Neue"/>
                <a:cs typeface="Helvetica Neue"/>
              </a:rPr>
              <a:t> </a:t>
            </a:r>
            <a:r>
              <a:rPr sz="3950" spc="-10" dirty="0">
                <a:latin typeface="Helvetica Neue"/>
                <a:cs typeface="Helvetica Neue"/>
              </a:rPr>
              <a:t>accurate)</a:t>
            </a:r>
            <a:endParaRPr sz="3950">
              <a:latin typeface="Helvetica Neue"/>
              <a:cs typeface="Helvetica Neu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005023" y="1230736"/>
            <a:ext cx="1023619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[Heer]</a:t>
            </a:r>
            <a:endParaRPr sz="2950" dirty="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3461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05"/>
              </a:spcBef>
            </a:pPr>
            <a:r>
              <a:rPr sz="7000" b="1" spc="-95" dirty="0">
                <a:latin typeface="Helvetica Neue"/>
                <a:cs typeface="Helvetica Neue"/>
              </a:rPr>
              <a:t>Small</a:t>
            </a:r>
            <a:r>
              <a:rPr sz="7000" b="1" spc="-385" dirty="0">
                <a:latin typeface="Helvetica Neue"/>
                <a:cs typeface="Helvetica Neue"/>
              </a:rPr>
              <a:t> </a:t>
            </a:r>
            <a:r>
              <a:rPr sz="7000" b="1" spc="-125" dirty="0">
                <a:latin typeface="Helvetica Neue"/>
                <a:cs typeface="Helvetica Neue"/>
              </a:rPr>
              <a:t>Multiples</a:t>
            </a:r>
            <a:endParaRPr sz="7000">
              <a:latin typeface="Helvetica Neue"/>
              <a:cs typeface="Helvetica Neu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56950" y="2790469"/>
            <a:ext cx="18610580" cy="7810500"/>
            <a:chOff x="856950" y="2790469"/>
            <a:chExt cx="18610580" cy="7810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6950" y="2790469"/>
              <a:ext cx="18610000" cy="733446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773036" y="2984452"/>
              <a:ext cx="10825480" cy="7616825"/>
            </a:xfrm>
            <a:custGeom>
              <a:avLst/>
              <a:gdLst/>
              <a:ahLst/>
              <a:cxnLst/>
              <a:rect l="l" t="t" r="r" b="b"/>
              <a:pathLst>
                <a:path w="10825480" h="7616825">
                  <a:moveTo>
                    <a:pt x="10825220" y="0"/>
                  </a:moveTo>
                  <a:lnTo>
                    <a:pt x="0" y="0"/>
                  </a:lnTo>
                  <a:lnTo>
                    <a:pt x="0" y="7616262"/>
                  </a:lnTo>
                  <a:lnTo>
                    <a:pt x="10825220" y="7616262"/>
                  </a:lnTo>
                  <a:lnTo>
                    <a:pt x="108252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7267569" y="10719841"/>
            <a:ext cx="2009775" cy="29400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800" dirty="0">
                <a:latin typeface="Helvetica Neue"/>
                <a:cs typeface="Helvetica Neue"/>
              </a:rPr>
              <a:t>MacEachren</a:t>
            </a:r>
            <a:r>
              <a:rPr sz="1800" spc="65" dirty="0">
                <a:latin typeface="Helvetica Neue"/>
                <a:cs typeface="Helvetica Neue"/>
              </a:rPr>
              <a:t> </a:t>
            </a:r>
            <a:r>
              <a:rPr sz="1800" spc="-10" dirty="0">
                <a:latin typeface="Helvetica Neue"/>
                <a:cs typeface="Helvetica Neue"/>
              </a:rPr>
              <a:t>(1995)</a:t>
            </a:r>
            <a:endParaRPr sz="180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3461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05"/>
              </a:spcBef>
            </a:pPr>
            <a:r>
              <a:rPr sz="7000" b="1" spc="-95" dirty="0">
                <a:latin typeface="Helvetica Neue"/>
                <a:cs typeface="Helvetica Neue"/>
              </a:rPr>
              <a:t>Small</a:t>
            </a:r>
            <a:r>
              <a:rPr sz="7000" b="1" spc="-385" dirty="0">
                <a:latin typeface="Helvetica Neue"/>
                <a:cs typeface="Helvetica Neue"/>
              </a:rPr>
              <a:t> </a:t>
            </a:r>
            <a:r>
              <a:rPr sz="7000" b="1" spc="-125" dirty="0">
                <a:latin typeface="Helvetica Neue"/>
                <a:cs typeface="Helvetica Neue"/>
              </a:rPr>
              <a:t>Multiples</a:t>
            </a:r>
            <a:endParaRPr sz="7000">
              <a:latin typeface="Helvetica Neue"/>
              <a:cs typeface="Helvetica Neu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6950" y="2790469"/>
            <a:ext cx="18610000" cy="733446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267569" y="10719841"/>
            <a:ext cx="2009775" cy="29400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800" dirty="0">
                <a:latin typeface="Helvetica Neue"/>
                <a:cs typeface="Helvetica Neue"/>
              </a:rPr>
              <a:t>MacEachren</a:t>
            </a:r>
            <a:r>
              <a:rPr sz="1800" spc="65" dirty="0">
                <a:latin typeface="Helvetica Neue"/>
                <a:cs typeface="Helvetica Neue"/>
              </a:rPr>
              <a:t> </a:t>
            </a:r>
            <a:r>
              <a:rPr sz="1800" spc="-10" dirty="0">
                <a:latin typeface="Helvetica Neue"/>
                <a:cs typeface="Helvetica Neue"/>
              </a:rPr>
              <a:t>(1995)</a:t>
            </a:r>
            <a:endParaRPr sz="180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9665" y="4202215"/>
            <a:ext cx="18100040" cy="2493645"/>
          </a:xfrm>
          <a:prstGeom prst="rect">
            <a:avLst/>
          </a:prstGeom>
        </p:spPr>
        <p:txBody>
          <a:bodyPr vert="horz" wrap="square" lIns="0" tIns="23114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820"/>
              </a:spcBef>
            </a:pPr>
            <a:r>
              <a:rPr sz="9550" b="1" spc="-185" dirty="0">
                <a:latin typeface="Helvetica Neue"/>
                <a:cs typeface="Helvetica Neue"/>
              </a:rPr>
              <a:t>Effective</a:t>
            </a:r>
            <a:r>
              <a:rPr sz="9550" b="1" spc="-475" dirty="0">
                <a:latin typeface="Helvetica Neue"/>
                <a:cs typeface="Helvetica Neue"/>
              </a:rPr>
              <a:t> </a:t>
            </a:r>
            <a:r>
              <a:rPr sz="9550" b="1" spc="-175" dirty="0">
                <a:latin typeface="Helvetica Neue"/>
                <a:cs typeface="Helvetica Neue"/>
              </a:rPr>
              <a:t>Visual</a:t>
            </a:r>
            <a:r>
              <a:rPr sz="9550" b="1" spc="-475" dirty="0">
                <a:latin typeface="Helvetica Neue"/>
                <a:cs typeface="Helvetica Neue"/>
              </a:rPr>
              <a:t> </a:t>
            </a:r>
            <a:r>
              <a:rPr sz="9550" b="1" spc="-165" dirty="0">
                <a:latin typeface="Helvetica Neue"/>
                <a:cs typeface="Helvetica Neue"/>
              </a:rPr>
              <a:t>Encodings</a:t>
            </a:r>
            <a:r>
              <a:rPr sz="9550" b="1" spc="-475" dirty="0">
                <a:latin typeface="Helvetica Neue"/>
                <a:cs typeface="Helvetica Neue"/>
              </a:rPr>
              <a:t> </a:t>
            </a:r>
            <a:r>
              <a:rPr sz="9550" spc="-110" dirty="0">
                <a:latin typeface="Helvetica Neue"/>
                <a:cs typeface="Helvetica Neue"/>
              </a:rPr>
              <a:t>Part</a:t>
            </a:r>
            <a:r>
              <a:rPr sz="9550" spc="-475" dirty="0">
                <a:latin typeface="Helvetica Neue"/>
                <a:cs typeface="Helvetica Neue"/>
              </a:rPr>
              <a:t> </a:t>
            </a:r>
            <a:r>
              <a:rPr sz="9550" spc="-50" dirty="0">
                <a:latin typeface="Helvetica Neue"/>
                <a:cs typeface="Helvetica Neue"/>
              </a:rPr>
              <a:t>2</a:t>
            </a:r>
            <a:endParaRPr sz="9550" dirty="0">
              <a:latin typeface="Helvetica Neue"/>
              <a:cs typeface="Helvetica Neue"/>
            </a:endParaRPr>
          </a:p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sz="4500" b="1" dirty="0">
                <a:latin typeface="Helvetica Neue"/>
                <a:cs typeface="Helvetica Neue"/>
              </a:rPr>
              <a:t>Interactive</a:t>
            </a:r>
            <a:r>
              <a:rPr sz="4500" b="1" spc="5" dirty="0">
                <a:latin typeface="Helvetica Neue"/>
                <a:cs typeface="Helvetica Neue"/>
              </a:rPr>
              <a:t> </a:t>
            </a:r>
            <a:r>
              <a:rPr sz="4500" b="1" dirty="0">
                <a:latin typeface="Helvetica Neue"/>
                <a:cs typeface="Helvetica Neue"/>
              </a:rPr>
              <a:t>Data</a:t>
            </a:r>
            <a:r>
              <a:rPr sz="4500" b="1" spc="5" dirty="0">
                <a:latin typeface="Helvetica Neue"/>
                <a:cs typeface="Helvetica Neue"/>
              </a:rPr>
              <a:t> </a:t>
            </a:r>
            <a:r>
              <a:rPr sz="4500" b="1" spc="-10" dirty="0">
                <a:latin typeface="Helvetica Neue"/>
                <a:cs typeface="Helvetica Neue"/>
              </a:rPr>
              <a:t>Science</a:t>
            </a:r>
            <a:endParaRPr sz="4500" dirty="0">
              <a:latin typeface="Helvetica Neue"/>
              <a:cs typeface="Helvetica Neue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7106882" y="7566497"/>
            <a:ext cx="2071370" cy="2107565"/>
            <a:chOff x="17106882" y="7566497"/>
            <a:chExt cx="2071370" cy="2107565"/>
          </a:xfrm>
        </p:grpSpPr>
        <p:sp>
          <p:nvSpPr>
            <p:cNvPr id="5" name="object 5"/>
            <p:cNvSpPr/>
            <p:nvPr/>
          </p:nvSpPr>
          <p:spPr>
            <a:xfrm>
              <a:off x="17106876" y="7566501"/>
              <a:ext cx="2071370" cy="1930400"/>
            </a:xfrm>
            <a:custGeom>
              <a:avLst/>
              <a:gdLst/>
              <a:ahLst/>
              <a:cxnLst/>
              <a:rect l="l" t="t" r="r" b="b"/>
              <a:pathLst>
                <a:path w="2071369" h="1930400">
                  <a:moveTo>
                    <a:pt x="1364081" y="1562836"/>
                  </a:moveTo>
                  <a:lnTo>
                    <a:pt x="1304620" y="1548295"/>
                  </a:lnTo>
                  <a:lnTo>
                    <a:pt x="1253490" y="1538185"/>
                  </a:lnTo>
                  <a:lnTo>
                    <a:pt x="1208925" y="1531353"/>
                  </a:lnTo>
                  <a:lnTo>
                    <a:pt x="1169162" y="1526628"/>
                  </a:lnTo>
                  <a:lnTo>
                    <a:pt x="1132433" y="1522831"/>
                  </a:lnTo>
                  <a:lnTo>
                    <a:pt x="1185621" y="1621028"/>
                  </a:lnTo>
                  <a:lnTo>
                    <a:pt x="1206207" y="1660461"/>
                  </a:lnTo>
                  <a:lnTo>
                    <a:pt x="1224610" y="1698840"/>
                  </a:lnTo>
                  <a:lnTo>
                    <a:pt x="1242187" y="1740179"/>
                  </a:lnTo>
                  <a:lnTo>
                    <a:pt x="1260297" y="1788490"/>
                  </a:lnTo>
                  <a:lnTo>
                    <a:pt x="1266888" y="1785518"/>
                  </a:lnTo>
                  <a:lnTo>
                    <a:pt x="1273581" y="1781924"/>
                  </a:lnTo>
                  <a:lnTo>
                    <a:pt x="1279702" y="1778101"/>
                  </a:lnTo>
                  <a:lnTo>
                    <a:pt x="1284617" y="1774367"/>
                  </a:lnTo>
                  <a:lnTo>
                    <a:pt x="1291907" y="1724342"/>
                  </a:lnTo>
                  <a:lnTo>
                    <a:pt x="1304925" y="1677593"/>
                  </a:lnTo>
                  <a:lnTo>
                    <a:pt x="1322235" y="1634693"/>
                  </a:lnTo>
                  <a:lnTo>
                    <a:pt x="1342428" y="1596250"/>
                  </a:lnTo>
                  <a:lnTo>
                    <a:pt x="1364081" y="1562836"/>
                  </a:lnTo>
                  <a:close/>
                </a:path>
                <a:path w="2071369" h="1930400">
                  <a:moveTo>
                    <a:pt x="2070912" y="1143000"/>
                  </a:moveTo>
                  <a:lnTo>
                    <a:pt x="2027199" y="1130300"/>
                  </a:lnTo>
                  <a:lnTo>
                    <a:pt x="1989416" y="1130300"/>
                  </a:lnTo>
                  <a:lnTo>
                    <a:pt x="1920671" y="1104900"/>
                  </a:lnTo>
                  <a:lnTo>
                    <a:pt x="1962150" y="1079500"/>
                  </a:lnTo>
                  <a:lnTo>
                    <a:pt x="1995335" y="1041400"/>
                  </a:lnTo>
                  <a:lnTo>
                    <a:pt x="2011006" y="1016000"/>
                  </a:lnTo>
                  <a:lnTo>
                    <a:pt x="2018842" y="1003300"/>
                  </a:lnTo>
                  <a:lnTo>
                    <a:pt x="2031263" y="952500"/>
                  </a:lnTo>
                  <a:lnTo>
                    <a:pt x="1994065" y="965200"/>
                  </a:lnTo>
                  <a:lnTo>
                    <a:pt x="1963178" y="965200"/>
                  </a:lnTo>
                  <a:lnTo>
                    <a:pt x="1938604" y="977900"/>
                  </a:lnTo>
                  <a:lnTo>
                    <a:pt x="1792465" y="977900"/>
                  </a:lnTo>
                  <a:lnTo>
                    <a:pt x="1740712" y="1003300"/>
                  </a:lnTo>
                  <a:lnTo>
                    <a:pt x="1744230" y="990600"/>
                  </a:lnTo>
                  <a:lnTo>
                    <a:pt x="1756905" y="965200"/>
                  </a:lnTo>
                  <a:lnTo>
                    <a:pt x="1764830" y="952500"/>
                  </a:lnTo>
                  <a:lnTo>
                    <a:pt x="1746300" y="977900"/>
                  </a:lnTo>
                  <a:lnTo>
                    <a:pt x="1725726" y="990600"/>
                  </a:lnTo>
                  <a:lnTo>
                    <a:pt x="1699310" y="1003300"/>
                  </a:lnTo>
                  <a:lnTo>
                    <a:pt x="1676184" y="1016000"/>
                  </a:lnTo>
                  <a:lnTo>
                    <a:pt x="1682000" y="1003300"/>
                  </a:lnTo>
                  <a:lnTo>
                    <a:pt x="1689315" y="990600"/>
                  </a:lnTo>
                  <a:lnTo>
                    <a:pt x="1693735" y="965200"/>
                  </a:lnTo>
                  <a:lnTo>
                    <a:pt x="1647609" y="1003300"/>
                  </a:lnTo>
                  <a:lnTo>
                    <a:pt x="1599692" y="1016000"/>
                  </a:lnTo>
                  <a:lnTo>
                    <a:pt x="1517700" y="1016000"/>
                  </a:lnTo>
                  <a:lnTo>
                    <a:pt x="1485176" y="1003300"/>
                  </a:lnTo>
                  <a:lnTo>
                    <a:pt x="1449946" y="990600"/>
                  </a:lnTo>
                  <a:lnTo>
                    <a:pt x="1410817" y="965200"/>
                  </a:lnTo>
                  <a:lnTo>
                    <a:pt x="1366608" y="927100"/>
                  </a:lnTo>
                  <a:lnTo>
                    <a:pt x="1339024" y="914400"/>
                  </a:lnTo>
                  <a:lnTo>
                    <a:pt x="1328775" y="901700"/>
                  </a:lnTo>
                  <a:lnTo>
                    <a:pt x="1308290" y="876300"/>
                  </a:lnTo>
                  <a:lnTo>
                    <a:pt x="1272120" y="850900"/>
                  </a:lnTo>
                  <a:lnTo>
                    <a:pt x="1228242" y="800100"/>
                  </a:lnTo>
                  <a:lnTo>
                    <a:pt x="1174369" y="749300"/>
                  </a:lnTo>
                  <a:lnTo>
                    <a:pt x="1137348" y="711200"/>
                  </a:lnTo>
                  <a:lnTo>
                    <a:pt x="1063536" y="660400"/>
                  </a:lnTo>
                  <a:lnTo>
                    <a:pt x="1025804" y="635000"/>
                  </a:lnTo>
                  <a:lnTo>
                    <a:pt x="986917" y="609600"/>
                  </a:lnTo>
                  <a:lnTo>
                    <a:pt x="946378" y="584200"/>
                  </a:lnTo>
                  <a:lnTo>
                    <a:pt x="903770" y="558800"/>
                  </a:lnTo>
                  <a:lnTo>
                    <a:pt x="858596" y="533400"/>
                  </a:lnTo>
                  <a:lnTo>
                    <a:pt x="805992" y="508000"/>
                  </a:lnTo>
                  <a:lnTo>
                    <a:pt x="754926" y="495300"/>
                  </a:lnTo>
                  <a:lnTo>
                    <a:pt x="705662" y="469900"/>
                  </a:lnTo>
                  <a:lnTo>
                    <a:pt x="658495" y="457200"/>
                  </a:lnTo>
                  <a:lnTo>
                    <a:pt x="613727" y="444500"/>
                  </a:lnTo>
                  <a:lnTo>
                    <a:pt x="571652" y="444500"/>
                  </a:lnTo>
                  <a:lnTo>
                    <a:pt x="532536" y="431800"/>
                  </a:lnTo>
                  <a:lnTo>
                    <a:pt x="524789" y="368300"/>
                  </a:lnTo>
                  <a:lnTo>
                    <a:pt x="523278" y="342900"/>
                  </a:lnTo>
                  <a:lnTo>
                    <a:pt x="521754" y="317500"/>
                  </a:lnTo>
                  <a:lnTo>
                    <a:pt x="522211" y="304800"/>
                  </a:lnTo>
                  <a:lnTo>
                    <a:pt x="523100" y="279400"/>
                  </a:lnTo>
                  <a:lnTo>
                    <a:pt x="528485" y="241300"/>
                  </a:lnTo>
                  <a:lnTo>
                    <a:pt x="539572" y="190500"/>
                  </a:lnTo>
                  <a:lnTo>
                    <a:pt x="553516" y="139700"/>
                  </a:lnTo>
                  <a:lnTo>
                    <a:pt x="568096" y="88900"/>
                  </a:lnTo>
                  <a:lnTo>
                    <a:pt x="581075" y="50800"/>
                  </a:lnTo>
                  <a:lnTo>
                    <a:pt x="590207" y="25400"/>
                  </a:lnTo>
                  <a:lnTo>
                    <a:pt x="594423" y="12700"/>
                  </a:lnTo>
                  <a:lnTo>
                    <a:pt x="596099" y="0"/>
                  </a:lnTo>
                  <a:lnTo>
                    <a:pt x="591807" y="0"/>
                  </a:lnTo>
                  <a:lnTo>
                    <a:pt x="562737" y="12700"/>
                  </a:lnTo>
                  <a:lnTo>
                    <a:pt x="524535" y="63500"/>
                  </a:lnTo>
                  <a:lnTo>
                    <a:pt x="491299" y="114300"/>
                  </a:lnTo>
                  <a:lnTo>
                    <a:pt x="477088" y="139700"/>
                  </a:lnTo>
                  <a:lnTo>
                    <a:pt x="459968" y="165100"/>
                  </a:lnTo>
                  <a:lnTo>
                    <a:pt x="442302" y="203200"/>
                  </a:lnTo>
                  <a:lnTo>
                    <a:pt x="425348" y="254000"/>
                  </a:lnTo>
                  <a:lnTo>
                    <a:pt x="410387" y="304800"/>
                  </a:lnTo>
                  <a:lnTo>
                    <a:pt x="404241" y="304800"/>
                  </a:lnTo>
                  <a:lnTo>
                    <a:pt x="394385" y="292100"/>
                  </a:lnTo>
                  <a:lnTo>
                    <a:pt x="380796" y="279400"/>
                  </a:lnTo>
                  <a:lnTo>
                    <a:pt x="363486" y="266700"/>
                  </a:lnTo>
                  <a:lnTo>
                    <a:pt x="367792" y="279400"/>
                  </a:lnTo>
                  <a:lnTo>
                    <a:pt x="377634" y="292100"/>
                  </a:lnTo>
                  <a:lnTo>
                    <a:pt x="388454" y="317500"/>
                  </a:lnTo>
                  <a:lnTo>
                    <a:pt x="395681" y="342900"/>
                  </a:lnTo>
                  <a:lnTo>
                    <a:pt x="391109" y="342900"/>
                  </a:lnTo>
                  <a:lnTo>
                    <a:pt x="384302" y="330200"/>
                  </a:lnTo>
                  <a:lnTo>
                    <a:pt x="364020" y="330200"/>
                  </a:lnTo>
                  <a:lnTo>
                    <a:pt x="378790" y="368300"/>
                  </a:lnTo>
                  <a:lnTo>
                    <a:pt x="385660" y="406400"/>
                  </a:lnTo>
                  <a:lnTo>
                    <a:pt x="387286" y="431800"/>
                  </a:lnTo>
                  <a:lnTo>
                    <a:pt x="386295" y="457200"/>
                  </a:lnTo>
                  <a:lnTo>
                    <a:pt x="336080" y="482600"/>
                  </a:lnTo>
                  <a:lnTo>
                    <a:pt x="289661" y="520700"/>
                  </a:lnTo>
                  <a:lnTo>
                    <a:pt x="246964" y="546100"/>
                  </a:lnTo>
                  <a:lnTo>
                    <a:pt x="207873" y="584200"/>
                  </a:lnTo>
                  <a:lnTo>
                    <a:pt x="172339" y="622300"/>
                  </a:lnTo>
                  <a:lnTo>
                    <a:pt x="140246" y="660400"/>
                  </a:lnTo>
                  <a:lnTo>
                    <a:pt x="111531" y="698500"/>
                  </a:lnTo>
                  <a:lnTo>
                    <a:pt x="86106" y="736600"/>
                  </a:lnTo>
                  <a:lnTo>
                    <a:pt x="63881" y="774700"/>
                  </a:lnTo>
                  <a:lnTo>
                    <a:pt x="44780" y="812800"/>
                  </a:lnTo>
                  <a:lnTo>
                    <a:pt x="28702" y="850900"/>
                  </a:lnTo>
                  <a:lnTo>
                    <a:pt x="15582" y="889000"/>
                  </a:lnTo>
                  <a:lnTo>
                    <a:pt x="5334" y="927100"/>
                  </a:lnTo>
                  <a:lnTo>
                    <a:pt x="13411" y="914400"/>
                  </a:lnTo>
                  <a:lnTo>
                    <a:pt x="20802" y="914400"/>
                  </a:lnTo>
                  <a:lnTo>
                    <a:pt x="27533" y="901700"/>
                  </a:lnTo>
                  <a:lnTo>
                    <a:pt x="33591" y="901700"/>
                  </a:lnTo>
                  <a:lnTo>
                    <a:pt x="19240" y="927100"/>
                  </a:lnTo>
                  <a:lnTo>
                    <a:pt x="9067" y="965200"/>
                  </a:lnTo>
                  <a:lnTo>
                    <a:pt x="2755" y="1003300"/>
                  </a:lnTo>
                  <a:lnTo>
                    <a:pt x="0" y="1016000"/>
                  </a:lnTo>
                  <a:lnTo>
                    <a:pt x="8026" y="1016000"/>
                  </a:lnTo>
                  <a:lnTo>
                    <a:pt x="14719" y="1003300"/>
                  </a:lnTo>
                  <a:lnTo>
                    <a:pt x="24091" y="1003300"/>
                  </a:lnTo>
                  <a:lnTo>
                    <a:pt x="14935" y="1041400"/>
                  </a:lnTo>
                  <a:lnTo>
                    <a:pt x="9829" y="1079500"/>
                  </a:lnTo>
                  <a:lnTo>
                    <a:pt x="8534" y="1130300"/>
                  </a:lnTo>
                  <a:lnTo>
                    <a:pt x="10769" y="1181100"/>
                  </a:lnTo>
                  <a:lnTo>
                    <a:pt x="18859" y="1244600"/>
                  </a:lnTo>
                  <a:lnTo>
                    <a:pt x="32550" y="1308100"/>
                  </a:lnTo>
                  <a:lnTo>
                    <a:pt x="50380" y="1358900"/>
                  </a:lnTo>
                  <a:lnTo>
                    <a:pt x="70866" y="1409700"/>
                  </a:lnTo>
                  <a:lnTo>
                    <a:pt x="124294" y="1460500"/>
                  </a:lnTo>
                  <a:lnTo>
                    <a:pt x="163576" y="1473200"/>
                  </a:lnTo>
                  <a:lnTo>
                    <a:pt x="205955" y="1485900"/>
                  </a:lnTo>
                  <a:lnTo>
                    <a:pt x="288658" y="1485900"/>
                  </a:lnTo>
                  <a:lnTo>
                    <a:pt x="331673" y="1473200"/>
                  </a:lnTo>
                  <a:lnTo>
                    <a:pt x="369874" y="1473200"/>
                  </a:lnTo>
                  <a:lnTo>
                    <a:pt x="397052" y="1460500"/>
                  </a:lnTo>
                  <a:lnTo>
                    <a:pt x="409917" y="1435100"/>
                  </a:lnTo>
                  <a:lnTo>
                    <a:pt x="410298" y="1422400"/>
                  </a:lnTo>
                  <a:lnTo>
                    <a:pt x="401383" y="1397000"/>
                  </a:lnTo>
                  <a:lnTo>
                    <a:pt x="386295" y="1384300"/>
                  </a:lnTo>
                  <a:lnTo>
                    <a:pt x="374726" y="1371600"/>
                  </a:lnTo>
                  <a:lnTo>
                    <a:pt x="350583" y="1371600"/>
                  </a:lnTo>
                  <a:lnTo>
                    <a:pt x="338010" y="1358900"/>
                  </a:lnTo>
                  <a:lnTo>
                    <a:pt x="342023" y="1308100"/>
                  </a:lnTo>
                  <a:lnTo>
                    <a:pt x="347992" y="1320800"/>
                  </a:lnTo>
                  <a:lnTo>
                    <a:pt x="360464" y="1320800"/>
                  </a:lnTo>
                  <a:lnTo>
                    <a:pt x="366966" y="1333500"/>
                  </a:lnTo>
                  <a:lnTo>
                    <a:pt x="365023" y="1308100"/>
                  </a:lnTo>
                  <a:lnTo>
                    <a:pt x="363905" y="1295400"/>
                  </a:lnTo>
                  <a:lnTo>
                    <a:pt x="365480" y="1270000"/>
                  </a:lnTo>
                  <a:lnTo>
                    <a:pt x="371589" y="1257300"/>
                  </a:lnTo>
                  <a:lnTo>
                    <a:pt x="377609" y="1257300"/>
                  </a:lnTo>
                  <a:lnTo>
                    <a:pt x="383387" y="1270000"/>
                  </a:lnTo>
                  <a:lnTo>
                    <a:pt x="389953" y="1270000"/>
                  </a:lnTo>
                  <a:lnTo>
                    <a:pt x="398335" y="1282700"/>
                  </a:lnTo>
                  <a:lnTo>
                    <a:pt x="400672" y="1257300"/>
                  </a:lnTo>
                  <a:lnTo>
                    <a:pt x="404964" y="1231900"/>
                  </a:lnTo>
                  <a:lnTo>
                    <a:pt x="411213" y="1206500"/>
                  </a:lnTo>
                  <a:lnTo>
                    <a:pt x="419417" y="1181100"/>
                  </a:lnTo>
                  <a:lnTo>
                    <a:pt x="471474" y="1181100"/>
                  </a:lnTo>
                  <a:lnTo>
                    <a:pt x="515683" y="1193800"/>
                  </a:lnTo>
                  <a:lnTo>
                    <a:pt x="554482" y="1219200"/>
                  </a:lnTo>
                  <a:lnTo>
                    <a:pt x="590296" y="1244600"/>
                  </a:lnTo>
                  <a:lnTo>
                    <a:pt x="625576" y="1270000"/>
                  </a:lnTo>
                  <a:lnTo>
                    <a:pt x="662762" y="1308100"/>
                  </a:lnTo>
                  <a:lnTo>
                    <a:pt x="633234" y="1308100"/>
                  </a:lnTo>
                  <a:lnTo>
                    <a:pt x="654558" y="1333500"/>
                  </a:lnTo>
                  <a:lnTo>
                    <a:pt x="679259" y="1346200"/>
                  </a:lnTo>
                  <a:lnTo>
                    <a:pt x="705104" y="1358900"/>
                  </a:lnTo>
                  <a:lnTo>
                    <a:pt x="729919" y="1371600"/>
                  </a:lnTo>
                  <a:lnTo>
                    <a:pt x="691959" y="1371600"/>
                  </a:lnTo>
                  <a:lnTo>
                    <a:pt x="707491" y="1384300"/>
                  </a:lnTo>
                  <a:lnTo>
                    <a:pt x="728281" y="1397000"/>
                  </a:lnTo>
                  <a:lnTo>
                    <a:pt x="754329" y="1409700"/>
                  </a:lnTo>
                  <a:lnTo>
                    <a:pt x="785647" y="1435100"/>
                  </a:lnTo>
                  <a:lnTo>
                    <a:pt x="775030" y="1447800"/>
                  </a:lnTo>
                  <a:lnTo>
                    <a:pt x="768908" y="1460500"/>
                  </a:lnTo>
                  <a:lnTo>
                    <a:pt x="766889" y="1473200"/>
                  </a:lnTo>
                  <a:lnTo>
                    <a:pt x="768642" y="1485900"/>
                  </a:lnTo>
                  <a:lnTo>
                    <a:pt x="786980" y="1524000"/>
                  </a:lnTo>
                  <a:lnTo>
                    <a:pt x="817981" y="1574800"/>
                  </a:lnTo>
                  <a:lnTo>
                    <a:pt x="854646" y="1625600"/>
                  </a:lnTo>
                  <a:lnTo>
                    <a:pt x="889990" y="1676400"/>
                  </a:lnTo>
                  <a:lnTo>
                    <a:pt x="917028" y="1714500"/>
                  </a:lnTo>
                  <a:lnTo>
                    <a:pt x="928776" y="1739900"/>
                  </a:lnTo>
                  <a:lnTo>
                    <a:pt x="928027" y="1752600"/>
                  </a:lnTo>
                  <a:lnTo>
                    <a:pt x="922451" y="1790700"/>
                  </a:lnTo>
                  <a:lnTo>
                    <a:pt x="915060" y="1816100"/>
                  </a:lnTo>
                  <a:lnTo>
                    <a:pt x="908824" y="1854200"/>
                  </a:lnTo>
                  <a:lnTo>
                    <a:pt x="905383" y="1892300"/>
                  </a:lnTo>
                  <a:lnTo>
                    <a:pt x="905256" y="1905000"/>
                  </a:lnTo>
                  <a:lnTo>
                    <a:pt x="909751" y="1917700"/>
                  </a:lnTo>
                  <a:lnTo>
                    <a:pt x="920203" y="1917700"/>
                  </a:lnTo>
                  <a:lnTo>
                    <a:pt x="944270" y="1930400"/>
                  </a:lnTo>
                  <a:lnTo>
                    <a:pt x="1022235" y="1930400"/>
                  </a:lnTo>
                  <a:lnTo>
                    <a:pt x="1059192" y="1917700"/>
                  </a:lnTo>
                  <a:lnTo>
                    <a:pt x="1105535" y="1879600"/>
                  </a:lnTo>
                  <a:lnTo>
                    <a:pt x="1121714" y="1841500"/>
                  </a:lnTo>
                  <a:lnTo>
                    <a:pt x="1137437" y="1803400"/>
                  </a:lnTo>
                  <a:lnTo>
                    <a:pt x="1150391" y="1752600"/>
                  </a:lnTo>
                  <a:lnTo>
                    <a:pt x="1152766" y="1739900"/>
                  </a:lnTo>
                  <a:lnTo>
                    <a:pt x="1152410" y="1727200"/>
                  </a:lnTo>
                  <a:lnTo>
                    <a:pt x="1142568" y="1676400"/>
                  </a:lnTo>
                  <a:lnTo>
                    <a:pt x="1131646" y="1638300"/>
                  </a:lnTo>
                  <a:lnTo>
                    <a:pt x="1119289" y="1587500"/>
                  </a:lnTo>
                  <a:lnTo>
                    <a:pt x="1105154" y="1549400"/>
                  </a:lnTo>
                  <a:lnTo>
                    <a:pt x="1088910" y="1498600"/>
                  </a:lnTo>
                  <a:lnTo>
                    <a:pt x="1177848" y="1498600"/>
                  </a:lnTo>
                  <a:lnTo>
                    <a:pt x="1293380" y="1524000"/>
                  </a:lnTo>
                  <a:lnTo>
                    <a:pt x="1346987" y="1524000"/>
                  </a:lnTo>
                  <a:lnTo>
                    <a:pt x="1390281" y="1549400"/>
                  </a:lnTo>
                  <a:lnTo>
                    <a:pt x="1417624" y="1562100"/>
                  </a:lnTo>
                  <a:lnTo>
                    <a:pt x="1383792" y="1600200"/>
                  </a:lnTo>
                  <a:lnTo>
                    <a:pt x="1358874" y="1651000"/>
                  </a:lnTo>
                  <a:lnTo>
                    <a:pt x="1341094" y="1689100"/>
                  </a:lnTo>
                  <a:lnTo>
                    <a:pt x="1328686" y="1727200"/>
                  </a:lnTo>
                  <a:lnTo>
                    <a:pt x="1319872" y="1765300"/>
                  </a:lnTo>
                  <a:lnTo>
                    <a:pt x="1343342" y="1752600"/>
                  </a:lnTo>
                  <a:lnTo>
                    <a:pt x="1364094" y="1739900"/>
                  </a:lnTo>
                  <a:lnTo>
                    <a:pt x="1393532" y="1739900"/>
                  </a:lnTo>
                  <a:lnTo>
                    <a:pt x="1358239" y="1778000"/>
                  </a:lnTo>
                  <a:lnTo>
                    <a:pt x="1322489" y="1803400"/>
                  </a:lnTo>
                  <a:lnTo>
                    <a:pt x="1288249" y="1828800"/>
                  </a:lnTo>
                  <a:lnTo>
                    <a:pt x="1330566" y="1866900"/>
                  </a:lnTo>
                  <a:lnTo>
                    <a:pt x="1369682" y="1879600"/>
                  </a:lnTo>
                  <a:lnTo>
                    <a:pt x="1410538" y="1892300"/>
                  </a:lnTo>
                  <a:lnTo>
                    <a:pt x="1510106" y="1892300"/>
                  </a:lnTo>
                  <a:lnTo>
                    <a:pt x="1549374" y="1879600"/>
                  </a:lnTo>
                  <a:lnTo>
                    <a:pt x="1596910" y="1879600"/>
                  </a:lnTo>
                  <a:lnTo>
                    <a:pt x="1574774" y="1892300"/>
                  </a:lnTo>
                  <a:lnTo>
                    <a:pt x="1551216" y="1905000"/>
                  </a:lnTo>
                  <a:lnTo>
                    <a:pt x="1526235" y="1905000"/>
                  </a:lnTo>
                  <a:lnTo>
                    <a:pt x="1499844" y="1917700"/>
                  </a:lnTo>
                  <a:lnTo>
                    <a:pt x="1537766" y="1917700"/>
                  </a:lnTo>
                  <a:lnTo>
                    <a:pt x="1580451" y="1930400"/>
                  </a:lnTo>
                  <a:lnTo>
                    <a:pt x="1752879" y="1930400"/>
                  </a:lnTo>
                  <a:lnTo>
                    <a:pt x="1773237" y="1917700"/>
                  </a:lnTo>
                  <a:lnTo>
                    <a:pt x="1797672" y="1905000"/>
                  </a:lnTo>
                  <a:lnTo>
                    <a:pt x="1816341" y="1892300"/>
                  </a:lnTo>
                  <a:lnTo>
                    <a:pt x="1829244" y="1879600"/>
                  </a:lnTo>
                  <a:lnTo>
                    <a:pt x="1836381" y="1866900"/>
                  </a:lnTo>
                  <a:lnTo>
                    <a:pt x="1868246" y="1866900"/>
                  </a:lnTo>
                  <a:lnTo>
                    <a:pt x="1883130" y="1854200"/>
                  </a:lnTo>
                  <a:lnTo>
                    <a:pt x="1896567" y="1854200"/>
                  </a:lnTo>
                  <a:lnTo>
                    <a:pt x="1894776" y="1803400"/>
                  </a:lnTo>
                  <a:lnTo>
                    <a:pt x="1893824" y="1765300"/>
                  </a:lnTo>
                  <a:lnTo>
                    <a:pt x="1893773" y="1739900"/>
                  </a:lnTo>
                  <a:lnTo>
                    <a:pt x="1893760" y="1727200"/>
                  </a:lnTo>
                  <a:lnTo>
                    <a:pt x="1927771" y="1727200"/>
                  </a:lnTo>
                  <a:lnTo>
                    <a:pt x="1909127" y="1701800"/>
                  </a:lnTo>
                  <a:lnTo>
                    <a:pt x="1876361" y="1638300"/>
                  </a:lnTo>
                  <a:lnTo>
                    <a:pt x="1862226" y="1587500"/>
                  </a:lnTo>
                  <a:lnTo>
                    <a:pt x="1849589" y="1524000"/>
                  </a:lnTo>
                  <a:lnTo>
                    <a:pt x="1838464" y="1460500"/>
                  </a:lnTo>
                  <a:lnTo>
                    <a:pt x="1859838" y="1473200"/>
                  </a:lnTo>
                  <a:lnTo>
                    <a:pt x="1875878" y="1485900"/>
                  </a:lnTo>
                  <a:lnTo>
                    <a:pt x="1892363" y="1511300"/>
                  </a:lnTo>
                  <a:lnTo>
                    <a:pt x="1915045" y="1574800"/>
                  </a:lnTo>
                  <a:lnTo>
                    <a:pt x="1917903" y="1511300"/>
                  </a:lnTo>
                  <a:lnTo>
                    <a:pt x="1915007" y="1473200"/>
                  </a:lnTo>
                  <a:lnTo>
                    <a:pt x="1912734" y="1460500"/>
                  </a:lnTo>
                  <a:lnTo>
                    <a:pt x="1908200" y="1435100"/>
                  </a:lnTo>
                  <a:lnTo>
                    <a:pt x="1899386" y="1422400"/>
                  </a:lnTo>
                  <a:lnTo>
                    <a:pt x="1924062" y="1422400"/>
                  </a:lnTo>
                  <a:lnTo>
                    <a:pt x="1934870" y="1435100"/>
                  </a:lnTo>
                  <a:lnTo>
                    <a:pt x="1928926" y="1422400"/>
                  </a:lnTo>
                  <a:lnTo>
                    <a:pt x="1905177" y="1371600"/>
                  </a:lnTo>
                  <a:lnTo>
                    <a:pt x="1864029" y="1320800"/>
                  </a:lnTo>
                  <a:lnTo>
                    <a:pt x="1897176" y="1320800"/>
                  </a:lnTo>
                  <a:lnTo>
                    <a:pt x="1915096" y="1333500"/>
                  </a:lnTo>
                  <a:lnTo>
                    <a:pt x="1933397" y="1346200"/>
                  </a:lnTo>
                  <a:lnTo>
                    <a:pt x="1920938" y="1320800"/>
                  </a:lnTo>
                  <a:lnTo>
                    <a:pt x="1914702" y="1308100"/>
                  </a:lnTo>
                  <a:lnTo>
                    <a:pt x="1899869" y="1282700"/>
                  </a:lnTo>
                  <a:lnTo>
                    <a:pt x="1884768" y="1270000"/>
                  </a:lnTo>
                  <a:lnTo>
                    <a:pt x="1865312" y="1257300"/>
                  </a:lnTo>
                  <a:lnTo>
                    <a:pt x="1963191" y="1231900"/>
                  </a:lnTo>
                  <a:lnTo>
                    <a:pt x="2009368" y="1206500"/>
                  </a:lnTo>
                  <a:lnTo>
                    <a:pt x="2046947" y="1181100"/>
                  </a:lnTo>
                  <a:lnTo>
                    <a:pt x="2070912" y="1143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395388" y="9449700"/>
              <a:ext cx="246817" cy="22405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830040" y="9223230"/>
              <a:ext cx="106523" cy="12345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612008" y="9256078"/>
              <a:ext cx="145011" cy="1473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530945" y="8984929"/>
              <a:ext cx="194127" cy="20568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8223837" y="8519227"/>
              <a:ext cx="441959" cy="761365"/>
            </a:xfrm>
            <a:custGeom>
              <a:avLst/>
              <a:gdLst/>
              <a:ahLst/>
              <a:cxnLst/>
              <a:rect l="l" t="t" r="r" b="b"/>
              <a:pathLst>
                <a:path w="441959" h="761365">
                  <a:moveTo>
                    <a:pt x="366059" y="0"/>
                  </a:moveTo>
                  <a:lnTo>
                    <a:pt x="280022" y="18661"/>
                  </a:lnTo>
                  <a:lnTo>
                    <a:pt x="211937" y="54804"/>
                  </a:lnTo>
                  <a:lnTo>
                    <a:pt x="178398" y="83272"/>
                  </a:lnTo>
                  <a:lnTo>
                    <a:pt x="146001" y="122845"/>
                  </a:lnTo>
                  <a:lnTo>
                    <a:pt x="115415" y="170195"/>
                  </a:lnTo>
                  <a:lnTo>
                    <a:pt x="87307" y="221993"/>
                  </a:lnTo>
                  <a:lnTo>
                    <a:pt x="62346" y="274909"/>
                  </a:lnTo>
                  <a:lnTo>
                    <a:pt x="41200" y="325613"/>
                  </a:lnTo>
                  <a:lnTo>
                    <a:pt x="24538" y="370776"/>
                  </a:lnTo>
                  <a:lnTo>
                    <a:pt x="7336" y="431163"/>
                  </a:lnTo>
                  <a:lnTo>
                    <a:pt x="0" y="499437"/>
                  </a:lnTo>
                  <a:lnTo>
                    <a:pt x="885" y="532676"/>
                  </a:lnTo>
                  <a:lnTo>
                    <a:pt x="6069" y="569653"/>
                  </a:lnTo>
                  <a:lnTo>
                    <a:pt x="16313" y="599602"/>
                  </a:lnTo>
                  <a:lnTo>
                    <a:pt x="36652" y="646876"/>
                  </a:lnTo>
                  <a:lnTo>
                    <a:pt x="62161" y="703311"/>
                  </a:lnTo>
                  <a:lnTo>
                    <a:pt x="87920" y="760743"/>
                  </a:lnTo>
                  <a:lnTo>
                    <a:pt x="119145" y="727878"/>
                  </a:lnTo>
                  <a:lnTo>
                    <a:pt x="151257" y="706524"/>
                  </a:lnTo>
                  <a:lnTo>
                    <a:pt x="181105" y="690957"/>
                  </a:lnTo>
                  <a:lnTo>
                    <a:pt x="205539" y="675458"/>
                  </a:lnTo>
                  <a:lnTo>
                    <a:pt x="224270" y="657279"/>
                  </a:lnTo>
                  <a:lnTo>
                    <a:pt x="240452" y="636887"/>
                  </a:lnTo>
                  <a:lnTo>
                    <a:pt x="256095" y="613378"/>
                  </a:lnTo>
                  <a:lnTo>
                    <a:pt x="273212" y="585847"/>
                  </a:lnTo>
                  <a:lnTo>
                    <a:pt x="249184" y="576669"/>
                  </a:lnTo>
                  <a:lnTo>
                    <a:pt x="220427" y="566060"/>
                  </a:lnTo>
                  <a:lnTo>
                    <a:pt x="211937" y="562625"/>
                  </a:lnTo>
                  <a:lnTo>
                    <a:pt x="211242" y="508354"/>
                  </a:lnTo>
                  <a:lnTo>
                    <a:pt x="216094" y="452564"/>
                  </a:lnTo>
                  <a:lnTo>
                    <a:pt x="225185" y="397146"/>
                  </a:lnTo>
                  <a:lnTo>
                    <a:pt x="237207" y="343993"/>
                  </a:lnTo>
                  <a:lnTo>
                    <a:pt x="250854" y="294997"/>
                  </a:lnTo>
                  <a:lnTo>
                    <a:pt x="264817" y="252051"/>
                  </a:lnTo>
                  <a:lnTo>
                    <a:pt x="300426" y="173701"/>
                  </a:lnTo>
                  <a:lnTo>
                    <a:pt x="329003" y="132941"/>
                  </a:lnTo>
                  <a:lnTo>
                    <a:pt x="355350" y="100247"/>
                  </a:lnTo>
                  <a:lnTo>
                    <a:pt x="381227" y="70797"/>
                  </a:lnTo>
                  <a:lnTo>
                    <a:pt x="410172" y="54172"/>
                  </a:lnTo>
                  <a:lnTo>
                    <a:pt x="440246" y="54172"/>
                  </a:lnTo>
                  <a:lnTo>
                    <a:pt x="441220" y="48852"/>
                  </a:lnTo>
                  <a:lnTo>
                    <a:pt x="412781" y="12674"/>
                  </a:lnTo>
                  <a:lnTo>
                    <a:pt x="383261" y="1564"/>
                  </a:lnTo>
                  <a:lnTo>
                    <a:pt x="366059" y="0"/>
                  </a:lnTo>
                  <a:close/>
                </a:path>
                <a:path w="441959" h="761365">
                  <a:moveTo>
                    <a:pt x="440246" y="54172"/>
                  </a:moveTo>
                  <a:lnTo>
                    <a:pt x="410172" y="54172"/>
                  </a:lnTo>
                  <a:lnTo>
                    <a:pt x="415791" y="55286"/>
                  </a:lnTo>
                  <a:lnTo>
                    <a:pt x="422581" y="56175"/>
                  </a:lnTo>
                  <a:lnTo>
                    <a:pt x="430543" y="56837"/>
                  </a:lnTo>
                  <a:lnTo>
                    <a:pt x="439679" y="57272"/>
                  </a:lnTo>
                  <a:lnTo>
                    <a:pt x="440246" y="54172"/>
                  </a:lnTo>
                  <a:close/>
                </a:path>
              </a:pathLst>
            </a:custGeom>
            <a:solidFill>
              <a:srgbClr val="C413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6989704" y="9778824"/>
            <a:ext cx="212788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dig.cmu.edu</a:t>
            </a:r>
            <a:endParaRPr sz="2950">
              <a:latin typeface="Helvetica Neue"/>
              <a:cs typeface="Helvetica Neue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1D228FBD-FBF8-E557-4AFE-3423C68A7C6F}"/>
              </a:ext>
            </a:extLst>
          </p:cNvPr>
          <p:cNvSpPr txBox="1"/>
          <p:nvPr/>
        </p:nvSpPr>
        <p:spPr>
          <a:xfrm>
            <a:off x="18244365" y="10404942"/>
            <a:ext cx="1585193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[</a:t>
            </a:r>
            <a:r>
              <a:rPr lang="en-US" sz="2950" spc="-10" dirty="0">
                <a:solidFill>
                  <a:srgbClr val="C00000"/>
                </a:solidFill>
                <a:latin typeface="Helvetica Neue"/>
                <a:cs typeface="Helvetica Neue"/>
              </a:rPr>
              <a:t>Elavsky</a:t>
            </a: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]</a:t>
            </a:r>
            <a:endParaRPr sz="2950" dirty="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5" y="4882058"/>
            <a:ext cx="8608060" cy="14833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50" spc="-125" dirty="0"/>
              <a:t>Visual</a:t>
            </a:r>
            <a:r>
              <a:rPr sz="9550" spc="-520" dirty="0"/>
              <a:t> </a:t>
            </a:r>
            <a:r>
              <a:rPr sz="9550" spc="-160" dirty="0"/>
              <a:t>Channels</a:t>
            </a:r>
            <a:endParaRPr sz="955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1763" y="2988595"/>
            <a:ext cx="11868785" cy="6611620"/>
          </a:xfrm>
          <a:prstGeom prst="rect">
            <a:avLst/>
          </a:prstGeom>
        </p:spPr>
        <p:txBody>
          <a:bodyPr vert="horz" wrap="square" lIns="0" tIns="262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70"/>
              </a:spcBef>
            </a:pPr>
            <a:r>
              <a:rPr sz="4600" spc="-10" dirty="0">
                <a:latin typeface="Helvetica"/>
                <a:cs typeface="Helvetica"/>
              </a:rPr>
              <a:t>Selective</a:t>
            </a:r>
            <a:endParaRPr sz="4600">
              <a:latin typeface="Helvetica"/>
              <a:cs typeface="Helvetica"/>
            </a:endParaRPr>
          </a:p>
          <a:p>
            <a:pPr marL="379095">
              <a:lnSpc>
                <a:spcPct val="100000"/>
              </a:lnSpc>
              <a:spcBef>
                <a:spcPts val="1660"/>
              </a:spcBef>
              <a:tabLst>
                <a:tab pos="1314450" algn="l"/>
              </a:tabLst>
            </a:pPr>
            <a:r>
              <a:rPr sz="3900" dirty="0">
                <a:latin typeface="Helvetica"/>
                <a:cs typeface="Helvetica"/>
              </a:rPr>
              <a:t>Is</a:t>
            </a:r>
            <a:r>
              <a:rPr sz="3900" spc="-25" dirty="0">
                <a:latin typeface="Helvetica"/>
                <a:cs typeface="Helvetica"/>
              </a:rPr>
              <a:t> </a:t>
            </a:r>
            <a:r>
              <a:rPr sz="3900" spc="-50" dirty="0">
                <a:latin typeface="Helvetica"/>
                <a:cs typeface="Helvetica"/>
              </a:rPr>
              <a:t>a</a:t>
            </a:r>
            <a:r>
              <a:rPr sz="3900" dirty="0">
                <a:latin typeface="Helvetica"/>
                <a:cs typeface="Helvetica"/>
              </a:rPr>
              <a:t>	mark</a:t>
            </a:r>
            <a:r>
              <a:rPr sz="3900" spc="-105" dirty="0">
                <a:latin typeface="Helvetica"/>
                <a:cs typeface="Helvetica"/>
              </a:rPr>
              <a:t> </a:t>
            </a:r>
            <a:r>
              <a:rPr sz="3900" dirty="0">
                <a:latin typeface="Helvetica"/>
                <a:cs typeface="Helvetica"/>
              </a:rPr>
              <a:t>distinct</a:t>
            </a:r>
            <a:r>
              <a:rPr sz="3900" spc="-100" dirty="0">
                <a:latin typeface="Helvetica"/>
                <a:cs typeface="Helvetica"/>
              </a:rPr>
              <a:t> </a:t>
            </a:r>
            <a:r>
              <a:rPr sz="3900" dirty="0">
                <a:latin typeface="Helvetica"/>
                <a:cs typeface="Helvetica"/>
              </a:rPr>
              <a:t>from</a:t>
            </a:r>
            <a:r>
              <a:rPr sz="3900" spc="-100" dirty="0">
                <a:latin typeface="Helvetica"/>
                <a:cs typeface="Helvetica"/>
              </a:rPr>
              <a:t> </a:t>
            </a:r>
            <a:r>
              <a:rPr sz="3900" dirty="0">
                <a:latin typeface="Helvetica"/>
                <a:cs typeface="Helvetica"/>
              </a:rPr>
              <a:t>other</a:t>
            </a:r>
            <a:r>
              <a:rPr sz="3900" spc="-100" dirty="0">
                <a:latin typeface="Helvetica"/>
                <a:cs typeface="Helvetica"/>
              </a:rPr>
              <a:t> </a:t>
            </a:r>
            <a:r>
              <a:rPr sz="3900" spc="-10" dirty="0">
                <a:latin typeface="Helvetica"/>
                <a:cs typeface="Helvetica"/>
              </a:rPr>
              <a:t>marks?</a:t>
            </a:r>
            <a:endParaRPr sz="3900">
              <a:latin typeface="Helvetica"/>
              <a:cs typeface="Helvetica"/>
            </a:endParaRPr>
          </a:p>
          <a:p>
            <a:pPr marL="379095" marR="1578610">
              <a:lnSpc>
                <a:spcPts val="4620"/>
              </a:lnSpc>
              <a:spcBef>
                <a:spcPts val="1845"/>
              </a:spcBef>
              <a:tabLst>
                <a:tab pos="1424940" algn="l"/>
                <a:tab pos="2195830" algn="l"/>
                <a:tab pos="3544570" algn="l"/>
                <a:tab pos="5196840" algn="l"/>
                <a:tab pos="7500620" algn="l"/>
                <a:tab pos="9510395" algn="l"/>
              </a:tabLst>
            </a:pPr>
            <a:r>
              <a:rPr sz="3900" spc="-25" dirty="0">
                <a:latin typeface="Helvetica"/>
                <a:cs typeface="Helvetica"/>
              </a:rPr>
              <a:t>Can</a:t>
            </a:r>
            <a:r>
              <a:rPr sz="3900" dirty="0">
                <a:latin typeface="Helvetica"/>
                <a:cs typeface="Helvetica"/>
              </a:rPr>
              <a:t>	</a:t>
            </a:r>
            <a:r>
              <a:rPr sz="3900" spc="-25" dirty="0">
                <a:latin typeface="Helvetica"/>
                <a:cs typeface="Helvetica"/>
              </a:rPr>
              <a:t>we</a:t>
            </a:r>
            <a:r>
              <a:rPr sz="3900" dirty="0">
                <a:latin typeface="Helvetica"/>
                <a:cs typeface="Helvetica"/>
              </a:rPr>
              <a:t>	</a:t>
            </a:r>
            <a:r>
              <a:rPr sz="3900" spc="-20" dirty="0">
                <a:latin typeface="Helvetica"/>
                <a:cs typeface="Helvetica"/>
              </a:rPr>
              <a:t>make</a:t>
            </a:r>
            <a:r>
              <a:rPr sz="3900" dirty="0">
                <a:latin typeface="Helvetica"/>
                <a:cs typeface="Helvetica"/>
              </a:rPr>
              <a:t>	out</a:t>
            </a:r>
            <a:r>
              <a:rPr sz="3900" spc="-60" dirty="0">
                <a:latin typeface="Helvetica"/>
                <a:cs typeface="Helvetica"/>
              </a:rPr>
              <a:t> </a:t>
            </a:r>
            <a:r>
              <a:rPr sz="3900" spc="-25" dirty="0">
                <a:latin typeface="Helvetica"/>
                <a:cs typeface="Helvetica"/>
              </a:rPr>
              <a:t>the</a:t>
            </a:r>
            <a:r>
              <a:rPr sz="3900" dirty="0">
                <a:latin typeface="Helvetica"/>
                <a:cs typeface="Helvetica"/>
              </a:rPr>
              <a:t>	</a:t>
            </a:r>
            <a:r>
              <a:rPr sz="3900" spc="-10" dirty="0">
                <a:latin typeface="Helvetica"/>
                <a:cs typeface="Helvetica"/>
              </a:rPr>
              <a:t>difference</a:t>
            </a:r>
            <a:r>
              <a:rPr sz="3900" dirty="0">
                <a:latin typeface="Helvetica"/>
                <a:cs typeface="Helvetica"/>
              </a:rPr>
              <a:t>	</a:t>
            </a:r>
            <a:r>
              <a:rPr sz="3900" spc="-10" dirty="0">
                <a:latin typeface="Helvetica"/>
                <a:cs typeface="Helvetica"/>
              </a:rPr>
              <a:t>between</a:t>
            </a:r>
            <a:r>
              <a:rPr sz="3900" dirty="0">
                <a:latin typeface="Helvetica"/>
                <a:cs typeface="Helvetica"/>
              </a:rPr>
              <a:t>	</a:t>
            </a:r>
            <a:r>
              <a:rPr sz="3900" spc="-25" dirty="0">
                <a:latin typeface="Helvetica"/>
                <a:cs typeface="Helvetica"/>
              </a:rPr>
              <a:t>two </a:t>
            </a:r>
            <a:r>
              <a:rPr sz="3900" spc="-10" dirty="0">
                <a:latin typeface="Helvetica"/>
                <a:cs typeface="Helvetica"/>
              </a:rPr>
              <a:t>marks?</a:t>
            </a:r>
            <a:endParaRPr sz="3900">
              <a:latin typeface="Helvetica"/>
              <a:cs typeface="Helvetica"/>
            </a:endParaRPr>
          </a:p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sz="4600" spc="-10" dirty="0">
                <a:latin typeface="Helvetica"/>
                <a:cs typeface="Helvetica"/>
              </a:rPr>
              <a:t>Associative</a:t>
            </a:r>
            <a:endParaRPr sz="4600">
              <a:latin typeface="Helvetica"/>
              <a:cs typeface="Helvetica"/>
            </a:endParaRPr>
          </a:p>
          <a:p>
            <a:pPr marL="379095">
              <a:lnSpc>
                <a:spcPct val="100000"/>
              </a:lnSpc>
              <a:spcBef>
                <a:spcPts val="1660"/>
              </a:spcBef>
            </a:pPr>
            <a:r>
              <a:rPr sz="3900" dirty="0">
                <a:latin typeface="Helvetica"/>
                <a:cs typeface="Helvetica"/>
              </a:rPr>
              <a:t>Does</a:t>
            </a:r>
            <a:r>
              <a:rPr sz="3900" spc="-70" dirty="0">
                <a:latin typeface="Helvetica"/>
                <a:cs typeface="Helvetica"/>
              </a:rPr>
              <a:t> </a:t>
            </a:r>
            <a:r>
              <a:rPr sz="3900" dirty="0">
                <a:latin typeface="Helvetica"/>
                <a:cs typeface="Helvetica"/>
              </a:rPr>
              <a:t>it</a:t>
            </a:r>
            <a:r>
              <a:rPr sz="3900" spc="-70" dirty="0">
                <a:latin typeface="Helvetica"/>
                <a:cs typeface="Helvetica"/>
              </a:rPr>
              <a:t> </a:t>
            </a:r>
            <a:r>
              <a:rPr sz="3900" dirty="0">
                <a:latin typeface="Helvetica"/>
                <a:cs typeface="Helvetica"/>
              </a:rPr>
              <a:t>support</a:t>
            </a:r>
            <a:r>
              <a:rPr sz="3900" spc="-65" dirty="0">
                <a:latin typeface="Helvetica"/>
                <a:cs typeface="Helvetica"/>
              </a:rPr>
              <a:t> </a:t>
            </a:r>
            <a:r>
              <a:rPr sz="3900" spc="-10" dirty="0">
                <a:latin typeface="Helvetica"/>
                <a:cs typeface="Helvetica"/>
              </a:rPr>
              <a:t>grouping?</a:t>
            </a:r>
            <a:endParaRPr sz="3900">
              <a:latin typeface="Helvetica"/>
              <a:cs typeface="Helvetica"/>
            </a:endParaRPr>
          </a:p>
          <a:p>
            <a:pPr marR="5080" algn="r">
              <a:lnSpc>
                <a:spcPct val="100000"/>
              </a:lnSpc>
              <a:spcBef>
                <a:spcPts val="1685"/>
              </a:spcBef>
            </a:pPr>
            <a:r>
              <a:rPr sz="4600" dirty="0">
                <a:latin typeface="Helvetica"/>
                <a:cs typeface="Helvetica"/>
              </a:rPr>
              <a:t>Quantitative</a:t>
            </a:r>
            <a:r>
              <a:rPr sz="4600" spc="-25" dirty="0">
                <a:latin typeface="Helvetica"/>
                <a:cs typeface="Helvetica"/>
              </a:rPr>
              <a:t> </a:t>
            </a:r>
            <a:r>
              <a:rPr sz="4600" dirty="0">
                <a:latin typeface="Helvetica"/>
                <a:cs typeface="Helvetica"/>
              </a:rPr>
              <a:t>(Magnitude</a:t>
            </a:r>
            <a:r>
              <a:rPr sz="4600" spc="-25" dirty="0">
                <a:latin typeface="Helvetica"/>
                <a:cs typeface="Helvetica"/>
              </a:rPr>
              <a:t> </a:t>
            </a:r>
            <a:r>
              <a:rPr sz="4600" dirty="0">
                <a:latin typeface="Helvetica"/>
                <a:cs typeface="Helvetica"/>
              </a:rPr>
              <a:t>vs</a:t>
            </a:r>
            <a:r>
              <a:rPr sz="4600" spc="-25" dirty="0">
                <a:latin typeface="Helvetica"/>
                <a:cs typeface="Helvetica"/>
              </a:rPr>
              <a:t> </a:t>
            </a:r>
            <a:r>
              <a:rPr sz="4600" dirty="0">
                <a:latin typeface="Helvetica"/>
                <a:cs typeface="Helvetica"/>
              </a:rPr>
              <a:t>Identity</a:t>
            </a:r>
            <a:r>
              <a:rPr sz="4600" spc="-25" dirty="0">
                <a:latin typeface="Helvetica"/>
                <a:cs typeface="Helvetica"/>
              </a:rPr>
              <a:t> </a:t>
            </a:r>
            <a:r>
              <a:rPr sz="4600" spc="-10" dirty="0">
                <a:latin typeface="Helvetica"/>
                <a:cs typeface="Helvetica"/>
              </a:rPr>
              <a:t>Channels)</a:t>
            </a:r>
            <a:endParaRPr sz="4600">
              <a:latin typeface="Helvetica"/>
              <a:cs typeface="Helvetica"/>
            </a:endParaRPr>
          </a:p>
          <a:p>
            <a:pPr marR="120014" algn="r">
              <a:lnSpc>
                <a:spcPct val="100000"/>
              </a:lnSpc>
              <a:spcBef>
                <a:spcPts val="1660"/>
              </a:spcBef>
              <a:tabLst>
                <a:tab pos="1045844" algn="l"/>
                <a:tab pos="1816735" algn="l"/>
                <a:tab pos="4514850" algn="l"/>
                <a:tab pos="6818630" algn="l"/>
                <a:tab pos="8829040" algn="l"/>
                <a:tab pos="9737725" algn="l"/>
              </a:tabLst>
            </a:pPr>
            <a:r>
              <a:rPr sz="3900" spc="-25" dirty="0">
                <a:latin typeface="Helvetica"/>
                <a:cs typeface="Helvetica"/>
              </a:rPr>
              <a:t>Can</a:t>
            </a:r>
            <a:r>
              <a:rPr sz="3900" dirty="0">
                <a:latin typeface="Helvetica"/>
                <a:cs typeface="Helvetica"/>
              </a:rPr>
              <a:t>	</a:t>
            </a:r>
            <a:r>
              <a:rPr sz="3900" spc="-25" dirty="0">
                <a:latin typeface="Helvetica"/>
                <a:cs typeface="Helvetica"/>
              </a:rPr>
              <a:t>we</a:t>
            </a:r>
            <a:r>
              <a:rPr sz="3900" dirty="0">
                <a:latin typeface="Helvetica"/>
                <a:cs typeface="Helvetica"/>
              </a:rPr>
              <a:t>	quantify</a:t>
            </a:r>
            <a:r>
              <a:rPr sz="3900" spc="-125" dirty="0">
                <a:latin typeface="Helvetica"/>
                <a:cs typeface="Helvetica"/>
              </a:rPr>
              <a:t> </a:t>
            </a:r>
            <a:r>
              <a:rPr sz="3900" spc="-25" dirty="0">
                <a:latin typeface="Helvetica"/>
                <a:cs typeface="Helvetica"/>
              </a:rPr>
              <a:t>the</a:t>
            </a:r>
            <a:r>
              <a:rPr sz="3900" dirty="0">
                <a:latin typeface="Helvetica"/>
                <a:cs typeface="Helvetica"/>
              </a:rPr>
              <a:t>	</a:t>
            </a:r>
            <a:r>
              <a:rPr sz="3900" spc="-10" dirty="0">
                <a:latin typeface="Helvetica"/>
                <a:cs typeface="Helvetica"/>
              </a:rPr>
              <a:t>difference</a:t>
            </a:r>
            <a:r>
              <a:rPr sz="3900" dirty="0">
                <a:latin typeface="Helvetica"/>
                <a:cs typeface="Helvetica"/>
              </a:rPr>
              <a:t>	</a:t>
            </a:r>
            <a:r>
              <a:rPr sz="3900" spc="-10" dirty="0">
                <a:latin typeface="Helvetica"/>
                <a:cs typeface="Helvetica"/>
              </a:rPr>
              <a:t>between</a:t>
            </a:r>
            <a:r>
              <a:rPr sz="3900" dirty="0">
                <a:latin typeface="Helvetica"/>
                <a:cs typeface="Helvetica"/>
              </a:rPr>
              <a:t>	</a:t>
            </a:r>
            <a:r>
              <a:rPr sz="3900" spc="-25" dirty="0">
                <a:latin typeface="Helvetica"/>
                <a:cs typeface="Helvetica"/>
              </a:rPr>
              <a:t>two</a:t>
            </a:r>
            <a:r>
              <a:rPr sz="3900" dirty="0">
                <a:latin typeface="Helvetica"/>
                <a:cs typeface="Helvetica"/>
              </a:rPr>
              <a:t>	</a:t>
            </a:r>
            <a:r>
              <a:rPr sz="3900" spc="-10" dirty="0">
                <a:latin typeface="Helvetica"/>
                <a:cs typeface="Helvetica"/>
              </a:rPr>
              <a:t>marks?</a:t>
            </a:r>
            <a:endParaRPr sz="3900">
              <a:latin typeface="Helvetica"/>
              <a:cs typeface="Helvetic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4708641" y="3496048"/>
            <a:ext cx="558800" cy="558800"/>
            <a:chOff x="14708641" y="3496048"/>
            <a:chExt cx="558800" cy="558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708641" y="3496048"/>
              <a:ext cx="558720" cy="5587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50525" y="3516990"/>
              <a:ext cx="474953" cy="474953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15828334" y="3496049"/>
            <a:ext cx="558800" cy="558800"/>
            <a:chOff x="15828334" y="3496049"/>
            <a:chExt cx="558800" cy="5588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828334" y="3496049"/>
              <a:ext cx="558720" cy="5587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870218" y="3516990"/>
              <a:ext cx="474959" cy="474954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3834102" y="6005053"/>
            <a:ext cx="288925" cy="277495"/>
            <a:chOff x="13834102" y="6005053"/>
            <a:chExt cx="288925" cy="27749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834102" y="6005053"/>
              <a:ext cx="288318" cy="27747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875986" y="6025995"/>
              <a:ext cx="204551" cy="193711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14179830" y="6238031"/>
            <a:ext cx="288925" cy="277495"/>
            <a:chOff x="14179830" y="6238031"/>
            <a:chExt cx="288925" cy="277495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79830" y="6238031"/>
              <a:ext cx="288318" cy="27747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221714" y="6258973"/>
              <a:ext cx="204551" cy="193711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15283011" y="6334886"/>
            <a:ext cx="594360" cy="626110"/>
            <a:chOff x="15283011" y="6334886"/>
            <a:chExt cx="594360" cy="626110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83011" y="6431742"/>
              <a:ext cx="288318" cy="27747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324894" y="6452684"/>
              <a:ext cx="204551" cy="19371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534312" y="6683044"/>
              <a:ext cx="288318" cy="27747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576196" y="6703985"/>
              <a:ext cx="204551" cy="19371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588447" y="6334886"/>
              <a:ext cx="288318" cy="27747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630330" y="6355828"/>
              <a:ext cx="204551" cy="193711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14384379" y="5802426"/>
            <a:ext cx="288925" cy="277495"/>
            <a:chOff x="14384379" y="5802426"/>
            <a:chExt cx="288925" cy="277495"/>
          </a:xfrm>
        </p:grpSpPr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84379" y="5802426"/>
              <a:ext cx="288318" cy="27747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26262" y="5823368"/>
              <a:ext cx="204551" cy="193711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16034883" y="9205666"/>
            <a:ext cx="274320" cy="930275"/>
            <a:chOff x="16034883" y="9205666"/>
            <a:chExt cx="274320" cy="930275"/>
          </a:xfrm>
        </p:grpSpPr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034883" y="9205666"/>
              <a:ext cx="274190" cy="92978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076766" y="9226608"/>
              <a:ext cx="190423" cy="846017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16549569" y="8505834"/>
            <a:ext cx="274320" cy="1630045"/>
            <a:chOff x="16549569" y="8505834"/>
            <a:chExt cx="274320" cy="1630045"/>
          </a:xfrm>
        </p:grpSpPr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549569" y="8505834"/>
              <a:ext cx="274190" cy="162961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591453" y="8526776"/>
              <a:ext cx="190423" cy="1545850"/>
            </a:xfrm>
            <a:prstGeom prst="rect">
              <a:avLst/>
            </a:prstGeom>
          </p:spPr>
        </p:pic>
      </p:grp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3401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90"/>
              </a:spcBef>
            </a:pPr>
            <a:r>
              <a:rPr b="1" dirty="0">
                <a:latin typeface="Helvetica"/>
                <a:cs typeface="Helvetica"/>
              </a:rPr>
              <a:t>Characteristics</a:t>
            </a:r>
            <a:r>
              <a:rPr b="1" spc="-204" dirty="0">
                <a:latin typeface="Helvetica"/>
                <a:cs typeface="Helvetica"/>
              </a:rPr>
              <a:t> </a:t>
            </a:r>
            <a:r>
              <a:rPr b="1" dirty="0">
                <a:latin typeface="Helvetica"/>
                <a:cs typeface="Helvetica"/>
              </a:rPr>
              <a:t>of</a:t>
            </a:r>
            <a:r>
              <a:rPr b="1" spc="-200" dirty="0">
                <a:latin typeface="Helvetica"/>
                <a:cs typeface="Helvetica"/>
              </a:rPr>
              <a:t> </a:t>
            </a:r>
            <a:r>
              <a:rPr b="1" spc="-10" dirty="0">
                <a:latin typeface="Helvetica"/>
                <a:cs typeface="Helvetica"/>
              </a:rPr>
              <a:t>Channels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1763" y="2935072"/>
            <a:ext cx="10602595" cy="4098925"/>
          </a:xfrm>
          <a:prstGeom prst="rect">
            <a:avLst/>
          </a:prstGeom>
        </p:spPr>
        <p:txBody>
          <a:bodyPr vert="horz" wrap="square" lIns="0" tIns="314325" rIns="0" bIns="0" rtlCol="0">
            <a:spAutoFit/>
          </a:bodyPr>
          <a:lstStyle/>
          <a:p>
            <a:pPr marR="1755775" algn="ctr">
              <a:lnSpc>
                <a:spcPct val="100000"/>
              </a:lnSpc>
              <a:spcBef>
                <a:spcPts val="2475"/>
              </a:spcBef>
            </a:pPr>
            <a:r>
              <a:rPr sz="5350" dirty="0">
                <a:latin typeface="Helvetica"/>
                <a:cs typeface="Helvetica"/>
              </a:rPr>
              <a:t>Order</a:t>
            </a:r>
            <a:r>
              <a:rPr sz="5350" spc="-15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(Magnitude</a:t>
            </a:r>
            <a:r>
              <a:rPr sz="5350" spc="-15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vs</a:t>
            </a:r>
            <a:r>
              <a:rPr sz="5350" spc="-15" dirty="0">
                <a:latin typeface="Helvetica"/>
                <a:cs typeface="Helvetica"/>
              </a:rPr>
              <a:t> </a:t>
            </a:r>
            <a:r>
              <a:rPr sz="5350" spc="-10" dirty="0">
                <a:latin typeface="Helvetica"/>
                <a:cs typeface="Helvetica"/>
              </a:rPr>
              <a:t>Identity)</a:t>
            </a:r>
            <a:endParaRPr sz="5350">
              <a:latin typeface="Helvetica"/>
              <a:cs typeface="Helvetica"/>
            </a:endParaRPr>
          </a:p>
          <a:p>
            <a:pPr marR="1832610" algn="ctr">
              <a:lnSpc>
                <a:spcPct val="100000"/>
              </a:lnSpc>
              <a:spcBef>
                <a:spcPts val="2039"/>
              </a:spcBef>
            </a:pPr>
            <a:r>
              <a:rPr sz="4500" dirty="0">
                <a:latin typeface="Helvetica"/>
                <a:cs typeface="Helvetica"/>
              </a:rPr>
              <a:t>Can</a:t>
            </a:r>
            <a:r>
              <a:rPr sz="4500" spc="-10" dirty="0">
                <a:latin typeface="Helvetica"/>
                <a:cs typeface="Helvetica"/>
              </a:rPr>
              <a:t> </a:t>
            </a:r>
            <a:r>
              <a:rPr sz="4500" dirty="0">
                <a:latin typeface="Helvetica"/>
                <a:cs typeface="Helvetica"/>
              </a:rPr>
              <a:t>we</a:t>
            </a:r>
            <a:r>
              <a:rPr sz="4500" spc="5" dirty="0">
                <a:latin typeface="Helvetica"/>
                <a:cs typeface="Helvetica"/>
              </a:rPr>
              <a:t> </a:t>
            </a:r>
            <a:r>
              <a:rPr sz="4500" dirty="0">
                <a:latin typeface="Helvetica"/>
                <a:cs typeface="Helvetica"/>
              </a:rPr>
              <a:t>see</a:t>
            </a:r>
            <a:r>
              <a:rPr sz="4500" spc="5" dirty="0">
                <a:latin typeface="Helvetica"/>
                <a:cs typeface="Helvetica"/>
              </a:rPr>
              <a:t> </a:t>
            </a:r>
            <a:r>
              <a:rPr sz="4500" dirty="0">
                <a:latin typeface="Helvetica"/>
                <a:cs typeface="Helvetica"/>
              </a:rPr>
              <a:t>a change</a:t>
            </a:r>
            <a:r>
              <a:rPr sz="4500" spc="5" dirty="0">
                <a:latin typeface="Helvetica"/>
                <a:cs typeface="Helvetica"/>
              </a:rPr>
              <a:t> </a:t>
            </a:r>
            <a:r>
              <a:rPr sz="4500" dirty="0">
                <a:latin typeface="Helvetica"/>
                <a:cs typeface="Helvetica"/>
              </a:rPr>
              <a:t>in</a:t>
            </a:r>
            <a:r>
              <a:rPr sz="4500" spc="5" dirty="0">
                <a:latin typeface="Helvetica"/>
                <a:cs typeface="Helvetica"/>
              </a:rPr>
              <a:t> </a:t>
            </a:r>
            <a:r>
              <a:rPr sz="4500" spc="-10" dirty="0">
                <a:latin typeface="Helvetica"/>
                <a:cs typeface="Helvetica"/>
              </a:rPr>
              <a:t>order?</a:t>
            </a:r>
            <a:endParaRPr sz="4500">
              <a:latin typeface="Helvetica"/>
              <a:cs typeface="Helvetica"/>
            </a:endParaRPr>
          </a:p>
          <a:p>
            <a:pPr marR="8487410" algn="ctr">
              <a:lnSpc>
                <a:spcPct val="100000"/>
              </a:lnSpc>
              <a:spcBef>
                <a:spcPts val="1970"/>
              </a:spcBef>
            </a:pPr>
            <a:r>
              <a:rPr sz="5350" spc="-10" dirty="0">
                <a:latin typeface="Helvetica"/>
                <a:cs typeface="Helvetica"/>
              </a:rPr>
              <a:t>Length</a:t>
            </a:r>
            <a:endParaRPr sz="5350">
              <a:latin typeface="Helvetica"/>
              <a:cs typeface="Helvetica"/>
            </a:endParaRPr>
          </a:p>
          <a:p>
            <a:pPr marL="366395" algn="ctr">
              <a:lnSpc>
                <a:spcPct val="100000"/>
              </a:lnSpc>
              <a:spcBef>
                <a:spcPts val="2039"/>
              </a:spcBef>
            </a:pPr>
            <a:r>
              <a:rPr sz="4500" dirty="0">
                <a:latin typeface="Helvetica"/>
                <a:cs typeface="Helvetica"/>
              </a:rPr>
              <a:t>How</a:t>
            </a:r>
            <a:r>
              <a:rPr sz="4500" spc="-10" dirty="0">
                <a:latin typeface="Helvetica"/>
                <a:cs typeface="Helvetica"/>
              </a:rPr>
              <a:t> </a:t>
            </a:r>
            <a:r>
              <a:rPr sz="4500" dirty="0">
                <a:latin typeface="Helvetica"/>
                <a:cs typeface="Helvetica"/>
              </a:rPr>
              <a:t>many</a:t>
            </a:r>
            <a:r>
              <a:rPr sz="4500" spc="5" dirty="0">
                <a:latin typeface="Helvetica"/>
                <a:cs typeface="Helvetica"/>
              </a:rPr>
              <a:t> </a:t>
            </a:r>
            <a:r>
              <a:rPr sz="4500" dirty="0">
                <a:latin typeface="Helvetica"/>
                <a:cs typeface="Helvetica"/>
              </a:rPr>
              <a:t>unique marks</a:t>
            </a:r>
            <a:r>
              <a:rPr sz="4500" spc="5" dirty="0">
                <a:latin typeface="Helvetica"/>
                <a:cs typeface="Helvetica"/>
              </a:rPr>
              <a:t> </a:t>
            </a:r>
            <a:r>
              <a:rPr sz="4500" dirty="0">
                <a:latin typeface="Helvetica"/>
                <a:cs typeface="Helvetica"/>
              </a:rPr>
              <a:t>can we</a:t>
            </a:r>
            <a:r>
              <a:rPr sz="4500" spc="5" dirty="0">
                <a:latin typeface="Helvetica"/>
                <a:cs typeface="Helvetica"/>
              </a:rPr>
              <a:t> </a:t>
            </a:r>
            <a:r>
              <a:rPr sz="4500" spc="-10" dirty="0">
                <a:latin typeface="Helvetica"/>
                <a:cs typeface="Helvetica"/>
              </a:rPr>
              <a:t>make?</a:t>
            </a:r>
            <a:endParaRPr sz="4500">
              <a:latin typeface="Helvetica"/>
              <a:cs typeface="Helvetic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3057623" y="3602190"/>
            <a:ext cx="274320" cy="930275"/>
            <a:chOff x="13057623" y="3602190"/>
            <a:chExt cx="274320" cy="9302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57623" y="3602190"/>
              <a:ext cx="274190" cy="9297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99506" y="3623132"/>
              <a:ext cx="190423" cy="846017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13572309" y="3258573"/>
            <a:ext cx="274320" cy="1273810"/>
            <a:chOff x="13572309" y="3258573"/>
            <a:chExt cx="274320" cy="127381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72309" y="3258573"/>
              <a:ext cx="274190" cy="127340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614193" y="3279515"/>
              <a:ext cx="190423" cy="1189636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4086995" y="2902358"/>
            <a:ext cx="274320" cy="1630045"/>
            <a:chOff x="14086995" y="2902358"/>
            <a:chExt cx="274320" cy="163004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086995" y="2902358"/>
              <a:ext cx="274190" cy="162961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128879" y="2923300"/>
              <a:ext cx="190423" cy="1545850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3401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90"/>
              </a:spcBef>
            </a:pPr>
            <a:r>
              <a:rPr b="1" dirty="0">
                <a:latin typeface="Helvetica"/>
                <a:cs typeface="Helvetica"/>
              </a:rPr>
              <a:t>Characteristics</a:t>
            </a:r>
            <a:r>
              <a:rPr b="1" spc="-204" dirty="0">
                <a:latin typeface="Helvetica"/>
                <a:cs typeface="Helvetica"/>
              </a:rPr>
              <a:t> </a:t>
            </a:r>
            <a:r>
              <a:rPr b="1" dirty="0">
                <a:latin typeface="Helvetica"/>
                <a:cs typeface="Helvetica"/>
              </a:rPr>
              <a:t>of</a:t>
            </a:r>
            <a:r>
              <a:rPr b="1" spc="-200" dirty="0">
                <a:latin typeface="Helvetica"/>
                <a:cs typeface="Helvetica"/>
              </a:rPr>
              <a:t> </a:t>
            </a:r>
            <a:r>
              <a:rPr b="1" spc="-10" dirty="0">
                <a:latin typeface="Helvetica"/>
                <a:cs typeface="Helvetica"/>
              </a:rPr>
              <a:t>Channels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59813" rIns="0" bIns="0" rtlCol="0">
            <a:spAutoFit/>
          </a:bodyPr>
          <a:lstStyle/>
          <a:p>
            <a:pPr marL="445134">
              <a:lnSpc>
                <a:spcPct val="100000"/>
              </a:lnSpc>
              <a:spcBef>
                <a:spcPts val="100"/>
              </a:spcBef>
            </a:pPr>
            <a:r>
              <a:rPr sz="9400" b="1" spc="-10" dirty="0">
                <a:latin typeface="Helvetica"/>
                <a:cs typeface="Helvetica"/>
              </a:rPr>
              <a:t>Position</a:t>
            </a:r>
            <a:endParaRPr sz="9400">
              <a:latin typeface="Helvetica"/>
              <a:cs typeface="Helvetic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1000"/>
              </a:lnSpc>
              <a:spcBef>
                <a:spcPts val="95"/>
              </a:spcBef>
            </a:pPr>
            <a:r>
              <a:rPr dirty="0"/>
              <a:t>Strongest</a:t>
            </a:r>
            <a:r>
              <a:rPr spc="-20" dirty="0"/>
              <a:t> </a:t>
            </a:r>
            <a:r>
              <a:rPr dirty="0"/>
              <a:t>visual</a:t>
            </a:r>
            <a:r>
              <a:rPr spc="-10" dirty="0"/>
              <a:t> variable </a:t>
            </a:r>
            <a:r>
              <a:rPr dirty="0"/>
              <a:t>Suitable</a:t>
            </a:r>
            <a:r>
              <a:rPr spc="-10" dirty="0"/>
              <a:t> </a:t>
            </a:r>
            <a:r>
              <a:rPr dirty="0"/>
              <a:t>for</a:t>
            </a:r>
            <a:r>
              <a:rPr spc="-10" dirty="0"/>
              <a:t> </a:t>
            </a:r>
            <a:r>
              <a:rPr dirty="0"/>
              <a:t>all</a:t>
            </a:r>
            <a:r>
              <a:rPr spc="-10" dirty="0"/>
              <a:t> </a:t>
            </a:r>
            <a:r>
              <a:rPr dirty="0"/>
              <a:t>data</a:t>
            </a:r>
            <a:r>
              <a:rPr spc="-10" dirty="0"/>
              <a:t> types Problems:</a:t>
            </a:r>
          </a:p>
          <a:p>
            <a:pPr marL="379095" marR="1007110">
              <a:lnSpc>
                <a:spcPct val="100800"/>
              </a:lnSpc>
              <a:spcBef>
                <a:spcPts val="2000"/>
              </a:spcBef>
            </a:pPr>
            <a:r>
              <a:rPr sz="4500" dirty="0"/>
              <a:t>Sometimes</a:t>
            </a:r>
            <a:r>
              <a:rPr sz="4500" spc="-15" dirty="0"/>
              <a:t> </a:t>
            </a:r>
            <a:r>
              <a:rPr sz="4500" dirty="0"/>
              <a:t>not</a:t>
            </a:r>
            <a:r>
              <a:rPr sz="4500" spc="-5" dirty="0"/>
              <a:t> </a:t>
            </a:r>
            <a:r>
              <a:rPr sz="4500" spc="-10" dirty="0"/>
              <a:t>available </a:t>
            </a:r>
            <a:r>
              <a:rPr sz="4500" dirty="0"/>
              <a:t>(spatial</a:t>
            </a:r>
            <a:r>
              <a:rPr sz="4500" spc="-10" dirty="0"/>
              <a:t> data)</a:t>
            </a:r>
            <a:endParaRPr sz="4500"/>
          </a:p>
          <a:p>
            <a:pPr marL="379095">
              <a:lnSpc>
                <a:spcPct val="100000"/>
              </a:lnSpc>
              <a:spcBef>
                <a:spcPts val="2020"/>
              </a:spcBef>
            </a:pPr>
            <a:r>
              <a:rPr sz="4500" spc="-10" dirty="0"/>
              <a:t>Cluttering</a:t>
            </a:r>
            <a:endParaRPr sz="4500"/>
          </a:p>
        </p:txBody>
      </p:sp>
      <p:sp>
        <p:nvSpPr>
          <p:cNvPr id="4" name="object 4"/>
          <p:cNvSpPr txBox="1"/>
          <p:nvPr/>
        </p:nvSpPr>
        <p:spPr>
          <a:xfrm>
            <a:off x="10265443" y="4881075"/>
            <a:ext cx="5095240" cy="53657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1000"/>
              </a:lnSpc>
              <a:spcBef>
                <a:spcPts val="95"/>
              </a:spcBef>
            </a:pPr>
            <a:r>
              <a:rPr sz="5350" dirty="0">
                <a:latin typeface="Helvetica"/>
                <a:cs typeface="Helvetica"/>
              </a:rPr>
              <a:t>Selective:</a:t>
            </a:r>
            <a:r>
              <a:rPr sz="5350" spc="-25" dirty="0">
                <a:latin typeface="Helvetica"/>
                <a:cs typeface="Helvetica"/>
              </a:rPr>
              <a:t> yes </a:t>
            </a:r>
            <a:r>
              <a:rPr sz="5350" dirty="0">
                <a:latin typeface="Helvetica"/>
                <a:cs typeface="Helvetica"/>
              </a:rPr>
              <a:t>Associative:</a:t>
            </a:r>
            <a:r>
              <a:rPr sz="5350" spc="-30" dirty="0">
                <a:latin typeface="Helvetica"/>
                <a:cs typeface="Helvetica"/>
              </a:rPr>
              <a:t> </a:t>
            </a:r>
            <a:r>
              <a:rPr sz="5350" spc="-25" dirty="0">
                <a:latin typeface="Helvetica"/>
                <a:cs typeface="Helvetica"/>
              </a:rPr>
              <a:t>yes </a:t>
            </a:r>
            <a:r>
              <a:rPr sz="5350" dirty="0">
                <a:latin typeface="Helvetica"/>
                <a:cs typeface="Helvetica"/>
              </a:rPr>
              <a:t>Quantitative:</a:t>
            </a:r>
            <a:r>
              <a:rPr sz="5350" spc="-35" dirty="0">
                <a:latin typeface="Helvetica"/>
                <a:cs typeface="Helvetica"/>
              </a:rPr>
              <a:t> </a:t>
            </a:r>
            <a:r>
              <a:rPr sz="5350" spc="-25" dirty="0">
                <a:latin typeface="Helvetica"/>
                <a:cs typeface="Helvetica"/>
              </a:rPr>
              <a:t>yes </a:t>
            </a:r>
            <a:r>
              <a:rPr sz="5350" dirty="0">
                <a:latin typeface="Helvetica"/>
                <a:cs typeface="Helvetica"/>
              </a:rPr>
              <a:t>Order:</a:t>
            </a:r>
            <a:r>
              <a:rPr sz="5350" spc="-45" dirty="0">
                <a:latin typeface="Helvetica"/>
                <a:cs typeface="Helvetica"/>
              </a:rPr>
              <a:t> </a:t>
            </a:r>
            <a:r>
              <a:rPr sz="5350" spc="-25" dirty="0">
                <a:latin typeface="Helvetica"/>
                <a:cs typeface="Helvetica"/>
              </a:rPr>
              <a:t>yes </a:t>
            </a:r>
            <a:r>
              <a:rPr sz="5350" dirty="0">
                <a:latin typeface="Helvetica"/>
                <a:cs typeface="Helvetica"/>
              </a:rPr>
              <a:t>Length:</a:t>
            </a:r>
            <a:r>
              <a:rPr sz="5350" spc="-10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fairly</a:t>
            </a:r>
            <a:r>
              <a:rPr sz="5350" spc="-5" dirty="0">
                <a:latin typeface="Helvetica"/>
                <a:cs typeface="Helvetica"/>
              </a:rPr>
              <a:t> </a:t>
            </a:r>
            <a:r>
              <a:rPr sz="5350" spc="-25" dirty="0">
                <a:latin typeface="Helvetica"/>
                <a:cs typeface="Helvetica"/>
              </a:rPr>
              <a:t>big</a:t>
            </a:r>
            <a:endParaRPr sz="5350">
              <a:latin typeface="Helvetica"/>
              <a:cs typeface="Helvetic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4209421" y="3817415"/>
            <a:ext cx="288925" cy="277495"/>
            <a:chOff x="14209421" y="3817415"/>
            <a:chExt cx="288925" cy="27749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209421" y="3817415"/>
              <a:ext cx="288318" cy="27747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51304" y="3838357"/>
              <a:ext cx="204551" cy="193711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14555148" y="4050393"/>
            <a:ext cx="288925" cy="277495"/>
            <a:chOff x="14555148" y="4050393"/>
            <a:chExt cx="288925" cy="27749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555148" y="4050393"/>
              <a:ext cx="288318" cy="27747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597032" y="4071335"/>
              <a:ext cx="204551" cy="193711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15658329" y="4147248"/>
            <a:ext cx="594360" cy="626110"/>
            <a:chOff x="15658329" y="4147248"/>
            <a:chExt cx="594360" cy="62611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58329" y="4244103"/>
              <a:ext cx="288318" cy="27747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00213" y="4265046"/>
              <a:ext cx="204551" cy="19371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09630" y="4495406"/>
              <a:ext cx="288318" cy="27747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951514" y="4516347"/>
              <a:ext cx="204551" cy="19371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63765" y="4147248"/>
              <a:ext cx="288318" cy="27747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05648" y="4168190"/>
              <a:ext cx="204551" cy="193711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14759697" y="3614787"/>
            <a:ext cx="288925" cy="277495"/>
            <a:chOff x="14759697" y="3614787"/>
            <a:chExt cx="288925" cy="277495"/>
          </a:xfrm>
        </p:grpSpPr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759697" y="3614787"/>
              <a:ext cx="288318" cy="27747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801581" y="3635729"/>
              <a:ext cx="204551" cy="1937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59813" rIns="0" bIns="0" rtlCol="0">
            <a:spAutoFit/>
          </a:bodyPr>
          <a:lstStyle/>
          <a:p>
            <a:pPr marL="445134">
              <a:lnSpc>
                <a:spcPct val="100000"/>
              </a:lnSpc>
              <a:spcBef>
                <a:spcPts val="100"/>
              </a:spcBef>
            </a:pPr>
            <a:r>
              <a:rPr sz="9400" b="1" dirty="0">
                <a:latin typeface="Helvetica"/>
                <a:cs typeface="Helvetica"/>
              </a:rPr>
              <a:t>Example:</a:t>
            </a:r>
            <a:r>
              <a:rPr sz="9400" b="1" spc="-245" dirty="0">
                <a:latin typeface="Helvetica"/>
                <a:cs typeface="Helvetica"/>
              </a:rPr>
              <a:t> </a:t>
            </a:r>
            <a:r>
              <a:rPr sz="9400" b="1" spc="-10" dirty="0">
                <a:latin typeface="Helvetica"/>
                <a:cs typeface="Helvetica"/>
              </a:rPr>
              <a:t>Scatterplot</a:t>
            </a:r>
            <a:endParaRPr sz="9400">
              <a:latin typeface="Helvetica"/>
              <a:cs typeface="Helvetic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77003" y="2983362"/>
            <a:ext cx="11438881" cy="813892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59813" rIns="0" bIns="0" rtlCol="0">
            <a:spAutoFit/>
          </a:bodyPr>
          <a:lstStyle/>
          <a:p>
            <a:pPr marL="445134">
              <a:lnSpc>
                <a:spcPct val="100000"/>
              </a:lnSpc>
              <a:spcBef>
                <a:spcPts val="100"/>
              </a:spcBef>
            </a:pPr>
            <a:r>
              <a:rPr sz="9400" b="1" dirty="0">
                <a:latin typeface="Helvetica"/>
                <a:cs typeface="Helvetica"/>
              </a:rPr>
              <a:t>Position</a:t>
            </a:r>
            <a:r>
              <a:rPr sz="9400" b="1" spc="-105" dirty="0">
                <a:latin typeface="Helvetica"/>
                <a:cs typeface="Helvetica"/>
              </a:rPr>
              <a:t> </a:t>
            </a:r>
            <a:r>
              <a:rPr sz="9400" b="1" dirty="0">
                <a:latin typeface="Helvetica"/>
                <a:cs typeface="Helvetica"/>
              </a:rPr>
              <a:t>in</a:t>
            </a:r>
            <a:r>
              <a:rPr sz="9400" b="1" spc="-105" dirty="0">
                <a:latin typeface="Helvetica"/>
                <a:cs typeface="Helvetica"/>
              </a:rPr>
              <a:t> </a:t>
            </a:r>
            <a:r>
              <a:rPr sz="9400" b="1" spc="-25" dirty="0">
                <a:latin typeface="Helvetica"/>
                <a:cs typeface="Helvetica"/>
              </a:rPr>
              <a:t>3D?</a:t>
            </a:r>
            <a:endParaRPr sz="9400">
              <a:latin typeface="Helvetica"/>
              <a:cs typeface="Helvetic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91892" y="2722596"/>
            <a:ext cx="8342443" cy="811743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5307033" y="8961823"/>
            <a:ext cx="69596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-10" dirty="0">
                <a:latin typeface="Helvetica"/>
                <a:cs typeface="Helvetica"/>
              </a:rPr>
              <a:t>[Spotfire]</a:t>
            </a:r>
            <a:endParaRPr sz="130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1763" y="945723"/>
            <a:ext cx="7917180" cy="1457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515610" algn="l"/>
              </a:tabLst>
            </a:pPr>
            <a:r>
              <a:rPr sz="9400" b="1" dirty="0">
                <a:latin typeface="Helvetica"/>
                <a:cs typeface="Helvetica"/>
              </a:rPr>
              <a:t>Length</a:t>
            </a:r>
            <a:r>
              <a:rPr sz="9400" b="1" spc="-20" dirty="0">
                <a:latin typeface="Helvetica"/>
                <a:cs typeface="Helvetica"/>
              </a:rPr>
              <a:t> </a:t>
            </a:r>
            <a:r>
              <a:rPr sz="9400" b="1" spc="-50" dirty="0">
                <a:latin typeface="Helvetica"/>
                <a:cs typeface="Helvetica"/>
              </a:rPr>
              <a:t>&amp;</a:t>
            </a:r>
            <a:r>
              <a:rPr sz="9400" b="1" dirty="0">
                <a:latin typeface="Helvetica"/>
                <a:cs typeface="Helvetica"/>
              </a:rPr>
              <a:t>	</a:t>
            </a:r>
            <a:r>
              <a:rPr sz="9400" b="1" spc="-20" dirty="0">
                <a:latin typeface="Helvetica"/>
                <a:cs typeface="Helvetica"/>
              </a:rPr>
              <a:t>Size</a:t>
            </a:r>
            <a:endParaRPr sz="9400">
              <a:latin typeface="Helvetica"/>
              <a:cs typeface="Helvetic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1763" y="2984474"/>
            <a:ext cx="11376660" cy="75628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1000"/>
              </a:lnSpc>
              <a:spcBef>
                <a:spcPts val="95"/>
              </a:spcBef>
            </a:pPr>
            <a:r>
              <a:rPr sz="5350" dirty="0">
                <a:latin typeface="Helvetica"/>
                <a:cs typeface="Helvetica"/>
              </a:rPr>
              <a:t>Good</a:t>
            </a:r>
            <a:r>
              <a:rPr sz="5350" spc="-15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for</a:t>
            </a:r>
            <a:r>
              <a:rPr sz="5350" spc="-10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1D,</a:t>
            </a:r>
            <a:r>
              <a:rPr sz="5350" spc="-10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OK</a:t>
            </a:r>
            <a:r>
              <a:rPr sz="5350" spc="-10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for</a:t>
            </a:r>
            <a:r>
              <a:rPr sz="5350" spc="-10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2D,</a:t>
            </a:r>
            <a:r>
              <a:rPr sz="5350" spc="-10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Bad</a:t>
            </a:r>
            <a:r>
              <a:rPr sz="5350" spc="-10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for</a:t>
            </a:r>
            <a:r>
              <a:rPr sz="5350" spc="-10" dirty="0">
                <a:latin typeface="Helvetica"/>
                <a:cs typeface="Helvetica"/>
              </a:rPr>
              <a:t> </a:t>
            </a:r>
            <a:r>
              <a:rPr sz="5350" spc="-25" dirty="0">
                <a:latin typeface="Helvetica"/>
                <a:cs typeface="Helvetica"/>
              </a:rPr>
              <a:t>3D </a:t>
            </a:r>
            <a:r>
              <a:rPr sz="5350" dirty="0">
                <a:latin typeface="Helvetica"/>
                <a:cs typeface="Helvetica"/>
              </a:rPr>
              <a:t>Easy</a:t>
            </a:r>
            <a:r>
              <a:rPr sz="5350" spc="-10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to</a:t>
            </a:r>
            <a:r>
              <a:rPr sz="5350" spc="-5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see</a:t>
            </a:r>
            <a:r>
              <a:rPr sz="5350" spc="-5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whether</a:t>
            </a:r>
            <a:r>
              <a:rPr sz="5350" spc="-10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one</a:t>
            </a:r>
            <a:r>
              <a:rPr sz="5350" spc="-5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is</a:t>
            </a:r>
            <a:r>
              <a:rPr sz="5350" spc="-5" dirty="0">
                <a:latin typeface="Helvetica"/>
                <a:cs typeface="Helvetica"/>
              </a:rPr>
              <a:t> </a:t>
            </a:r>
            <a:r>
              <a:rPr sz="5350" spc="-10" dirty="0">
                <a:latin typeface="Helvetica"/>
                <a:cs typeface="Helvetica"/>
              </a:rPr>
              <a:t>bigger </a:t>
            </a:r>
            <a:r>
              <a:rPr sz="5350" dirty="0">
                <a:latin typeface="Helvetica"/>
                <a:cs typeface="Helvetica"/>
              </a:rPr>
              <a:t>Aligned</a:t>
            </a:r>
            <a:r>
              <a:rPr sz="5350" spc="-15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bars</a:t>
            </a:r>
            <a:r>
              <a:rPr sz="5350" spc="-5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use</a:t>
            </a:r>
            <a:r>
              <a:rPr sz="5350" spc="-5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position</a:t>
            </a:r>
            <a:r>
              <a:rPr sz="5350" spc="-5" dirty="0">
                <a:latin typeface="Helvetica"/>
                <a:cs typeface="Helvetica"/>
              </a:rPr>
              <a:t> </a:t>
            </a:r>
            <a:r>
              <a:rPr sz="5350" spc="-10" dirty="0">
                <a:latin typeface="Helvetica"/>
                <a:cs typeface="Helvetica"/>
              </a:rPr>
              <a:t>redundantly</a:t>
            </a:r>
            <a:endParaRPr sz="5350">
              <a:latin typeface="Helvetica"/>
              <a:cs typeface="Helvetica"/>
            </a:endParaRPr>
          </a:p>
          <a:p>
            <a:pPr marL="52705" marR="8157209">
              <a:lnSpc>
                <a:spcPts val="5740"/>
              </a:lnSpc>
            </a:pPr>
            <a:r>
              <a:rPr sz="3300" dirty="0">
                <a:latin typeface="Helvetica"/>
                <a:cs typeface="Helvetica"/>
              </a:rPr>
              <a:t>For</a:t>
            </a:r>
            <a:r>
              <a:rPr sz="3300" spc="50" dirty="0">
                <a:latin typeface="Helvetica"/>
                <a:cs typeface="Helvetica"/>
              </a:rPr>
              <a:t> </a:t>
            </a:r>
            <a:r>
              <a:rPr sz="3300" dirty="0">
                <a:latin typeface="Helvetica"/>
                <a:cs typeface="Helvetica"/>
              </a:rPr>
              <a:t>1D</a:t>
            </a:r>
            <a:r>
              <a:rPr sz="3300" spc="55" dirty="0">
                <a:latin typeface="Helvetica"/>
                <a:cs typeface="Helvetica"/>
              </a:rPr>
              <a:t> </a:t>
            </a:r>
            <a:r>
              <a:rPr sz="3300" spc="-10" dirty="0">
                <a:latin typeface="Helvetica"/>
                <a:cs typeface="Helvetica"/>
              </a:rPr>
              <a:t>length: </a:t>
            </a:r>
            <a:r>
              <a:rPr sz="3300" dirty="0">
                <a:latin typeface="Helvetica"/>
                <a:cs typeface="Helvetica"/>
              </a:rPr>
              <a:t>Selective:</a:t>
            </a:r>
            <a:r>
              <a:rPr sz="3300" spc="120" dirty="0">
                <a:latin typeface="Helvetica"/>
                <a:cs typeface="Helvetica"/>
              </a:rPr>
              <a:t> </a:t>
            </a:r>
            <a:r>
              <a:rPr sz="3300" spc="-25" dirty="0">
                <a:latin typeface="Helvetica"/>
                <a:cs typeface="Helvetica"/>
              </a:rPr>
              <a:t>yes </a:t>
            </a:r>
            <a:r>
              <a:rPr sz="3300" dirty="0">
                <a:latin typeface="Helvetica"/>
                <a:cs typeface="Helvetica"/>
              </a:rPr>
              <a:t>Associative:</a:t>
            </a:r>
            <a:r>
              <a:rPr sz="3300" spc="145" dirty="0">
                <a:latin typeface="Helvetica"/>
                <a:cs typeface="Helvetica"/>
              </a:rPr>
              <a:t> </a:t>
            </a:r>
            <a:r>
              <a:rPr sz="3300" spc="-25" dirty="0">
                <a:latin typeface="Helvetica"/>
                <a:cs typeface="Helvetica"/>
              </a:rPr>
              <a:t>yes </a:t>
            </a:r>
            <a:r>
              <a:rPr sz="3300" dirty="0">
                <a:latin typeface="Helvetica"/>
                <a:cs typeface="Helvetica"/>
              </a:rPr>
              <a:t>Quantitative:</a:t>
            </a:r>
            <a:r>
              <a:rPr sz="3300" spc="155" dirty="0">
                <a:latin typeface="Helvetica"/>
                <a:cs typeface="Helvetica"/>
              </a:rPr>
              <a:t> </a:t>
            </a:r>
            <a:r>
              <a:rPr sz="3300" spc="-25" dirty="0">
                <a:latin typeface="Helvetica"/>
                <a:cs typeface="Helvetica"/>
              </a:rPr>
              <a:t>yes </a:t>
            </a:r>
            <a:r>
              <a:rPr sz="3300" dirty="0">
                <a:latin typeface="Helvetica"/>
                <a:cs typeface="Helvetica"/>
              </a:rPr>
              <a:t>Order:</a:t>
            </a:r>
            <a:r>
              <a:rPr sz="3300" spc="90" dirty="0">
                <a:latin typeface="Helvetica"/>
                <a:cs typeface="Helvetica"/>
              </a:rPr>
              <a:t> </a:t>
            </a:r>
            <a:r>
              <a:rPr sz="3300" spc="-25" dirty="0">
                <a:latin typeface="Helvetica"/>
                <a:cs typeface="Helvetica"/>
              </a:rPr>
              <a:t>yes </a:t>
            </a:r>
            <a:r>
              <a:rPr sz="3300" dirty="0">
                <a:latin typeface="Helvetica"/>
                <a:cs typeface="Helvetica"/>
              </a:rPr>
              <a:t>Length:</a:t>
            </a:r>
            <a:r>
              <a:rPr sz="3300" spc="120" dirty="0">
                <a:latin typeface="Helvetica"/>
                <a:cs typeface="Helvetica"/>
              </a:rPr>
              <a:t> </a:t>
            </a:r>
            <a:r>
              <a:rPr sz="3300" spc="-20" dirty="0">
                <a:latin typeface="Helvetica"/>
                <a:cs typeface="Helvetica"/>
              </a:rPr>
              <a:t>high</a:t>
            </a:r>
            <a:endParaRPr sz="3300">
              <a:latin typeface="Helvetica"/>
              <a:cs typeface="Helvetic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7448452" y="9205666"/>
            <a:ext cx="274320" cy="930275"/>
            <a:chOff x="17448452" y="9205666"/>
            <a:chExt cx="274320" cy="9302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448452" y="9205666"/>
              <a:ext cx="274190" cy="9297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490336" y="9226608"/>
              <a:ext cx="190423" cy="84601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7963139" y="8505834"/>
            <a:ext cx="274320" cy="1630045"/>
            <a:chOff x="17963139" y="8505834"/>
            <a:chExt cx="274320" cy="163004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63139" y="8505834"/>
              <a:ext cx="274190" cy="162961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005022" y="8526776"/>
              <a:ext cx="190423" cy="1545850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15352076" y="3351866"/>
            <a:ext cx="1191895" cy="965835"/>
            <a:chOff x="15352076" y="3351866"/>
            <a:chExt cx="1191895" cy="965835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352076" y="3351866"/>
              <a:ext cx="1191430" cy="96524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393960" y="3372809"/>
              <a:ext cx="1107663" cy="881478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7158524" y="4208477"/>
            <a:ext cx="664210" cy="691515"/>
            <a:chOff x="17158524" y="4208477"/>
            <a:chExt cx="664210" cy="691515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158524" y="4208477"/>
              <a:ext cx="663632" cy="69128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200408" y="4229419"/>
              <a:ext cx="579864" cy="607516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15905903" y="5371439"/>
            <a:ext cx="274320" cy="709930"/>
            <a:chOff x="15905903" y="5371439"/>
            <a:chExt cx="274320" cy="709930"/>
          </a:xfrm>
        </p:grpSpPr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905903" y="5371439"/>
              <a:ext cx="274190" cy="70956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947787" y="5392381"/>
              <a:ext cx="190423" cy="625798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16879213" y="5684339"/>
            <a:ext cx="274320" cy="1630045"/>
            <a:chOff x="16879213" y="5684339"/>
            <a:chExt cx="274320" cy="1630045"/>
          </a:xfrm>
        </p:grpSpPr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879213" y="5684339"/>
              <a:ext cx="274190" cy="162961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921096" y="5705280"/>
              <a:ext cx="190423" cy="1545850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14798240" y="7230189"/>
            <a:ext cx="1191895" cy="965835"/>
            <a:chOff x="14798240" y="7230189"/>
            <a:chExt cx="1191895" cy="965835"/>
          </a:xfrm>
        </p:grpSpPr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798240" y="7230189"/>
              <a:ext cx="1191430" cy="96524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840124" y="7251131"/>
              <a:ext cx="1107663" cy="881479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12611113" y="9278757"/>
            <a:ext cx="915035" cy="886460"/>
            <a:chOff x="12611113" y="9278757"/>
            <a:chExt cx="915035" cy="886460"/>
          </a:xfrm>
        </p:grpSpPr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611113" y="9278757"/>
              <a:ext cx="914934" cy="88585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653004" y="9299699"/>
              <a:ext cx="831163" cy="802089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13859484" y="8505833"/>
            <a:ext cx="1716405" cy="1659255"/>
            <a:chOff x="13859484" y="8505833"/>
            <a:chExt cx="1716405" cy="1659255"/>
          </a:xfrm>
        </p:grpSpPr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859484" y="8505833"/>
              <a:ext cx="1715880" cy="165878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901695" y="8526775"/>
              <a:ext cx="1631462" cy="15750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904526"/>
            <a:ext cx="10404475" cy="1118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105" dirty="0"/>
              <a:t>Design</a:t>
            </a:r>
            <a:r>
              <a:rPr spc="-360" dirty="0"/>
              <a:t> </a:t>
            </a:r>
            <a:r>
              <a:rPr spc="-120" dirty="0"/>
              <a:t>Criteria</a:t>
            </a:r>
            <a:r>
              <a:rPr spc="-360" dirty="0"/>
              <a:t> </a:t>
            </a:r>
            <a:r>
              <a:rPr i="1" spc="-910" dirty="0">
                <a:latin typeface="Helvetica Neue Medium"/>
                <a:cs typeface="Helvetica Neue Medium"/>
              </a:rPr>
              <a:t>T</a:t>
            </a:r>
            <a:r>
              <a:rPr i="1" spc="-114" dirty="0">
                <a:latin typeface="Helvetica Neue Medium"/>
                <a:cs typeface="Helvetica Neue Medium"/>
              </a:rPr>
              <a:t>ranslate</a:t>
            </a:r>
            <a:r>
              <a:rPr i="1" spc="30" dirty="0">
                <a:latin typeface="Helvetica Neue Medium"/>
                <a:cs typeface="Helvetica Neue Medium"/>
              </a:rPr>
              <a:t>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23916" y="3526436"/>
            <a:ext cx="12304734" cy="585993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z="4500" b="1" spc="-10" dirty="0">
                <a:latin typeface="Helvetica Neue"/>
                <a:cs typeface="Helvetica Neue"/>
              </a:rPr>
              <a:t>Lasting effectiveness</a:t>
            </a:r>
            <a:r>
              <a:rPr sz="4500" spc="-10" dirty="0">
                <a:latin typeface="Helvetica Neue Medium"/>
                <a:cs typeface="Helvetica Neue Medium"/>
              </a:rPr>
              <a:t>:</a:t>
            </a:r>
            <a:endParaRPr sz="4500" dirty="0">
              <a:latin typeface="Helvetica Neue Medium"/>
              <a:cs typeface="Helvetica Neue Medium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lang="en-US" sz="4500" spc="60" dirty="0">
                <a:latin typeface="Helvetica Neue Medium"/>
                <a:cs typeface="Helvetica Neue Medium"/>
              </a:rPr>
              <a:t>Make it interesting without costing clarity</a:t>
            </a:r>
            <a:endParaRPr sz="4500" dirty="0">
              <a:latin typeface="Helvetica Neue Medium"/>
              <a:cs typeface="Helvetica Neue Medium"/>
            </a:endParaRPr>
          </a:p>
          <a:p>
            <a:pPr marL="12700">
              <a:lnSpc>
                <a:spcPct val="100000"/>
              </a:lnSpc>
              <a:spcBef>
                <a:spcPts val="1495"/>
              </a:spcBef>
            </a:pPr>
            <a:r>
              <a:rPr sz="3950" dirty="0">
                <a:latin typeface="Helvetica Neue"/>
                <a:cs typeface="Helvetica Neue"/>
              </a:rPr>
              <a:t>(</a:t>
            </a:r>
            <a:r>
              <a:rPr lang="en-US" sz="3950" dirty="0">
                <a:latin typeface="Helvetica Neue"/>
                <a:cs typeface="Helvetica Neue"/>
              </a:rPr>
              <a:t>live a little, make your design distinct</a:t>
            </a:r>
            <a:r>
              <a:rPr sz="3950" spc="-10" dirty="0">
                <a:latin typeface="Helvetica Neue"/>
                <a:cs typeface="Helvetica Neue"/>
              </a:rPr>
              <a:t>)</a:t>
            </a:r>
            <a:endParaRPr sz="3950" dirty="0">
              <a:latin typeface="Helvetica Neue"/>
              <a:cs typeface="Helvetica Neue"/>
            </a:endParaRPr>
          </a:p>
          <a:p>
            <a:pPr>
              <a:lnSpc>
                <a:spcPct val="100000"/>
              </a:lnSpc>
              <a:spcBef>
                <a:spcPts val="1625"/>
              </a:spcBef>
            </a:pPr>
            <a:endParaRPr sz="3950" dirty="0">
              <a:latin typeface="Helvetica Neue"/>
              <a:cs typeface="Helvetica Neue"/>
            </a:endParaRPr>
          </a:p>
          <a:p>
            <a:pPr marL="12700">
              <a:lnSpc>
                <a:spcPct val="100000"/>
              </a:lnSpc>
            </a:pPr>
            <a:r>
              <a:rPr lang="en-US" sz="4500" b="1" spc="-10" dirty="0">
                <a:latin typeface="Helvetica Neue"/>
                <a:cs typeface="Helvetica Neue"/>
              </a:rPr>
              <a:t>Engagement</a:t>
            </a:r>
            <a:r>
              <a:rPr sz="4500" spc="-10" dirty="0">
                <a:latin typeface="Helvetica Neue Medium"/>
                <a:cs typeface="Helvetica Neue Medium"/>
              </a:rPr>
              <a:t>:</a:t>
            </a:r>
            <a:endParaRPr sz="4500" dirty="0">
              <a:latin typeface="Helvetica Neue Medium"/>
              <a:cs typeface="Helvetica Neue Medium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lang="en-US" sz="4500" dirty="0">
                <a:latin typeface="Helvetica Neue Medium"/>
                <a:cs typeface="Helvetica Neue Medium"/>
              </a:rPr>
              <a:t>Get your audience’s attention and keep it</a:t>
            </a:r>
            <a:endParaRPr sz="4500" dirty="0">
              <a:latin typeface="Helvetica Neue Medium"/>
              <a:cs typeface="Helvetica Neue Medium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3950" dirty="0">
                <a:latin typeface="Helvetica Neue"/>
                <a:cs typeface="Helvetica Neue"/>
              </a:rPr>
              <a:t>(</a:t>
            </a:r>
            <a:r>
              <a:rPr lang="en-US" sz="3950" dirty="0">
                <a:latin typeface="Helvetica Neue"/>
                <a:cs typeface="Helvetica Neue"/>
              </a:rPr>
              <a:t>some decisions are painfully hard and require endurance, nuance, and thoughtfulness</a:t>
            </a:r>
            <a:r>
              <a:rPr sz="3950" spc="-10" dirty="0">
                <a:latin typeface="Helvetica Neue"/>
                <a:cs typeface="Helvetica Neue"/>
              </a:rPr>
              <a:t>)</a:t>
            </a:r>
            <a:endParaRPr sz="3950" dirty="0">
              <a:latin typeface="Helvetica Neue"/>
              <a:cs typeface="Helvetica Neu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443449" y="1230736"/>
            <a:ext cx="1585193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[</a:t>
            </a:r>
            <a:r>
              <a:rPr lang="en-US" sz="2950" spc="-10" dirty="0">
                <a:solidFill>
                  <a:srgbClr val="C00000"/>
                </a:solidFill>
                <a:latin typeface="Helvetica Neue"/>
                <a:cs typeface="Helvetica Neue"/>
              </a:rPr>
              <a:t>Elavsky</a:t>
            </a: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]</a:t>
            </a:r>
            <a:endParaRPr sz="295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998815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1763" y="945723"/>
            <a:ext cx="14951075" cy="1457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53990" algn="l"/>
                <a:tab pos="7111365" algn="l"/>
              </a:tabLst>
            </a:pPr>
            <a:r>
              <a:rPr sz="9400" b="1" spc="-10" dirty="0">
                <a:latin typeface="Helvetica"/>
                <a:cs typeface="Helvetica"/>
              </a:rPr>
              <a:t>Example</a:t>
            </a:r>
            <a:r>
              <a:rPr sz="9400" b="1" dirty="0">
                <a:latin typeface="Helvetica"/>
                <a:cs typeface="Helvetica"/>
              </a:rPr>
              <a:t>	</a:t>
            </a:r>
            <a:r>
              <a:rPr sz="9400" b="1" spc="-25" dirty="0">
                <a:latin typeface="Helvetica"/>
                <a:cs typeface="Helvetica"/>
              </a:rPr>
              <a:t>2D</a:t>
            </a:r>
            <a:r>
              <a:rPr sz="9400" b="1" dirty="0">
                <a:latin typeface="Helvetica"/>
                <a:cs typeface="Helvetica"/>
              </a:rPr>
              <a:t>	Size:</a:t>
            </a:r>
            <a:r>
              <a:rPr sz="9400" b="1" spc="-105" dirty="0">
                <a:latin typeface="Helvetica"/>
                <a:cs typeface="Helvetica"/>
              </a:rPr>
              <a:t> </a:t>
            </a:r>
            <a:r>
              <a:rPr sz="9400" b="1" spc="-10" dirty="0">
                <a:latin typeface="Helvetica"/>
                <a:cs typeface="Helvetica"/>
              </a:rPr>
              <a:t>Bubbles</a:t>
            </a:r>
            <a:endParaRPr sz="9400">
              <a:latin typeface="Helvetica"/>
              <a:cs typeface="Helvetic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00360" y="3197690"/>
            <a:ext cx="10389354" cy="8024884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8827" y="298609"/>
            <a:ext cx="18548135" cy="2112806"/>
          </a:xfrm>
          <a:prstGeom prst="rect">
            <a:avLst/>
          </a:prstGeom>
        </p:spPr>
        <p:txBody>
          <a:bodyPr vert="horz" wrap="square" lIns="0" tIns="659813" rIns="0" bIns="0" rtlCol="0">
            <a:spAutoFit/>
          </a:bodyPr>
          <a:lstStyle/>
          <a:p>
            <a:pPr marL="445134">
              <a:lnSpc>
                <a:spcPct val="100000"/>
              </a:lnSpc>
              <a:spcBef>
                <a:spcPts val="100"/>
              </a:spcBef>
            </a:pPr>
            <a:r>
              <a:rPr sz="9400" b="1" spc="-525" dirty="0">
                <a:latin typeface="Helvetica"/>
                <a:cs typeface="Helvetica"/>
              </a:rPr>
              <a:t>V</a:t>
            </a:r>
            <a:r>
              <a:rPr sz="9400" b="1" dirty="0">
                <a:latin typeface="Helvetica"/>
                <a:cs typeface="Helvetica"/>
              </a:rPr>
              <a:t>a</a:t>
            </a:r>
            <a:r>
              <a:rPr sz="9400" b="1" spc="-10" dirty="0">
                <a:latin typeface="Helvetica"/>
                <a:cs typeface="Helvetica"/>
              </a:rPr>
              <a:t>l</a:t>
            </a:r>
            <a:r>
              <a:rPr sz="9400" b="1" spc="-5" dirty="0">
                <a:latin typeface="Helvetica"/>
                <a:cs typeface="Helvetica"/>
              </a:rPr>
              <a:t>u</a:t>
            </a:r>
            <a:r>
              <a:rPr sz="9400" b="1" dirty="0">
                <a:latin typeface="Helvetica"/>
                <a:cs typeface="Helvetica"/>
              </a:rPr>
              <a:t>e</a:t>
            </a:r>
            <a:r>
              <a:rPr sz="9400" b="1" spc="-10" dirty="0">
                <a:latin typeface="Helvetica"/>
                <a:cs typeface="Helvetica"/>
              </a:rPr>
              <a:t>/</a:t>
            </a:r>
            <a:r>
              <a:rPr sz="9400" b="1" spc="-5" dirty="0">
                <a:latin typeface="Helvetica"/>
                <a:cs typeface="Helvetica"/>
              </a:rPr>
              <a:t>Lu</a:t>
            </a:r>
            <a:r>
              <a:rPr sz="9400" b="1" dirty="0">
                <a:latin typeface="Helvetica"/>
                <a:cs typeface="Helvetica"/>
              </a:rPr>
              <a:t>m</a:t>
            </a:r>
            <a:r>
              <a:rPr sz="9400" b="1" spc="-10" dirty="0">
                <a:latin typeface="Helvetica"/>
                <a:cs typeface="Helvetica"/>
              </a:rPr>
              <a:t>i</a:t>
            </a:r>
            <a:r>
              <a:rPr sz="9400" b="1" spc="-5" dirty="0">
                <a:latin typeface="Helvetica"/>
                <a:cs typeface="Helvetica"/>
              </a:rPr>
              <a:t>n</a:t>
            </a:r>
            <a:r>
              <a:rPr sz="9400" b="1" dirty="0">
                <a:latin typeface="Helvetica"/>
                <a:cs typeface="Helvetica"/>
              </a:rPr>
              <a:t>a</a:t>
            </a:r>
            <a:r>
              <a:rPr sz="9400" b="1" spc="-5" dirty="0">
                <a:latin typeface="Helvetica"/>
                <a:cs typeface="Helvetica"/>
              </a:rPr>
              <a:t>n</a:t>
            </a:r>
            <a:r>
              <a:rPr sz="9400" b="1" dirty="0">
                <a:latin typeface="Helvetica"/>
                <a:cs typeface="Helvetica"/>
              </a:rPr>
              <a:t>ce</a:t>
            </a:r>
            <a:r>
              <a:rPr lang="en-US" sz="9400" b="1" spc="-10" dirty="0">
                <a:latin typeface="Helvetica"/>
                <a:cs typeface="Helvetica"/>
              </a:rPr>
              <a:t> &amp; </a:t>
            </a:r>
            <a:r>
              <a:rPr sz="9400" b="1" spc="-10" dirty="0">
                <a:latin typeface="Helvetica"/>
                <a:cs typeface="Helvetica"/>
              </a:rPr>
              <a:t>S</a:t>
            </a:r>
            <a:r>
              <a:rPr sz="9400" b="1" dirty="0">
                <a:latin typeface="Helvetica"/>
                <a:cs typeface="Helvetica"/>
              </a:rPr>
              <a:t>at</a:t>
            </a:r>
            <a:r>
              <a:rPr sz="9400" b="1" spc="-5" dirty="0">
                <a:latin typeface="Helvetica"/>
                <a:cs typeface="Helvetica"/>
              </a:rPr>
              <a:t>u</a:t>
            </a:r>
            <a:r>
              <a:rPr sz="9400" b="1" dirty="0">
                <a:latin typeface="Helvetica"/>
                <a:cs typeface="Helvetica"/>
              </a:rPr>
              <a:t>rat</a:t>
            </a:r>
            <a:r>
              <a:rPr sz="9400" b="1" spc="-5" dirty="0">
                <a:latin typeface="Helvetica"/>
                <a:cs typeface="Helvetica"/>
              </a:rPr>
              <a:t>io</a:t>
            </a:r>
            <a:r>
              <a:rPr sz="9400" b="1" dirty="0">
                <a:latin typeface="Helvetica"/>
                <a:cs typeface="Helvetica"/>
              </a:rPr>
              <a:t>n</a:t>
            </a:r>
            <a:endParaRPr sz="9400" dirty="0">
              <a:latin typeface="Helvetica"/>
              <a:cs typeface="Helvetic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551115" y="9367108"/>
            <a:ext cx="3599815" cy="797560"/>
            <a:chOff x="12551115" y="9367108"/>
            <a:chExt cx="3599815" cy="7975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51115" y="9367108"/>
              <a:ext cx="802291" cy="79750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592998" y="9388050"/>
              <a:ext cx="718820" cy="713740"/>
            </a:xfrm>
            <a:custGeom>
              <a:avLst/>
              <a:gdLst/>
              <a:ahLst/>
              <a:cxnLst/>
              <a:rect l="l" t="t" r="r" b="b"/>
              <a:pathLst>
                <a:path w="718819" h="713740">
                  <a:moveTo>
                    <a:pt x="718523" y="0"/>
                  </a:moveTo>
                  <a:lnTo>
                    <a:pt x="0" y="0"/>
                  </a:lnTo>
                  <a:lnTo>
                    <a:pt x="0" y="713739"/>
                  </a:lnTo>
                  <a:lnTo>
                    <a:pt x="718523" y="713739"/>
                  </a:lnTo>
                  <a:lnTo>
                    <a:pt x="718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270454" y="9367108"/>
              <a:ext cx="802291" cy="79750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312338" y="9388050"/>
              <a:ext cx="718820" cy="713740"/>
            </a:xfrm>
            <a:custGeom>
              <a:avLst/>
              <a:gdLst/>
              <a:ahLst/>
              <a:cxnLst/>
              <a:rect l="l" t="t" r="r" b="b"/>
              <a:pathLst>
                <a:path w="718819" h="713740">
                  <a:moveTo>
                    <a:pt x="718523" y="0"/>
                  </a:moveTo>
                  <a:lnTo>
                    <a:pt x="0" y="0"/>
                  </a:lnTo>
                  <a:lnTo>
                    <a:pt x="0" y="713739"/>
                  </a:lnTo>
                  <a:lnTo>
                    <a:pt x="718523" y="713739"/>
                  </a:lnTo>
                  <a:lnTo>
                    <a:pt x="718523" y="0"/>
                  </a:lnTo>
                  <a:close/>
                </a:path>
              </a:pathLst>
            </a:custGeom>
            <a:solidFill>
              <a:srgbClr val="5358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55240" y="9367108"/>
              <a:ext cx="802291" cy="79750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3997123" y="9388050"/>
              <a:ext cx="718820" cy="713740"/>
            </a:xfrm>
            <a:custGeom>
              <a:avLst/>
              <a:gdLst/>
              <a:ahLst/>
              <a:cxnLst/>
              <a:rect l="l" t="t" r="r" b="b"/>
              <a:pathLst>
                <a:path w="718819" h="713740">
                  <a:moveTo>
                    <a:pt x="718523" y="0"/>
                  </a:moveTo>
                  <a:lnTo>
                    <a:pt x="0" y="0"/>
                  </a:lnTo>
                  <a:lnTo>
                    <a:pt x="0" y="713739"/>
                  </a:lnTo>
                  <a:lnTo>
                    <a:pt x="718523" y="713739"/>
                  </a:lnTo>
                  <a:lnTo>
                    <a:pt x="718523" y="0"/>
                  </a:lnTo>
                  <a:close/>
                </a:path>
              </a:pathLst>
            </a:custGeom>
            <a:solidFill>
              <a:srgbClr val="A6AA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73762" y="9367108"/>
              <a:ext cx="802291" cy="79750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4715646" y="9388050"/>
              <a:ext cx="718820" cy="713740"/>
            </a:xfrm>
            <a:custGeom>
              <a:avLst/>
              <a:gdLst/>
              <a:ahLst/>
              <a:cxnLst/>
              <a:rect l="l" t="t" r="r" b="b"/>
              <a:pathLst>
                <a:path w="718819" h="713740">
                  <a:moveTo>
                    <a:pt x="718523" y="0"/>
                  </a:moveTo>
                  <a:lnTo>
                    <a:pt x="0" y="0"/>
                  </a:lnTo>
                  <a:lnTo>
                    <a:pt x="0" y="713739"/>
                  </a:lnTo>
                  <a:lnTo>
                    <a:pt x="718523" y="713739"/>
                  </a:lnTo>
                  <a:lnTo>
                    <a:pt x="718523" y="0"/>
                  </a:lnTo>
                  <a:close/>
                </a:path>
              </a:pathLst>
            </a:custGeom>
            <a:solidFill>
              <a:srgbClr val="DCDE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348380" y="9367108"/>
              <a:ext cx="802291" cy="79750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5390264" y="9388050"/>
              <a:ext cx="718820" cy="713740"/>
            </a:xfrm>
            <a:custGeom>
              <a:avLst/>
              <a:gdLst/>
              <a:ahLst/>
              <a:cxnLst/>
              <a:rect l="l" t="t" r="r" b="b"/>
              <a:pathLst>
                <a:path w="718819" h="713740">
                  <a:moveTo>
                    <a:pt x="718523" y="0"/>
                  </a:moveTo>
                  <a:lnTo>
                    <a:pt x="0" y="0"/>
                  </a:lnTo>
                  <a:lnTo>
                    <a:pt x="0" y="713739"/>
                  </a:lnTo>
                  <a:lnTo>
                    <a:pt x="718523" y="713739"/>
                  </a:lnTo>
                  <a:lnTo>
                    <a:pt x="718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5"/>
              </a:spcBef>
            </a:pPr>
            <a:r>
              <a:rPr dirty="0"/>
              <a:t>OK</a:t>
            </a:r>
            <a:r>
              <a:rPr spc="-10" dirty="0"/>
              <a:t> </a:t>
            </a:r>
            <a:r>
              <a:rPr dirty="0"/>
              <a:t>for</a:t>
            </a:r>
            <a:r>
              <a:rPr spc="-10" dirty="0"/>
              <a:t> </a:t>
            </a:r>
            <a:r>
              <a:rPr dirty="0"/>
              <a:t>quantitative</a:t>
            </a:r>
            <a:r>
              <a:rPr spc="-5" dirty="0"/>
              <a:t> </a:t>
            </a:r>
            <a:r>
              <a:rPr dirty="0"/>
              <a:t>data</a:t>
            </a:r>
            <a:r>
              <a:rPr spc="-10" dirty="0"/>
              <a:t> </a:t>
            </a:r>
            <a:r>
              <a:rPr dirty="0"/>
              <a:t>when</a:t>
            </a:r>
            <a:r>
              <a:rPr spc="-10" dirty="0"/>
              <a:t> </a:t>
            </a:r>
            <a:r>
              <a:rPr dirty="0"/>
              <a:t>length</a:t>
            </a:r>
            <a:r>
              <a:rPr spc="-5" dirty="0"/>
              <a:t> </a:t>
            </a:r>
            <a:r>
              <a:rPr dirty="0"/>
              <a:t>&amp;</a:t>
            </a:r>
            <a:r>
              <a:rPr spc="-10" dirty="0"/>
              <a:t> </a:t>
            </a:r>
            <a:r>
              <a:rPr dirty="0"/>
              <a:t>size</a:t>
            </a:r>
            <a:r>
              <a:rPr spc="-5" dirty="0"/>
              <a:t> </a:t>
            </a:r>
            <a:r>
              <a:rPr dirty="0"/>
              <a:t>are</a:t>
            </a:r>
            <a:r>
              <a:rPr spc="-10" dirty="0"/>
              <a:t> already used.</a:t>
            </a:r>
          </a:p>
          <a:p>
            <a:pPr marL="12700">
              <a:lnSpc>
                <a:spcPts val="5780"/>
              </a:lnSpc>
              <a:spcBef>
                <a:spcPts val="1989"/>
              </a:spcBef>
            </a:pPr>
            <a:r>
              <a:rPr dirty="0"/>
              <a:t>Not</a:t>
            </a:r>
            <a:r>
              <a:rPr spc="-15" dirty="0"/>
              <a:t> </a:t>
            </a:r>
            <a:r>
              <a:rPr dirty="0"/>
              <a:t>very</a:t>
            </a:r>
            <a:r>
              <a:rPr spc="-5" dirty="0"/>
              <a:t> </a:t>
            </a:r>
            <a:r>
              <a:rPr dirty="0"/>
              <a:t>many</a:t>
            </a:r>
            <a:r>
              <a:rPr spc="-5" dirty="0"/>
              <a:t> </a:t>
            </a:r>
            <a:r>
              <a:rPr dirty="0"/>
              <a:t>shades </a:t>
            </a:r>
            <a:r>
              <a:rPr spc="-10" dirty="0"/>
              <a:t>recognizable</a:t>
            </a:r>
          </a:p>
          <a:p>
            <a:pPr marL="52705">
              <a:lnSpc>
                <a:spcPts val="3800"/>
              </a:lnSpc>
            </a:pPr>
            <a:r>
              <a:rPr sz="3700" dirty="0"/>
              <a:t>Selective:</a:t>
            </a:r>
            <a:r>
              <a:rPr sz="3700" spc="-35" dirty="0"/>
              <a:t> </a:t>
            </a:r>
            <a:r>
              <a:rPr sz="3700" spc="-25" dirty="0"/>
              <a:t>yes</a:t>
            </a:r>
            <a:endParaRPr sz="3700"/>
          </a:p>
          <a:p>
            <a:pPr marL="52705">
              <a:lnSpc>
                <a:spcPct val="100000"/>
              </a:lnSpc>
              <a:spcBef>
                <a:spcPts val="1989"/>
              </a:spcBef>
            </a:pPr>
            <a:r>
              <a:rPr sz="3700" dirty="0"/>
              <a:t>Associative:</a:t>
            </a:r>
            <a:r>
              <a:rPr sz="3700" spc="-40" dirty="0"/>
              <a:t> </a:t>
            </a:r>
            <a:r>
              <a:rPr sz="3700" spc="-25" dirty="0"/>
              <a:t>yes</a:t>
            </a:r>
            <a:endParaRPr sz="3700"/>
          </a:p>
          <a:p>
            <a:pPr marL="52705" marR="8336280">
              <a:lnSpc>
                <a:spcPct val="144800"/>
              </a:lnSpc>
            </a:pPr>
            <a:r>
              <a:rPr sz="3700" dirty="0"/>
              <a:t>Quantitative:</a:t>
            </a:r>
            <a:r>
              <a:rPr sz="3700" spc="-25" dirty="0"/>
              <a:t> </a:t>
            </a:r>
            <a:r>
              <a:rPr sz="3700" dirty="0"/>
              <a:t>somewhat</a:t>
            </a:r>
            <a:r>
              <a:rPr sz="3700" spc="-25" dirty="0"/>
              <a:t> </a:t>
            </a:r>
            <a:r>
              <a:rPr sz="3700" dirty="0"/>
              <a:t>(with</a:t>
            </a:r>
            <a:r>
              <a:rPr sz="3700" spc="-20" dirty="0"/>
              <a:t> </a:t>
            </a:r>
            <a:r>
              <a:rPr sz="3700" spc="-10" dirty="0"/>
              <a:t>problems) </a:t>
            </a:r>
            <a:r>
              <a:rPr sz="3700" dirty="0"/>
              <a:t>Order:</a:t>
            </a:r>
            <a:r>
              <a:rPr sz="3700" spc="-45" dirty="0"/>
              <a:t> </a:t>
            </a:r>
            <a:r>
              <a:rPr sz="3700" spc="-25" dirty="0"/>
              <a:t>yes</a:t>
            </a:r>
            <a:endParaRPr sz="3700"/>
          </a:p>
          <a:p>
            <a:pPr marL="52705">
              <a:lnSpc>
                <a:spcPct val="100000"/>
              </a:lnSpc>
              <a:spcBef>
                <a:spcPts val="1995"/>
              </a:spcBef>
            </a:pPr>
            <a:r>
              <a:rPr sz="3700" dirty="0"/>
              <a:t>Length:</a:t>
            </a:r>
            <a:r>
              <a:rPr sz="3700" spc="-5" dirty="0"/>
              <a:t> </a:t>
            </a:r>
            <a:r>
              <a:rPr sz="3700" spc="-10" dirty="0"/>
              <a:t>limited</a:t>
            </a:r>
            <a:endParaRPr sz="3700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FBFBF56D-E529-4D2A-D7EC-FDC56211DB1E}"/>
              </a:ext>
            </a:extLst>
          </p:cNvPr>
          <p:cNvSpPr txBox="1"/>
          <p:nvPr/>
        </p:nvSpPr>
        <p:spPr>
          <a:xfrm>
            <a:off x="18244365" y="10404942"/>
            <a:ext cx="1585193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[</a:t>
            </a:r>
            <a:r>
              <a:rPr lang="en-US" sz="2950" spc="-10" dirty="0">
                <a:solidFill>
                  <a:srgbClr val="C00000"/>
                </a:solidFill>
                <a:latin typeface="Helvetica Neue"/>
                <a:cs typeface="Helvetica Neue"/>
              </a:rPr>
              <a:t>Elavsky</a:t>
            </a: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]</a:t>
            </a:r>
            <a:endParaRPr sz="2950" dirty="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64659" rIns="0" bIns="0" rtlCol="0">
            <a:spAutoFit/>
          </a:bodyPr>
          <a:lstStyle/>
          <a:p>
            <a:pPr marL="445134">
              <a:lnSpc>
                <a:spcPct val="100000"/>
              </a:lnSpc>
              <a:spcBef>
                <a:spcPts val="105"/>
              </a:spcBef>
            </a:pPr>
            <a:r>
              <a:rPr sz="9300" b="1" dirty="0">
                <a:latin typeface="Helvetica"/>
                <a:cs typeface="Helvetica"/>
              </a:rPr>
              <a:t>Example:</a:t>
            </a:r>
            <a:r>
              <a:rPr sz="9300" b="1" spc="-114" dirty="0">
                <a:latin typeface="Helvetica"/>
                <a:cs typeface="Helvetica"/>
              </a:rPr>
              <a:t> </a:t>
            </a:r>
            <a:r>
              <a:rPr sz="9300" b="1" dirty="0">
                <a:latin typeface="Helvetica"/>
                <a:cs typeface="Helvetica"/>
              </a:rPr>
              <a:t>Diverging</a:t>
            </a:r>
            <a:r>
              <a:rPr sz="9300" b="1" spc="-110" dirty="0">
                <a:latin typeface="Helvetica"/>
                <a:cs typeface="Helvetica"/>
              </a:rPr>
              <a:t> </a:t>
            </a:r>
            <a:r>
              <a:rPr sz="9300" b="1" spc="-520" dirty="0">
                <a:latin typeface="Helvetica"/>
                <a:cs typeface="Helvetica"/>
              </a:rPr>
              <a:t>V</a:t>
            </a:r>
            <a:r>
              <a:rPr sz="9300" b="1" spc="-10" dirty="0">
                <a:latin typeface="Helvetica"/>
                <a:cs typeface="Helvetica"/>
              </a:rPr>
              <a:t>a</a:t>
            </a:r>
            <a:r>
              <a:rPr sz="9300" b="1" spc="-20" dirty="0">
                <a:latin typeface="Helvetica"/>
                <a:cs typeface="Helvetica"/>
              </a:rPr>
              <a:t>l</a:t>
            </a:r>
            <a:r>
              <a:rPr sz="9300" b="1" spc="-15" dirty="0">
                <a:latin typeface="Helvetica"/>
                <a:cs typeface="Helvetica"/>
              </a:rPr>
              <a:t>u</a:t>
            </a:r>
            <a:r>
              <a:rPr sz="9300" b="1" spc="-10" dirty="0">
                <a:latin typeface="Helvetica"/>
                <a:cs typeface="Helvetica"/>
              </a:rPr>
              <a:t>e</a:t>
            </a:r>
            <a:r>
              <a:rPr sz="9300" b="1" spc="-15" dirty="0">
                <a:latin typeface="Helvetica"/>
                <a:cs typeface="Helvetica"/>
              </a:rPr>
              <a:t>-</a:t>
            </a:r>
            <a:r>
              <a:rPr sz="9300" b="1" spc="-20" dirty="0">
                <a:latin typeface="Helvetica"/>
                <a:cs typeface="Helvetica"/>
              </a:rPr>
              <a:t>Scale</a:t>
            </a:r>
            <a:endParaRPr sz="9300">
              <a:latin typeface="Helvetica"/>
              <a:cs typeface="Helvetic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15200" y="3005801"/>
            <a:ext cx="9904755" cy="7364807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1763" y="945723"/>
            <a:ext cx="6523990" cy="1457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60115" algn="l"/>
              </a:tabLst>
            </a:pPr>
            <a:r>
              <a:rPr sz="9400" b="1" spc="-20" dirty="0">
                <a:latin typeface="Helvetica"/>
                <a:cs typeface="Helvetica"/>
              </a:rPr>
              <a:t>Color</a:t>
            </a:r>
            <a:r>
              <a:rPr sz="9400" b="1" dirty="0">
                <a:latin typeface="Helvetica"/>
                <a:cs typeface="Helvetica"/>
              </a:rPr>
              <a:t>	</a:t>
            </a:r>
            <a:r>
              <a:rPr sz="9400" b="1" spc="-10" dirty="0">
                <a:latin typeface="Helvetica"/>
                <a:cs typeface="Helvetica"/>
              </a:rPr>
              <a:t>(Hue)</a:t>
            </a:r>
            <a:endParaRPr sz="9400">
              <a:latin typeface="Helvetica"/>
              <a:cs typeface="Helvetic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1763" y="2984474"/>
            <a:ext cx="12813665" cy="63112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1000"/>
              </a:lnSpc>
              <a:spcBef>
                <a:spcPts val="95"/>
              </a:spcBef>
            </a:pPr>
            <a:r>
              <a:rPr sz="5350" dirty="0">
                <a:latin typeface="Helvetica"/>
                <a:cs typeface="Helvetica"/>
              </a:rPr>
              <a:t>Good</a:t>
            </a:r>
            <a:r>
              <a:rPr sz="5350" spc="-15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for</a:t>
            </a:r>
            <a:r>
              <a:rPr sz="5350" spc="-15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qualitative</a:t>
            </a:r>
            <a:r>
              <a:rPr sz="5350" spc="-10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data</a:t>
            </a:r>
            <a:r>
              <a:rPr sz="5350" spc="-15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(identity</a:t>
            </a:r>
            <a:r>
              <a:rPr sz="5350" spc="-10" dirty="0">
                <a:latin typeface="Helvetica"/>
                <a:cs typeface="Helvetica"/>
              </a:rPr>
              <a:t> channel) </a:t>
            </a:r>
            <a:r>
              <a:rPr sz="5350" dirty="0">
                <a:latin typeface="Helvetica"/>
                <a:cs typeface="Helvetica"/>
              </a:rPr>
              <a:t>Limited</a:t>
            </a:r>
            <a:r>
              <a:rPr sz="5350" spc="-10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number</a:t>
            </a:r>
            <a:r>
              <a:rPr sz="5350" spc="-10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of</a:t>
            </a:r>
            <a:r>
              <a:rPr sz="5350" spc="-5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classes/length</a:t>
            </a:r>
            <a:r>
              <a:rPr sz="5350" spc="-10" dirty="0">
                <a:latin typeface="Helvetica"/>
                <a:cs typeface="Helvetica"/>
              </a:rPr>
              <a:t> (~7-</a:t>
            </a:r>
            <a:r>
              <a:rPr sz="5350" spc="-20" dirty="0">
                <a:latin typeface="Helvetica"/>
                <a:cs typeface="Helvetica"/>
              </a:rPr>
              <a:t>10!) </a:t>
            </a:r>
            <a:r>
              <a:rPr sz="5350" dirty="0">
                <a:latin typeface="Helvetica"/>
                <a:cs typeface="Helvetica"/>
              </a:rPr>
              <a:t>Does</a:t>
            </a:r>
            <a:r>
              <a:rPr sz="5350" spc="-10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not</a:t>
            </a:r>
            <a:r>
              <a:rPr sz="5350" spc="-10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work</a:t>
            </a:r>
            <a:r>
              <a:rPr sz="5350" spc="-10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for</a:t>
            </a:r>
            <a:r>
              <a:rPr sz="5350" spc="-5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quantitative</a:t>
            </a:r>
            <a:r>
              <a:rPr sz="5350" spc="-10" dirty="0">
                <a:latin typeface="Helvetica"/>
                <a:cs typeface="Helvetica"/>
              </a:rPr>
              <a:t> data!</a:t>
            </a:r>
            <a:endParaRPr sz="5350">
              <a:latin typeface="Helvetica"/>
              <a:cs typeface="Helvetica"/>
            </a:endParaRPr>
          </a:p>
          <a:p>
            <a:pPr marL="12700">
              <a:lnSpc>
                <a:spcPct val="100000"/>
              </a:lnSpc>
              <a:spcBef>
                <a:spcPts val="1989"/>
              </a:spcBef>
            </a:pPr>
            <a:r>
              <a:rPr sz="5350" dirty="0">
                <a:latin typeface="Helvetica"/>
                <a:cs typeface="Helvetica"/>
              </a:rPr>
              <a:t>Lots</a:t>
            </a:r>
            <a:r>
              <a:rPr sz="5350" spc="-15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of</a:t>
            </a:r>
            <a:r>
              <a:rPr sz="5350" spc="-5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pitfalls!</a:t>
            </a:r>
            <a:r>
              <a:rPr sz="5350" spc="-5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Be</a:t>
            </a:r>
            <a:r>
              <a:rPr sz="5350" spc="-5" dirty="0">
                <a:latin typeface="Helvetica"/>
                <a:cs typeface="Helvetica"/>
              </a:rPr>
              <a:t> </a:t>
            </a:r>
            <a:r>
              <a:rPr sz="5350" spc="-10" dirty="0">
                <a:latin typeface="Helvetica"/>
                <a:cs typeface="Helvetica"/>
              </a:rPr>
              <a:t>careful!</a:t>
            </a:r>
            <a:endParaRPr sz="5350">
              <a:latin typeface="Helvetica"/>
              <a:cs typeface="Helvetica"/>
            </a:endParaRPr>
          </a:p>
          <a:p>
            <a:pPr marL="12700">
              <a:lnSpc>
                <a:spcPct val="100000"/>
              </a:lnSpc>
              <a:spcBef>
                <a:spcPts val="1989"/>
              </a:spcBef>
            </a:pPr>
            <a:r>
              <a:rPr sz="5350" dirty="0">
                <a:latin typeface="Helvetica"/>
                <a:cs typeface="Helvetica"/>
              </a:rPr>
              <a:t>A</a:t>
            </a:r>
            <a:r>
              <a:rPr sz="5350" spc="-300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common</a:t>
            </a:r>
            <a:r>
              <a:rPr sz="5350" spc="-10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rule</a:t>
            </a:r>
            <a:r>
              <a:rPr sz="5350" spc="-5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among</a:t>
            </a:r>
            <a:r>
              <a:rPr sz="5350" spc="-5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vis</a:t>
            </a:r>
            <a:r>
              <a:rPr sz="5350" spc="-5" dirty="0">
                <a:latin typeface="Helvetica"/>
                <a:cs typeface="Helvetica"/>
              </a:rPr>
              <a:t> </a:t>
            </a:r>
            <a:r>
              <a:rPr sz="5350" spc="-10" dirty="0">
                <a:latin typeface="Helvetica"/>
                <a:cs typeface="Helvetica"/>
              </a:rPr>
              <a:t>designers:</a:t>
            </a:r>
            <a:endParaRPr sz="5350">
              <a:latin typeface="Helvetica"/>
              <a:cs typeface="Helvetica"/>
            </a:endParaRPr>
          </a:p>
          <a:p>
            <a:pPr marL="379095">
              <a:lnSpc>
                <a:spcPct val="100000"/>
              </a:lnSpc>
              <a:spcBef>
                <a:spcPts val="2039"/>
              </a:spcBef>
            </a:pPr>
            <a:r>
              <a:rPr sz="4500" dirty="0">
                <a:latin typeface="Helvetica"/>
                <a:cs typeface="Helvetica"/>
              </a:rPr>
              <a:t>minimize</a:t>
            </a:r>
            <a:r>
              <a:rPr sz="4500" spc="-15" dirty="0">
                <a:latin typeface="Helvetica"/>
                <a:cs typeface="Helvetica"/>
              </a:rPr>
              <a:t> </a:t>
            </a:r>
            <a:r>
              <a:rPr sz="4500" dirty="0">
                <a:latin typeface="Helvetica"/>
                <a:cs typeface="Helvetica"/>
              </a:rPr>
              <a:t>color use</a:t>
            </a:r>
            <a:r>
              <a:rPr sz="4500" spc="-5" dirty="0">
                <a:latin typeface="Helvetica"/>
                <a:cs typeface="Helvetica"/>
              </a:rPr>
              <a:t> </a:t>
            </a:r>
            <a:r>
              <a:rPr sz="4500" dirty="0">
                <a:latin typeface="Helvetica"/>
                <a:cs typeface="Helvetica"/>
              </a:rPr>
              <a:t>for encoding </a:t>
            </a:r>
            <a:r>
              <a:rPr sz="4500" spc="-20" dirty="0">
                <a:latin typeface="Helvetica"/>
                <a:cs typeface="Helvetica"/>
              </a:rPr>
              <a:t>data</a:t>
            </a:r>
            <a:endParaRPr sz="4500">
              <a:latin typeface="Helvetica"/>
              <a:cs typeface="Helvetic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88244" y="9521445"/>
            <a:ext cx="4155440" cy="716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0" dirty="0">
                <a:latin typeface="Helvetica"/>
                <a:cs typeface="Helvetica"/>
              </a:rPr>
              <a:t>use for </a:t>
            </a:r>
            <a:r>
              <a:rPr sz="4500" spc="-10" dirty="0">
                <a:latin typeface="Helvetica"/>
                <a:cs typeface="Helvetica"/>
              </a:rPr>
              <a:t>brushing</a:t>
            </a:r>
            <a:endParaRPr sz="4500">
              <a:latin typeface="Helvetica"/>
              <a:cs typeface="Helvetic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2551115" y="9367108"/>
            <a:ext cx="4318635" cy="797560"/>
            <a:chOff x="12551115" y="9367108"/>
            <a:chExt cx="4318635" cy="79756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51115" y="9367108"/>
              <a:ext cx="802291" cy="79750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592998" y="9388050"/>
              <a:ext cx="718820" cy="713740"/>
            </a:xfrm>
            <a:custGeom>
              <a:avLst/>
              <a:gdLst/>
              <a:ahLst/>
              <a:cxnLst/>
              <a:rect l="l" t="t" r="r" b="b"/>
              <a:pathLst>
                <a:path w="718819" h="713740">
                  <a:moveTo>
                    <a:pt x="718523" y="0"/>
                  </a:moveTo>
                  <a:lnTo>
                    <a:pt x="0" y="0"/>
                  </a:lnTo>
                  <a:lnTo>
                    <a:pt x="0" y="713739"/>
                  </a:lnTo>
                  <a:lnTo>
                    <a:pt x="718523" y="713739"/>
                  </a:lnTo>
                  <a:lnTo>
                    <a:pt x="718523" y="0"/>
                  </a:lnTo>
                  <a:close/>
                </a:path>
              </a:pathLst>
            </a:custGeom>
            <a:solidFill>
              <a:srgbClr val="51A7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270454" y="9367108"/>
              <a:ext cx="802291" cy="79750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3312338" y="9388050"/>
              <a:ext cx="718820" cy="713740"/>
            </a:xfrm>
            <a:custGeom>
              <a:avLst/>
              <a:gdLst/>
              <a:ahLst/>
              <a:cxnLst/>
              <a:rect l="l" t="t" r="r" b="b"/>
              <a:pathLst>
                <a:path w="718819" h="713740">
                  <a:moveTo>
                    <a:pt x="718523" y="0"/>
                  </a:moveTo>
                  <a:lnTo>
                    <a:pt x="0" y="0"/>
                  </a:lnTo>
                  <a:lnTo>
                    <a:pt x="0" y="713739"/>
                  </a:lnTo>
                  <a:lnTo>
                    <a:pt x="718523" y="713739"/>
                  </a:lnTo>
                  <a:lnTo>
                    <a:pt x="718523" y="0"/>
                  </a:lnTo>
                  <a:close/>
                </a:path>
              </a:pathLst>
            </a:custGeom>
            <a:solidFill>
              <a:srgbClr val="70BF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55240" y="9367108"/>
              <a:ext cx="802291" cy="79750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3997123" y="9388050"/>
              <a:ext cx="718820" cy="713740"/>
            </a:xfrm>
            <a:custGeom>
              <a:avLst/>
              <a:gdLst/>
              <a:ahLst/>
              <a:cxnLst/>
              <a:rect l="l" t="t" r="r" b="b"/>
              <a:pathLst>
                <a:path w="718819" h="713740">
                  <a:moveTo>
                    <a:pt x="718523" y="0"/>
                  </a:moveTo>
                  <a:lnTo>
                    <a:pt x="0" y="0"/>
                  </a:lnTo>
                  <a:lnTo>
                    <a:pt x="0" y="713739"/>
                  </a:lnTo>
                  <a:lnTo>
                    <a:pt x="718523" y="713739"/>
                  </a:lnTo>
                  <a:lnTo>
                    <a:pt x="718523" y="0"/>
                  </a:lnTo>
                  <a:close/>
                </a:path>
              </a:pathLst>
            </a:custGeom>
            <a:solidFill>
              <a:srgbClr val="F5D3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73762" y="9367108"/>
              <a:ext cx="802291" cy="79750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4715646" y="9388050"/>
              <a:ext cx="718820" cy="713740"/>
            </a:xfrm>
            <a:custGeom>
              <a:avLst/>
              <a:gdLst/>
              <a:ahLst/>
              <a:cxnLst/>
              <a:rect l="l" t="t" r="r" b="b"/>
              <a:pathLst>
                <a:path w="718819" h="713740">
                  <a:moveTo>
                    <a:pt x="718523" y="0"/>
                  </a:moveTo>
                  <a:lnTo>
                    <a:pt x="0" y="0"/>
                  </a:lnTo>
                  <a:lnTo>
                    <a:pt x="0" y="713739"/>
                  </a:lnTo>
                  <a:lnTo>
                    <a:pt x="718523" y="713739"/>
                  </a:lnTo>
                  <a:lnTo>
                    <a:pt x="718523" y="0"/>
                  </a:lnTo>
                  <a:close/>
                </a:path>
              </a:pathLst>
            </a:custGeom>
            <a:solidFill>
              <a:srgbClr val="F390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348380" y="9367108"/>
              <a:ext cx="802291" cy="79750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5390264" y="9388050"/>
              <a:ext cx="718820" cy="713740"/>
            </a:xfrm>
            <a:custGeom>
              <a:avLst/>
              <a:gdLst/>
              <a:ahLst/>
              <a:cxnLst/>
              <a:rect l="l" t="t" r="r" b="b"/>
              <a:pathLst>
                <a:path w="718819" h="713740">
                  <a:moveTo>
                    <a:pt x="718523" y="0"/>
                  </a:moveTo>
                  <a:lnTo>
                    <a:pt x="0" y="0"/>
                  </a:lnTo>
                  <a:lnTo>
                    <a:pt x="0" y="713739"/>
                  </a:lnTo>
                  <a:lnTo>
                    <a:pt x="718523" y="713739"/>
                  </a:lnTo>
                  <a:lnTo>
                    <a:pt x="718523" y="0"/>
                  </a:lnTo>
                  <a:close/>
                </a:path>
              </a:pathLst>
            </a:custGeom>
            <a:solidFill>
              <a:srgbClr val="EC5D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66903" y="9367108"/>
              <a:ext cx="802291" cy="79750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6108786" y="9388050"/>
              <a:ext cx="718820" cy="713740"/>
            </a:xfrm>
            <a:custGeom>
              <a:avLst/>
              <a:gdLst/>
              <a:ahLst/>
              <a:cxnLst/>
              <a:rect l="l" t="t" r="r" b="b"/>
              <a:pathLst>
                <a:path w="718819" h="713740">
                  <a:moveTo>
                    <a:pt x="718523" y="0"/>
                  </a:moveTo>
                  <a:lnTo>
                    <a:pt x="0" y="0"/>
                  </a:lnTo>
                  <a:lnTo>
                    <a:pt x="0" y="713739"/>
                  </a:lnTo>
                  <a:lnTo>
                    <a:pt x="718523" y="713739"/>
                  </a:lnTo>
                  <a:lnTo>
                    <a:pt x="718523" y="0"/>
                  </a:lnTo>
                  <a:close/>
                </a:path>
              </a:pathLst>
            </a:custGeom>
            <a:solidFill>
              <a:srgbClr val="773F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4658246" y="2977292"/>
            <a:ext cx="3403600" cy="4109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4800"/>
              </a:lnSpc>
              <a:spcBef>
                <a:spcPts val="100"/>
              </a:spcBef>
            </a:pPr>
            <a:r>
              <a:rPr sz="3700" dirty="0">
                <a:latin typeface="Helvetica"/>
                <a:cs typeface="Helvetica"/>
              </a:rPr>
              <a:t>Selective:</a:t>
            </a:r>
            <a:r>
              <a:rPr sz="3700" spc="-35" dirty="0">
                <a:latin typeface="Helvetica"/>
                <a:cs typeface="Helvetica"/>
              </a:rPr>
              <a:t> </a:t>
            </a:r>
            <a:r>
              <a:rPr sz="3700" spc="-25" dirty="0">
                <a:latin typeface="Helvetica"/>
                <a:cs typeface="Helvetica"/>
              </a:rPr>
              <a:t>yes </a:t>
            </a:r>
            <a:r>
              <a:rPr sz="3700" dirty="0">
                <a:latin typeface="Helvetica"/>
                <a:cs typeface="Helvetica"/>
              </a:rPr>
              <a:t>Associative:</a:t>
            </a:r>
            <a:r>
              <a:rPr sz="3700" spc="-40" dirty="0">
                <a:latin typeface="Helvetica"/>
                <a:cs typeface="Helvetica"/>
              </a:rPr>
              <a:t> </a:t>
            </a:r>
            <a:r>
              <a:rPr sz="3700" spc="-25" dirty="0">
                <a:latin typeface="Helvetica"/>
                <a:cs typeface="Helvetica"/>
              </a:rPr>
              <a:t>yes </a:t>
            </a:r>
            <a:r>
              <a:rPr sz="3700" dirty="0">
                <a:latin typeface="Helvetica"/>
                <a:cs typeface="Helvetica"/>
              </a:rPr>
              <a:t>Quantitative:</a:t>
            </a:r>
            <a:r>
              <a:rPr sz="3700" spc="-45" dirty="0">
                <a:latin typeface="Helvetica"/>
                <a:cs typeface="Helvetica"/>
              </a:rPr>
              <a:t> </a:t>
            </a:r>
            <a:r>
              <a:rPr sz="3700" spc="-25" dirty="0">
                <a:latin typeface="Helvetica"/>
                <a:cs typeface="Helvetica"/>
              </a:rPr>
              <a:t>no </a:t>
            </a:r>
            <a:r>
              <a:rPr sz="3700" dirty="0">
                <a:latin typeface="Helvetica"/>
                <a:cs typeface="Helvetica"/>
              </a:rPr>
              <a:t>Order:</a:t>
            </a:r>
            <a:r>
              <a:rPr sz="3700" spc="-45" dirty="0">
                <a:latin typeface="Helvetica"/>
                <a:cs typeface="Helvetica"/>
              </a:rPr>
              <a:t> </a:t>
            </a:r>
            <a:r>
              <a:rPr sz="3700" spc="-25" dirty="0">
                <a:latin typeface="Helvetica"/>
                <a:cs typeface="Helvetica"/>
              </a:rPr>
              <a:t>no </a:t>
            </a:r>
            <a:r>
              <a:rPr sz="3700" dirty="0">
                <a:latin typeface="Helvetica"/>
                <a:cs typeface="Helvetica"/>
              </a:rPr>
              <a:t>Length:</a:t>
            </a:r>
            <a:r>
              <a:rPr sz="3700" spc="-5" dirty="0">
                <a:latin typeface="Helvetica"/>
                <a:cs typeface="Helvetica"/>
              </a:rPr>
              <a:t> </a:t>
            </a:r>
            <a:r>
              <a:rPr sz="3700" spc="-10" dirty="0">
                <a:latin typeface="Helvetica"/>
                <a:cs typeface="Helvetica"/>
              </a:rPr>
              <a:t>limited</a:t>
            </a:r>
            <a:endParaRPr sz="3700">
              <a:latin typeface="Helvetica"/>
              <a:cs typeface="Helvetic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2391078" y="1604259"/>
            <a:ext cx="802640" cy="797560"/>
            <a:chOff x="12391078" y="1604259"/>
            <a:chExt cx="802640" cy="797560"/>
          </a:xfrm>
        </p:grpSpPr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91078" y="1604259"/>
              <a:ext cx="802291" cy="79750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2432962" y="1625201"/>
              <a:ext cx="718820" cy="713740"/>
            </a:xfrm>
            <a:custGeom>
              <a:avLst/>
              <a:gdLst/>
              <a:ahLst/>
              <a:cxnLst/>
              <a:rect l="l" t="t" r="r" b="b"/>
              <a:pathLst>
                <a:path w="718819" h="713739">
                  <a:moveTo>
                    <a:pt x="718523" y="0"/>
                  </a:moveTo>
                  <a:lnTo>
                    <a:pt x="0" y="0"/>
                  </a:lnTo>
                  <a:lnTo>
                    <a:pt x="0" y="713739"/>
                  </a:lnTo>
                  <a:lnTo>
                    <a:pt x="718523" y="713739"/>
                  </a:lnTo>
                  <a:lnTo>
                    <a:pt x="718523" y="0"/>
                  </a:lnTo>
                  <a:close/>
                </a:path>
              </a:pathLst>
            </a:custGeom>
            <a:solidFill>
              <a:srgbClr val="51A7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14406974" y="1604259"/>
            <a:ext cx="802640" cy="797560"/>
            <a:chOff x="14406974" y="1604259"/>
            <a:chExt cx="802640" cy="797560"/>
          </a:xfrm>
        </p:grpSpPr>
        <p:pic>
          <p:nvPicPr>
            <p:cNvPr id="23" name="object 2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06974" y="1604259"/>
              <a:ext cx="802291" cy="79750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4448858" y="1625201"/>
              <a:ext cx="718820" cy="713740"/>
            </a:xfrm>
            <a:custGeom>
              <a:avLst/>
              <a:gdLst/>
              <a:ahLst/>
              <a:cxnLst/>
              <a:rect l="l" t="t" r="r" b="b"/>
              <a:pathLst>
                <a:path w="718819" h="713739">
                  <a:moveTo>
                    <a:pt x="718523" y="0"/>
                  </a:moveTo>
                  <a:lnTo>
                    <a:pt x="0" y="0"/>
                  </a:lnTo>
                  <a:lnTo>
                    <a:pt x="0" y="713739"/>
                  </a:lnTo>
                  <a:lnTo>
                    <a:pt x="718523" y="713739"/>
                  </a:lnTo>
                  <a:lnTo>
                    <a:pt x="718523" y="0"/>
                  </a:lnTo>
                  <a:close/>
                </a:path>
              </a:pathLst>
            </a:custGeom>
            <a:solidFill>
              <a:srgbClr val="70BF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16422871" y="1604259"/>
            <a:ext cx="802640" cy="797560"/>
            <a:chOff x="16422871" y="1604259"/>
            <a:chExt cx="802640" cy="797560"/>
          </a:xfrm>
        </p:grpSpPr>
        <p:pic>
          <p:nvPicPr>
            <p:cNvPr id="26" name="object 2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422871" y="1604259"/>
              <a:ext cx="802291" cy="797506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6464755" y="1625201"/>
              <a:ext cx="718820" cy="713740"/>
            </a:xfrm>
            <a:custGeom>
              <a:avLst/>
              <a:gdLst/>
              <a:ahLst/>
              <a:cxnLst/>
              <a:rect l="l" t="t" r="r" b="b"/>
              <a:pathLst>
                <a:path w="718819" h="713739">
                  <a:moveTo>
                    <a:pt x="718523" y="0"/>
                  </a:moveTo>
                  <a:lnTo>
                    <a:pt x="0" y="0"/>
                  </a:lnTo>
                  <a:lnTo>
                    <a:pt x="0" y="713739"/>
                  </a:lnTo>
                  <a:lnTo>
                    <a:pt x="718523" y="713739"/>
                  </a:lnTo>
                  <a:lnTo>
                    <a:pt x="718523" y="0"/>
                  </a:lnTo>
                  <a:close/>
                </a:path>
              </a:pathLst>
            </a:custGeom>
            <a:solidFill>
              <a:srgbClr val="EC5D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13580447" y="1532957"/>
            <a:ext cx="429259" cy="8547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450" b="1" spc="-50" dirty="0">
                <a:latin typeface="Helvetica"/>
                <a:cs typeface="Helvetica"/>
              </a:rPr>
              <a:t>&lt;</a:t>
            </a:r>
            <a:endParaRPr sz="5450">
              <a:latin typeface="Helvetica"/>
              <a:cs typeface="Helvetic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5529800" y="1532957"/>
            <a:ext cx="429259" cy="8547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450" b="1" spc="-50" dirty="0">
                <a:latin typeface="Helvetica"/>
                <a:cs typeface="Helvetica"/>
              </a:rPr>
              <a:t>&lt;</a:t>
            </a:r>
            <a:endParaRPr sz="5450">
              <a:latin typeface="Helvetica"/>
              <a:cs typeface="Helvetica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14855183" y="765510"/>
            <a:ext cx="2136140" cy="8547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450" b="1" spc="-10" dirty="0">
                <a:latin typeface="Helvetica"/>
                <a:cs typeface="Helvetica"/>
              </a:rPr>
              <a:t>?????</a:t>
            </a:r>
            <a:endParaRPr sz="545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22967" y="2239373"/>
            <a:ext cx="12039400" cy="897037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6083836" y="10762250"/>
            <a:ext cx="75819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Helvetica"/>
                <a:cs typeface="Helvetica"/>
              </a:rPr>
              <a:t>Cliff </a:t>
            </a:r>
            <a:r>
              <a:rPr sz="1300" spc="-20" dirty="0">
                <a:latin typeface="Helvetica"/>
                <a:cs typeface="Helvetica"/>
              </a:rPr>
              <a:t>Mass</a:t>
            </a:r>
            <a:endParaRPr sz="1300">
              <a:latin typeface="Helvetica"/>
              <a:cs typeface="Helvetic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59813" rIns="0" bIns="0" rtlCol="0">
            <a:spAutoFit/>
          </a:bodyPr>
          <a:lstStyle/>
          <a:p>
            <a:pPr marL="445134">
              <a:lnSpc>
                <a:spcPct val="100000"/>
              </a:lnSpc>
              <a:spcBef>
                <a:spcPts val="100"/>
              </a:spcBef>
            </a:pPr>
            <a:r>
              <a:rPr sz="9400" b="1" dirty="0">
                <a:latin typeface="Helvetica"/>
                <a:cs typeface="Helvetica"/>
              </a:rPr>
              <a:t>Color:</a:t>
            </a:r>
            <a:r>
              <a:rPr sz="9400" b="1" spc="-45" dirty="0">
                <a:latin typeface="Helvetica"/>
                <a:cs typeface="Helvetica"/>
              </a:rPr>
              <a:t> </a:t>
            </a:r>
            <a:r>
              <a:rPr sz="9400" b="1" dirty="0">
                <a:latin typeface="Helvetica"/>
                <a:cs typeface="Helvetica"/>
              </a:rPr>
              <a:t>Bad</a:t>
            </a:r>
            <a:r>
              <a:rPr sz="9400" b="1" spc="-45" dirty="0">
                <a:latin typeface="Helvetica"/>
                <a:cs typeface="Helvetica"/>
              </a:rPr>
              <a:t> </a:t>
            </a:r>
            <a:r>
              <a:rPr sz="9400" b="1" spc="-10" dirty="0">
                <a:latin typeface="Helvetica"/>
                <a:cs typeface="Helvetica"/>
              </a:rPr>
              <a:t>Example</a:t>
            </a:r>
            <a:endParaRPr sz="940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59813" rIns="0" bIns="0" rtlCol="0">
            <a:spAutoFit/>
          </a:bodyPr>
          <a:lstStyle/>
          <a:p>
            <a:pPr marL="445134">
              <a:lnSpc>
                <a:spcPct val="100000"/>
              </a:lnSpc>
              <a:spcBef>
                <a:spcPts val="100"/>
              </a:spcBef>
            </a:pPr>
            <a:r>
              <a:rPr sz="9400" b="1" dirty="0">
                <a:latin typeface="Helvetica"/>
                <a:cs typeface="Helvetica"/>
              </a:rPr>
              <a:t>Color:</a:t>
            </a:r>
            <a:r>
              <a:rPr sz="9400" b="1" spc="-90" dirty="0">
                <a:latin typeface="Helvetica"/>
                <a:cs typeface="Helvetica"/>
              </a:rPr>
              <a:t> </a:t>
            </a:r>
            <a:r>
              <a:rPr sz="9400" b="1" dirty="0">
                <a:latin typeface="Helvetica"/>
                <a:cs typeface="Helvetica"/>
              </a:rPr>
              <a:t>Good</a:t>
            </a:r>
            <a:r>
              <a:rPr sz="9400" b="1" spc="-90" dirty="0">
                <a:latin typeface="Helvetica"/>
                <a:cs typeface="Helvetica"/>
              </a:rPr>
              <a:t> </a:t>
            </a:r>
            <a:r>
              <a:rPr sz="9400" b="1" spc="-10" dirty="0">
                <a:latin typeface="Helvetica"/>
                <a:cs typeface="Helvetica"/>
              </a:rPr>
              <a:t>Example</a:t>
            </a:r>
            <a:endParaRPr sz="9400">
              <a:latin typeface="Helvetica"/>
              <a:cs typeface="Helvetic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48246" y="2958132"/>
            <a:ext cx="15118802" cy="8184854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7982" y="3292475"/>
            <a:ext cx="18548135" cy="3559356"/>
          </a:xfrm>
          <a:prstGeom prst="rect">
            <a:avLst/>
          </a:prstGeom>
        </p:spPr>
        <p:txBody>
          <a:bodyPr vert="horz" wrap="square" lIns="0" tIns="659813" rIns="0" bIns="0" rtlCol="0">
            <a:spAutoFit/>
          </a:bodyPr>
          <a:lstStyle/>
          <a:p>
            <a:pPr marL="445134">
              <a:lnSpc>
                <a:spcPct val="100000"/>
              </a:lnSpc>
              <a:spcBef>
                <a:spcPts val="100"/>
              </a:spcBef>
            </a:pPr>
            <a:r>
              <a:rPr lang="en-US" sz="9400" b="1" dirty="0">
                <a:latin typeface="Helvetica"/>
                <a:cs typeface="Helvetica"/>
              </a:rPr>
              <a:t>Accessibility and </a:t>
            </a:r>
            <a:r>
              <a:rPr lang="en-US" sz="9400" b="1" i="1" dirty="0">
                <a:latin typeface="Helvetica"/>
                <a:cs typeface="Helvetica"/>
              </a:rPr>
              <a:t>Perceivability</a:t>
            </a:r>
            <a:br>
              <a:rPr lang="en-US" sz="9400" b="1" dirty="0">
                <a:latin typeface="Helvetica"/>
                <a:cs typeface="Helvetica"/>
              </a:rPr>
            </a:br>
            <a:r>
              <a:rPr lang="en-US" sz="9400" dirty="0">
                <a:latin typeface="Helvetica"/>
                <a:cs typeface="Helvetica"/>
              </a:rPr>
              <a:t>(see additional slide deck)</a:t>
            </a:r>
            <a:endParaRPr sz="9400" dirty="0">
              <a:latin typeface="Helvetica"/>
              <a:cs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503A4E-6630-92CF-A137-80EBA869F32D}"/>
              </a:ext>
            </a:extLst>
          </p:cNvPr>
          <p:cNvSpPr txBox="1"/>
          <p:nvPr/>
        </p:nvSpPr>
        <p:spPr>
          <a:xfrm>
            <a:off x="5022850" y="9693275"/>
            <a:ext cx="1005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https://www.frank.computer/talks/2023-visualization-accessibility-NACIS.key</a:t>
            </a:r>
            <a:r>
              <a:rPr lang="en-US" dirty="0"/>
              <a:t> 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19D7B7C9-1675-9DCD-83FD-7A4C5E7ED9F7}"/>
              </a:ext>
            </a:extLst>
          </p:cNvPr>
          <p:cNvSpPr txBox="1"/>
          <p:nvPr/>
        </p:nvSpPr>
        <p:spPr>
          <a:xfrm>
            <a:off x="18244365" y="10404942"/>
            <a:ext cx="1585193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[</a:t>
            </a:r>
            <a:r>
              <a:rPr lang="en-US" sz="2950" spc="-10" dirty="0">
                <a:solidFill>
                  <a:srgbClr val="C00000"/>
                </a:solidFill>
                <a:latin typeface="Helvetica Neue"/>
                <a:cs typeface="Helvetica Neue"/>
              </a:rPr>
              <a:t>Elavsky</a:t>
            </a: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]</a:t>
            </a:r>
            <a:endParaRPr sz="295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727332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1763" y="945723"/>
            <a:ext cx="3608070" cy="1457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400" b="1" spc="-10" dirty="0">
                <a:latin typeface="Helvetica"/>
                <a:cs typeface="Helvetica"/>
              </a:rPr>
              <a:t>Shape</a:t>
            </a:r>
            <a:endParaRPr sz="9400">
              <a:latin typeface="Helvetica"/>
              <a:cs typeface="Helvetic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1763" y="2984474"/>
            <a:ext cx="10125710" cy="66465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1000"/>
              </a:lnSpc>
              <a:spcBef>
                <a:spcPts val="95"/>
              </a:spcBef>
            </a:pPr>
            <a:r>
              <a:rPr sz="5350" dirty="0">
                <a:latin typeface="Helvetica"/>
                <a:cs typeface="Helvetica"/>
              </a:rPr>
              <a:t>Great</a:t>
            </a:r>
            <a:r>
              <a:rPr sz="5350" spc="-20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to</a:t>
            </a:r>
            <a:r>
              <a:rPr sz="5350" spc="-10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recognize</a:t>
            </a:r>
            <a:r>
              <a:rPr sz="5350" spc="-10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many</a:t>
            </a:r>
            <a:r>
              <a:rPr sz="5350" spc="-5" dirty="0">
                <a:latin typeface="Helvetica"/>
                <a:cs typeface="Helvetica"/>
              </a:rPr>
              <a:t> </a:t>
            </a:r>
            <a:r>
              <a:rPr sz="5350" spc="-10" dirty="0">
                <a:latin typeface="Helvetica"/>
                <a:cs typeface="Helvetica"/>
              </a:rPr>
              <a:t>classes. </a:t>
            </a:r>
            <a:r>
              <a:rPr sz="5350" dirty="0">
                <a:latin typeface="Helvetica"/>
                <a:cs typeface="Helvetica"/>
              </a:rPr>
              <a:t>No</a:t>
            </a:r>
            <a:r>
              <a:rPr sz="5350" spc="-15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grouping, </a:t>
            </a:r>
            <a:r>
              <a:rPr sz="5350" spc="-10" dirty="0">
                <a:latin typeface="Helvetica"/>
                <a:cs typeface="Helvetica"/>
              </a:rPr>
              <a:t>ordering.</a:t>
            </a:r>
            <a:endParaRPr sz="5350">
              <a:latin typeface="Helvetica"/>
              <a:cs typeface="Helvetica"/>
            </a:endParaRPr>
          </a:p>
          <a:p>
            <a:pPr marL="52705" marR="6057900">
              <a:lnSpc>
                <a:spcPct val="144800"/>
              </a:lnSpc>
              <a:spcBef>
                <a:spcPts val="3160"/>
              </a:spcBef>
            </a:pPr>
            <a:r>
              <a:rPr sz="3700" dirty="0">
                <a:latin typeface="Helvetica"/>
                <a:cs typeface="Helvetica"/>
              </a:rPr>
              <a:t>Selective:</a:t>
            </a:r>
            <a:r>
              <a:rPr sz="3700" spc="-35" dirty="0">
                <a:latin typeface="Helvetica"/>
                <a:cs typeface="Helvetica"/>
              </a:rPr>
              <a:t> </a:t>
            </a:r>
            <a:r>
              <a:rPr sz="3700" spc="-25" dirty="0">
                <a:latin typeface="Helvetica"/>
                <a:cs typeface="Helvetica"/>
              </a:rPr>
              <a:t>yes </a:t>
            </a:r>
            <a:r>
              <a:rPr sz="3700" dirty="0">
                <a:latin typeface="Helvetica"/>
                <a:cs typeface="Helvetica"/>
              </a:rPr>
              <a:t>Associative:</a:t>
            </a:r>
            <a:r>
              <a:rPr sz="3700" spc="-40" dirty="0">
                <a:latin typeface="Helvetica"/>
                <a:cs typeface="Helvetica"/>
              </a:rPr>
              <a:t> </a:t>
            </a:r>
            <a:r>
              <a:rPr sz="3700" spc="-10" dirty="0">
                <a:latin typeface="Helvetica"/>
                <a:cs typeface="Helvetica"/>
              </a:rPr>
              <a:t>limited </a:t>
            </a:r>
            <a:r>
              <a:rPr sz="3700" dirty="0">
                <a:latin typeface="Helvetica"/>
                <a:cs typeface="Helvetica"/>
              </a:rPr>
              <a:t>Quantitative:</a:t>
            </a:r>
            <a:r>
              <a:rPr sz="3700" spc="-45" dirty="0">
                <a:latin typeface="Helvetica"/>
                <a:cs typeface="Helvetica"/>
              </a:rPr>
              <a:t> </a:t>
            </a:r>
            <a:r>
              <a:rPr sz="3700" spc="-25" dirty="0">
                <a:latin typeface="Helvetica"/>
                <a:cs typeface="Helvetica"/>
              </a:rPr>
              <a:t>no </a:t>
            </a:r>
            <a:r>
              <a:rPr sz="3700" dirty="0">
                <a:latin typeface="Helvetica"/>
                <a:cs typeface="Helvetica"/>
              </a:rPr>
              <a:t>Order:</a:t>
            </a:r>
            <a:r>
              <a:rPr sz="3700" spc="-45" dirty="0">
                <a:latin typeface="Helvetica"/>
                <a:cs typeface="Helvetica"/>
              </a:rPr>
              <a:t> </a:t>
            </a:r>
            <a:r>
              <a:rPr sz="3700" spc="-25" dirty="0">
                <a:latin typeface="Helvetica"/>
                <a:cs typeface="Helvetica"/>
              </a:rPr>
              <a:t>no</a:t>
            </a:r>
            <a:endParaRPr sz="3700">
              <a:latin typeface="Helvetica"/>
              <a:cs typeface="Helvetica"/>
            </a:endParaRPr>
          </a:p>
          <a:p>
            <a:pPr marL="52705">
              <a:lnSpc>
                <a:spcPct val="100000"/>
              </a:lnSpc>
              <a:spcBef>
                <a:spcPts val="1989"/>
              </a:spcBef>
            </a:pPr>
            <a:r>
              <a:rPr sz="3700" dirty="0">
                <a:latin typeface="Helvetica"/>
                <a:cs typeface="Helvetica"/>
              </a:rPr>
              <a:t>Length:</a:t>
            </a:r>
            <a:r>
              <a:rPr sz="3700" spc="-5" dirty="0">
                <a:latin typeface="Helvetica"/>
                <a:cs typeface="Helvetica"/>
              </a:rPr>
              <a:t> </a:t>
            </a:r>
            <a:r>
              <a:rPr sz="3700" spc="-20" dirty="0">
                <a:latin typeface="Helvetica"/>
                <a:cs typeface="Helvetica"/>
              </a:rPr>
              <a:t>vast</a:t>
            </a:r>
            <a:endParaRPr sz="3700">
              <a:latin typeface="Helvetica"/>
              <a:cs typeface="Helvetic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5036190" y="5277121"/>
            <a:ext cx="664210" cy="691515"/>
            <a:chOff x="15036190" y="5277121"/>
            <a:chExt cx="664210" cy="69151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036190" y="5277121"/>
              <a:ext cx="663632" cy="69128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78074" y="5298063"/>
              <a:ext cx="579864" cy="607515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3311678" y="6820718"/>
            <a:ext cx="915035" cy="886460"/>
            <a:chOff x="13311678" y="6820718"/>
            <a:chExt cx="915035" cy="88646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311678" y="6820718"/>
              <a:ext cx="914934" cy="88585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353562" y="6841660"/>
              <a:ext cx="831160" cy="802089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15234646" y="8483053"/>
            <a:ext cx="677545" cy="558800"/>
            <a:chOff x="15234646" y="8483053"/>
            <a:chExt cx="677545" cy="55880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34646" y="8483053"/>
              <a:ext cx="677458" cy="55872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276530" y="8503994"/>
              <a:ext cx="593688" cy="474953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5036190" y="6820718"/>
            <a:ext cx="664210" cy="677545"/>
            <a:chOff x="15036190" y="6820718"/>
            <a:chExt cx="664210" cy="677545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036190" y="6820718"/>
              <a:ext cx="663632" cy="67745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078074" y="6841659"/>
              <a:ext cx="579867" cy="593691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13720827" y="2099554"/>
            <a:ext cx="915035" cy="886460"/>
            <a:chOff x="13720827" y="2099554"/>
            <a:chExt cx="915035" cy="886460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20827" y="2099554"/>
              <a:ext cx="914934" cy="88585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62711" y="2120496"/>
              <a:ext cx="831168" cy="802089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17422412" y="2263122"/>
            <a:ext cx="677545" cy="558800"/>
            <a:chOff x="17422412" y="2263122"/>
            <a:chExt cx="677545" cy="558800"/>
          </a:xfrm>
        </p:grpSpPr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422412" y="2263122"/>
              <a:ext cx="677458" cy="55872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464296" y="2284064"/>
              <a:ext cx="593699" cy="474953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15697271" y="2203753"/>
            <a:ext cx="664210" cy="677545"/>
            <a:chOff x="15697271" y="2203753"/>
            <a:chExt cx="664210" cy="677545"/>
          </a:xfrm>
        </p:grpSpPr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697271" y="2203753"/>
              <a:ext cx="663632" cy="67745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739154" y="2224695"/>
              <a:ext cx="579867" cy="593690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14926426" y="2029687"/>
            <a:ext cx="429259" cy="8547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450" b="1" spc="-50" dirty="0">
                <a:latin typeface="Helvetica"/>
                <a:cs typeface="Helvetica"/>
              </a:rPr>
              <a:t>&lt;</a:t>
            </a:r>
            <a:endParaRPr sz="5450">
              <a:latin typeface="Helvetica"/>
              <a:cs typeface="Helvetic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6201163" y="1262239"/>
            <a:ext cx="2136140" cy="162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6290"/>
              </a:lnSpc>
              <a:spcBef>
                <a:spcPts val="90"/>
              </a:spcBef>
            </a:pPr>
            <a:r>
              <a:rPr sz="5450" b="1" spc="-10" dirty="0">
                <a:latin typeface="Helvetica"/>
                <a:cs typeface="Helvetica"/>
              </a:rPr>
              <a:t>?????</a:t>
            </a:r>
            <a:endParaRPr sz="5450">
              <a:latin typeface="Helvetica"/>
              <a:cs typeface="Helvetica"/>
            </a:endParaRPr>
          </a:p>
          <a:p>
            <a:pPr marL="503555">
              <a:lnSpc>
                <a:spcPts val="6290"/>
              </a:lnSpc>
            </a:pPr>
            <a:r>
              <a:rPr sz="5450" b="1" spc="-50" dirty="0">
                <a:latin typeface="Helvetica"/>
                <a:cs typeface="Helvetica"/>
              </a:rPr>
              <a:t>&lt;</a:t>
            </a:r>
            <a:endParaRPr sz="545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921" y="1006799"/>
            <a:ext cx="6282531" cy="628253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47132" y="436136"/>
            <a:ext cx="10397589" cy="749715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22949" y="8112060"/>
            <a:ext cx="11631174" cy="3196495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59813" rIns="0" bIns="0" rtlCol="0">
            <a:spAutoFit/>
          </a:bodyPr>
          <a:lstStyle/>
          <a:p>
            <a:pPr marL="445134">
              <a:lnSpc>
                <a:spcPct val="100000"/>
              </a:lnSpc>
              <a:spcBef>
                <a:spcPts val="100"/>
              </a:spcBef>
            </a:pPr>
            <a:r>
              <a:rPr sz="9400" b="1" dirty="0">
                <a:latin typeface="Helvetica"/>
                <a:cs typeface="Helvetica"/>
              </a:rPr>
              <a:t>Chernoff</a:t>
            </a:r>
            <a:r>
              <a:rPr sz="9400" b="1" spc="-65" dirty="0">
                <a:latin typeface="Helvetica"/>
                <a:cs typeface="Helvetica"/>
              </a:rPr>
              <a:t> </a:t>
            </a:r>
            <a:r>
              <a:rPr sz="9400" b="1" spc="-10" dirty="0">
                <a:latin typeface="Helvetica"/>
                <a:cs typeface="Helvetica"/>
              </a:rPr>
              <a:t>Faces</a:t>
            </a:r>
            <a:endParaRPr sz="9400">
              <a:latin typeface="Helvetica"/>
              <a:cs typeface="Helvetic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1763" y="3235775"/>
            <a:ext cx="15688944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dirty="0">
                <a:latin typeface="Helvetica"/>
                <a:cs typeface="Helvetica"/>
              </a:rPr>
              <a:t>Idea:</a:t>
            </a:r>
            <a:r>
              <a:rPr sz="5350" spc="-10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use</a:t>
            </a:r>
            <a:r>
              <a:rPr sz="5350" spc="-10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facial</a:t>
            </a:r>
            <a:r>
              <a:rPr sz="5350" spc="-10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parameters</a:t>
            </a:r>
            <a:r>
              <a:rPr sz="5350" spc="-10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to</a:t>
            </a:r>
            <a:r>
              <a:rPr sz="5350" spc="-10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map</a:t>
            </a:r>
            <a:r>
              <a:rPr sz="5350" spc="-10" dirty="0">
                <a:latin typeface="Helvetica"/>
                <a:cs typeface="Helvetica"/>
              </a:rPr>
              <a:t> </a:t>
            </a:r>
            <a:r>
              <a:rPr sz="5350" dirty="0">
                <a:latin typeface="Helvetica"/>
                <a:cs typeface="Helvetica"/>
              </a:rPr>
              <a:t>quantitative</a:t>
            </a:r>
            <a:r>
              <a:rPr sz="5350" spc="-5" dirty="0">
                <a:latin typeface="Helvetica"/>
                <a:cs typeface="Helvetica"/>
              </a:rPr>
              <a:t> </a:t>
            </a:r>
            <a:r>
              <a:rPr sz="5350" spc="-20" dirty="0">
                <a:latin typeface="Helvetica"/>
                <a:cs typeface="Helvetica"/>
              </a:rPr>
              <a:t>data</a:t>
            </a:r>
            <a:endParaRPr sz="5350">
              <a:latin typeface="Helvetica"/>
              <a:cs typeface="Helvetic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28820" y="4217472"/>
            <a:ext cx="15084160" cy="574226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799223" y="10473803"/>
            <a:ext cx="902779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dirty="0">
                <a:latin typeface="Helvetica"/>
                <a:cs typeface="Helvetica"/>
              </a:rPr>
              <a:t>Critique:</a:t>
            </a:r>
            <a:r>
              <a:rPr sz="2950" spc="185" dirty="0">
                <a:latin typeface="Helvetica"/>
                <a:cs typeface="Helvetica"/>
              </a:rPr>
              <a:t> </a:t>
            </a:r>
            <a:r>
              <a:rPr sz="2950" u="sng" spc="-10" dirty="0">
                <a:uFill>
                  <a:solidFill>
                    <a:srgbClr val="000000"/>
                  </a:solidFill>
                </a:uFill>
                <a:latin typeface="Helvetica"/>
                <a:cs typeface="Helvetica"/>
              </a:rPr>
              <a:t>https://eagereyes.org/criticism/chernoff-faces</a:t>
            </a:r>
            <a:endParaRPr sz="295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1156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20"/>
              </a:spcBef>
            </a:pPr>
            <a:r>
              <a:rPr spc="-95" dirty="0"/>
              <a:t>Visual</a:t>
            </a:r>
            <a:r>
              <a:rPr spc="-330" dirty="0"/>
              <a:t> </a:t>
            </a:r>
            <a:r>
              <a:rPr spc="-125" dirty="0"/>
              <a:t>Encoding:</a:t>
            </a:r>
            <a:r>
              <a:rPr spc="-320" dirty="0"/>
              <a:t> </a:t>
            </a:r>
            <a:r>
              <a:rPr dirty="0"/>
              <a:t>1</a:t>
            </a:r>
            <a:r>
              <a:rPr spc="-320" dirty="0"/>
              <a:t> </a:t>
            </a:r>
            <a:r>
              <a:rPr spc="-120" dirty="0"/>
              <a:t>Nominal,</a:t>
            </a:r>
            <a:r>
              <a:rPr spc="-320" dirty="0"/>
              <a:t> </a:t>
            </a:r>
            <a:r>
              <a:rPr dirty="0"/>
              <a:t>1</a:t>
            </a:r>
            <a:r>
              <a:rPr spc="-320" dirty="0"/>
              <a:t> </a:t>
            </a:r>
            <a:r>
              <a:rPr spc="-90" dirty="0"/>
              <a:t>Quantitative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946" y="3276258"/>
            <a:ext cx="4035583" cy="435028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603953" y="8107119"/>
            <a:ext cx="2716530" cy="1669414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ct val="103200"/>
              </a:lnSpc>
              <a:spcBef>
                <a:spcPts val="225"/>
              </a:spcBef>
            </a:pPr>
            <a:r>
              <a:rPr sz="3450" dirty="0">
                <a:latin typeface="Helvetica Neue"/>
                <a:cs typeface="Helvetica Neue"/>
              </a:rPr>
              <a:t>Mark: </a:t>
            </a:r>
            <a:r>
              <a:rPr sz="3450" spc="-25" dirty="0">
                <a:latin typeface="Helvetica Neue"/>
                <a:cs typeface="Helvetica Neue"/>
              </a:rPr>
              <a:t>Bar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nominal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x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quantitative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y</a:t>
            </a:r>
            <a:endParaRPr sz="5175" baseline="4025">
              <a:latin typeface="Helvetica Neue"/>
              <a:cs typeface="Helvetica Neue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55701" y="3474726"/>
            <a:ext cx="4035583" cy="435028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991708" y="8107119"/>
            <a:ext cx="2716530" cy="1669414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ct val="103200"/>
              </a:lnSpc>
              <a:spcBef>
                <a:spcPts val="225"/>
              </a:spcBef>
            </a:pPr>
            <a:r>
              <a:rPr sz="3450" dirty="0">
                <a:latin typeface="Helvetica Neue"/>
                <a:cs typeface="Helvetica Neue"/>
              </a:rPr>
              <a:t>Mark: </a:t>
            </a:r>
            <a:r>
              <a:rPr sz="3450" spc="-10" dirty="0">
                <a:latin typeface="Helvetica Neue"/>
                <a:cs typeface="Helvetica Neue"/>
              </a:rPr>
              <a:t>Point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nominal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x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quantitative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y</a:t>
            </a:r>
            <a:endParaRPr sz="5175" baseline="4025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38594" y="4625869"/>
            <a:ext cx="12026900" cy="286766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1763395">
              <a:lnSpc>
                <a:spcPct val="100499"/>
              </a:lnSpc>
              <a:spcBef>
                <a:spcPts val="50"/>
              </a:spcBef>
            </a:pPr>
            <a:r>
              <a:rPr sz="9300" dirty="0">
                <a:latin typeface="Helvetica"/>
                <a:cs typeface="Helvetica"/>
              </a:rPr>
              <a:t>Can</a:t>
            </a:r>
            <a:r>
              <a:rPr sz="9300" spc="-10" dirty="0">
                <a:latin typeface="Helvetica"/>
                <a:cs typeface="Helvetica"/>
              </a:rPr>
              <a:t> </a:t>
            </a:r>
            <a:r>
              <a:rPr sz="9300" dirty="0">
                <a:latin typeface="Helvetica"/>
                <a:cs typeface="Helvetica"/>
              </a:rPr>
              <a:t>we </a:t>
            </a:r>
            <a:r>
              <a:rPr sz="9300" spc="-10" dirty="0">
                <a:latin typeface="Helvetica"/>
                <a:cs typeface="Helvetica"/>
              </a:rPr>
              <a:t>quantify </a:t>
            </a:r>
            <a:r>
              <a:rPr sz="9300" dirty="0">
                <a:latin typeface="Helvetica"/>
                <a:cs typeface="Helvetica"/>
              </a:rPr>
              <a:t>channel</a:t>
            </a:r>
            <a:r>
              <a:rPr sz="9300" spc="-15" dirty="0">
                <a:latin typeface="Helvetica"/>
                <a:cs typeface="Helvetica"/>
              </a:rPr>
              <a:t> </a:t>
            </a:r>
            <a:r>
              <a:rPr sz="9300" spc="-20" dirty="0">
                <a:latin typeface="Helvetica"/>
                <a:cs typeface="Helvetica"/>
              </a:rPr>
              <a:t>effectiveness?</a:t>
            </a:r>
            <a:endParaRPr sz="930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1763" y="1143616"/>
            <a:ext cx="16984980" cy="1081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900" b="1" dirty="0">
                <a:latin typeface="Helvetica"/>
                <a:cs typeface="Helvetica"/>
              </a:rPr>
              <a:t>Why</a:t>
            </a:r>
            <a:r>
              <a:rPr sz="6900" b="1" spc="-10" dirty="0">
                <a:latin typeface="Helvetica"/>
                <a:cs typeface="Helvetica"/>
              </a:rPr>
              <a:t> </a:t>
            </a:r>
            <a:r>
              <a:rPr sz="6900" b="1" dirty="0">
                <a:latin typeface="Helvetica"/>
                <a:cs typeface="Helvetica"/>
              </a:rPr>
              <a:t>are</a:t>
            </a:r>
            <a:r>
              <a:rPr sz="6900" b="1" spc="-10" dirty="0">
                <a:latin typeface="Helvetica"/>
                <a:cs typeface="Helvetica"/>
              </a:rPr>
              <a:t> </a:t>
            </a:r>
            <a:r>
              <a:rPr sz="6900" b="1" dirty="0">
                <a:latin typeface="Helvetica"/>
                <a:cs typeface="Helvetica"/>
              </a:rPr>
              <a:t>quantitative</a:t>
            </a:r>
            <a:r>
              <a:rPr sz="6900" b="1" spc="-10" dirty="0">
                <a:latin typeface="Helvetica"/>
                <a:cs typeface="Helvetica"/>
              </a:rPr>
              <a:t> </a:t>
            </a:r>
            <a:r>
              <a:rPr sz="6900" b="1" dirty="0">
                <a:latin typeface="Helvetica"/>
                <a:cs typeface="Helvetica"/>
              </a:rPr>
              <a:t>channels</a:t>
            </a:r>
            <a:r>
              <a:rPr sz="6900" b="1" spc="-10" dirty="0">
                <a:latin typeface="Helvetica"/>
                <a:cs typeface="Helvetica"/>
              </a:rPr>
              <a:t> different?</a:t>
            </a:r>
            <a:endParaRPr sz="6900">
              <a:latin typeface="Helvetica"/>
              <a:cs typeface="Helvetic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315077" y="2788204"/>
            <a:ext cx="838200" cy="255270"/>
            <a:chOff x="5315077" y="2788204"/>
            <a:chExt cx="838200" cy="255270"/>
          </a:xfrm>
        </p:grpSpPr>
        <p:sp>
          <p:nvSpPr>
            <p:cNvPr id="4" name="object 4"/>
            <p:cNvSpPr/>
            <p:nvPr/>
          </p:nvSpPr>
          <p:spPr>
            <a:xfrm>
              <a:off x="5315077" y="2788204"/>
              <a:ext cx="149225" cy="255270"/>
            </a:xfrm>
            <a:custGeom>
              <a:avLst/>
              <a:gdLst/>
              <a:ahLst/>
              <a:cxnLst/>
              <a:rect l="l" t="t" r="r" b="b"/>
              <a:pathLst>
                <a:path w="149225" h="255269">
                  <a:moveTo>
                    <a:pt x="84907" y="0"/>
                  </a:moveTo>
                  <a:lnTo>
                    <a:pt x="52207" y="5068"/>
                  </a:lnTo>
                  <a:lnTo>
                    <a:pt x="27048" y="19098"/>
                  </a:lnTo>
                  <a:lnTo>
                    <a:pt x="10885" y="40324"/>
                  </a:lnTo>
                  <a:lnTo>
                    <a:pt x="5174" y="66984"/>
                  </a:lnTo>
                  <a:lnTo>
                    <a:pt x="9691" y="90421"/>
                  </a:lnTo>
                  <a:lnTo>
                    <a:pt x="22644" y="109549"/>
                  </a:lnTo>
                  <a:lnTo>
                    <a:pt x="43137" y="124964"/>
                  </a:lnTo>
                  <a:lnTo>
                    <a:pt x="91577" y="146959"/>
                  </a:lnTo>
                  <a:lnTo>
                    <a:pt x="106010" y="157795"/>
                  </a:lnTo>
                  <a:lnTo>
                    <a:pt x="114208" y="170535"/>
                  </a:lnTo>
                  <a:lnTo>
                    <a:pt x="116800" y="185948"/>
                  </a:lnTo>
                  <a:lnTo>
                    <a:pt x="113301" y="203064"/>
                  </a:lnTo>
                  <a:lnTo>
                    <a:pt x="103164" y="216365"/>
                  </a:lnTo>
                  <a:lnTo>
                    <a:pt x="86933" y="224983"/>
                  </a:lnTo>
                  <a:lnTo>
                    <a:pt x="65149" y="228049"/>
                  </a:lnTo>
                  <a:lnTo>
                    <a:pt x="49030" y="226819"/>
                  </a:lnTo>
                  <a:lnTo>
                    <a:pt x="33915" y="223427"/>
                  </a:lnTo>
                  <a:lnTo>
                    <a:pt x="20247" y="218325"/>
                  </a:lnTo>
                  <a:lnTo>
                    <a:pt x="8466" y="211962"/>
                  </a:lnTo>
                  <a:lnTo>
                    <a:pt x="0" y="238680"/>
                  </a:lnTo>
                  <a:lnTo>
                    <a:pt x="12083" y="244924"/>
                  </a:lnTo>
                  <a:lnTo>
                    <a:pt x="27518" y="250040"/>
                  </a:lnTo>
                  <a:lnTo>
                    <a:pt x="44928" y="253497"/>
                  </a:lnTo>
                  <a:lnTo>
                    <a:pt x="62939" y="254768"/>
                  </a:lnTo>
                  <a:lnTo>
                    <a:pt x="100923" y="248977"/>
                  </a:lnTo>
                  <a:lnTo>
                    <a:pt x="127754" y="233382"/>
                  </a:lnTo>
                  <a:lnTo>
                    <a:pt x="143675" y="210652"/>
                  </a:lnTo>
                  <a:lnTo>
                    <a:pt x="148928" y="183455"/>
                  </a:lnTo>
                  <a:lnTo>
                    <a:pt x="145033" y="159084"/>
                  </a:lnTo>
                  <a:lnTo>
                    <a:pt x="133328" y="139625"/>
                  </a:lnTo>
                  <a:lnTo>
                    <a:pt x="113782" y="123960"/>
                  </a:lnTo>
                  <a:lnTo>
                    <a:pt x="86364" y="110967"/>
                  </a:lnTo>
                  <a:lnTo>
                    <a:pt x="64371" y="101199"/>
                  </a:lnTo>
                  <a:lnTo>
                    <a:pt x="49097" y="90863"/>
                  </a:lnTo>
                  <a:lnTo>
                    <a:pt x="40192" y="78665"/>
                  </a:lnTo>
                  <a:lnTo>
                    <a:pt x="37302" y="63315"/>
                  </a:lnTo>
                  <a:lnTo>
                    <a:pt x="39843" y="50441"/>
                  </a:lnTo>
                  <a:lnTo>
                    <a:pt x="47962" y="38536"/>
                  </a:lnTo>
                  <a:lnTo>
                    <a:pt x="62406" y="29790"/>
                  </a:lnTo>
                  <a:lnTo>
                    <a:pt x="83918" y="26388"/>
                  </a:lnTo>
                  <a:lnTo>
                    <a:pt x="99502" y="27550"/>
                  </a:lnTo>
                  <a:lnTo>
                    <a:pt x="112625" y="30457"/>
                  </a:lnTo>
                  <a:lnTo>
                    <a:pt x="123013" y="34247"/>
                  </a:lnTo>
                  <a:lnTo>
                    <a:pt x="130394" y="38055"/>
                  </a:lnTo>
                  <a:lnTo>
                    <a:pt x="139097" y="12135"/>
                  </a:lnTo>
                  <a:lnTo>
                    <a:pt x="129684" y="7600"/>
                  </a:lnTo>
                  <a:lnTo>
                    <a:pt x="117382" y="3721"/>
                  </a:lnTo>
                  <a:lnTo>
                    <a:pt x="102390" y="1016"/>
                  </a:lnTo>
                  <a:lnTo>
                    <a:pt x="84907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92865" y="2819358"/>
              <a:ext cx="104993" cy="22362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26463" y="2858115"/>
              <a:ext cx="156266" cy="18486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07928" y="2861803"/>
              <a:ext cx="167557" cy="17724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96625" y="2858115"/>
              <a:ext cx="156266" cy="184866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6198572" y="2785639"/>
            <a:ext cx="360680" cy="257810"/>
            <a:chOff x="6198572" y="2785639"/>
            <a:chExt cx="360680" cy="25781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98572" y="2858109"/>
              <a:ext cx="152221" cy="18086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84065" y="2785639"/>
              <a:ext cx="174560" cy="257323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6693108" y="2779068"/>
            <a:ext cx="843280" cy="340995"/>
            <a:chOff x="6693108" y="2779068"/>
            <a:chExt cx="843280" cy="340995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93108" y="2790410"/>
              <a:ext cx="151985" cy="24855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73845" y="2858142"/>
              <a:ext cx="115670" cy="18482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014687" y="2861803"/>
              <a:ext cx="167005" cy="257810"/>
            </a:xfrm>
            <a:custGeom>
              <a:avLst/>
              <a:gdLst/>
              <a:ahLst/>
              <a:cxnLst/>
              <a:rect l="l" t="t" r="r" b="b"/>
              <a:pathLst>
                <a:path w="167004" h="257810">
                  <a:moveTo>
                    <a:pt x="166568" y="0"/>
                  </a:moveTo>
                  <a:lnTo>
                    <a:pt x="132464" y="0"/>
                  </a:lnTo>
                  <a:lnTo>
                    <a:pt x="97278" y="103958"/>
                  </a:lnTo>
                  <a:lnTo>
                    <a:pt x="94171" y="113644"/>
                  </a:lnTo>
                  <a:lnTo>
                    <a:pt x="85989" y="140930"/>
                  </a:lnTo>
                  <a:lnTo>
                    <a:pt x="85236" y="140930"/>
                  </a:lnTo>
                  <a:lnTo>
                    <a:pt x="82843" y="132454"/>
                  </a:lnTo>
                  <a:lnTo>
                    <a:pt x="79991" y="123249"/>
                  </a:lnTo>
                  <a:lnTo>
                    <a:pt x="76822" y="113842"/>
                  </a:lnTo>
                  <a:lnTo>
                    <a:pt x="35186" y="0"/>
                  </a:lnTo>
                  <a:lnTo>
                    <a:pt x="0" y="0"/>
                  </a:lnTo>
                  <a:lnTo>
                    <a:pt x="65149" y="163275"/>
                  </a:lnTo>
                  <a:lnTo>
                    <a:pt x="66985" y="167320"/>
                  </a:lnTo>
                  <a:lnTo>
                    <a:pt x="67690" y="169860"/>
                  </a:lnTo>
                  <a:lnTo>
                    <a:pt x="67690" y="173529"/>
                  </a:lnTo>
                  <a:lnTo>
                    <a:pt x="65149" y="179363"/>
                  </a:lnTo>
                  <a:lnTo>
                    <a:pt x="38055" y="215254"/>
                  </a:lnTo>
                  <a:lnTo>
                    <a:pt x="9925" y="231012"/>
                  </a:lnTo>
                  <a:lnTo>
                    <a:pt x="17921" y="257731"/>
                  </a:lnTo>
                  <a:lnTo>
                    <a:pt x="57530" y="237222"/>
                  </a:lnTo>
                  <a:lnTo>
                    <a:pt x="87417" y="197273"/>
                  </a:lnTo>
                  <a:lnTo>
                    <a:pt x="118258" y="126349"/>
                  </a:lnTo>
                  <a:lnTo>
                    <a:pt x="166568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01285" y="2858123"/>
              <a:ext cx="139849" cy="18486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385310" y="2779068"/>
              <a:ext cx="151130" cy="260350"/>
            </a:xfrm>
            <a:custGeom>
              <a:avLst/>
              <a:gdLst/>
              <a:ahLst/>
              <a:cxnLst/>
              <a:rect l="l" t="t" r="r" b="b"/>
              <a:pathLst>
                <a:path w="151129" h="260350">
                  <a:moveTo>
                    <a:pt x="32174" y="0"/>
                  </a:moveTo>
                  <a:lnTo>
                    <a:pt x="0" y="0"/>
                  </a:lnTo>
                  <a:lnTo>
                    <a:pt x="0" y="259848"/>
                  </a:lnTo>
                  <a:lnTo>
                    <a:pt x="32174" y="259848"/>
                  </a:lnTo>
                  <a:lnTo>
                    <a:pt x="32174" y="147141"/>
                  </a:lnTo>
                  <a:lnTo>
                    <a:pt x="32503" y="142343"/>
                  </a:lnTo>
                  <a:lnTo>
                    <a:pt x="62849" y="108361"/>
                  </a:lnTo>
                  <a:lnTo>
                    <a:pt x="77521" y="105793"/>
                  </a:lnTo>
                  <a:lnTo>
                    <a:pt x="96769" y="109958"/>
                  </a:lnTo>
                  <a:lnTo>
                    <a:pt x="109443" y="121263"/>
                  </a:lnTo>
                  <a:lnTo>
                    <a:pt x="116410" y="137922"/>
                  </a:lnTo>
                  <a:lnTo>
                    <a:pt x="118539" y="158149"/>
                  </a:lnTo>
                  <a:lnTo>
                    <a:pt x="118539" y="259848"/>
                  </a:lnTo>
                  <a:lnTo>
                    <a:pt x="150762" y="259848"/>
                  </a:lnTo>
                  <a:lnTo>
                    <a:pt x="150762" y="154479"/>
                  </a:lnTo>
                  <a:lnTo>
                    <a:pt x="144438" y="117057"/>
                  </a:lnTo>
                  <a:lnTo>
                    <a:pt x="128748" y="93985"/>
                  </a:lnTo>
                  <a:lnTo>
                    <a:pt x="108612" y="82309"/>
                  </a:lnTo>
                  <a:lnTo>
                    <a:pt x="88952" y="79074"/>
                  </a:lnTo>
                  <a:lnTo>
                    <a:pt x="80021" y="79674"/>
                  </a:lnTo>
                  <a:lnTo>
                    <a:pt x="42641" y="98002"/>
                  </a:lnTo>
                  <a:lnTo>
                    <a:pt x="32880" y="110920"/>
                  </a:lnTo>
                  <a:lnTo>
                    <a:pt x="32174" y="110920"/>
                  </a:lnTo>
                  <a:lnTo>
                    <a:pt x="32174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582849" y="2858115"/>
            <a:ext cx="173059" cy="18486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802327" y="2858105"/>
            <a:ext cx="169437" cy="253309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8019243" y="2779068"/>
            <a:ext cx="487045" cy="340995"/>
            <a:chOff x="8019243" y="2779068"/>
            <a:chExt cx="487045" cy="340995"/>
          </a:xfrm>
        </p:grpSpPr>
        <p:sp>
          <p:nvSpPr>
            <p:cNvPr id="21" name="object 21"/>
            <p:cNvSpPr/>
            <p:nvPr/>
          </p:nvSpPr>
          <p:spPr>
            <a:xfrm>
              <a:off x="8019237" y="2779070"/>
              <a:ext cx="349250" cy="340995"/>
            </a:xfrm>
            <a:custGeom>
              <a:avLst/>
              <a:gdLst/>
              <a:ahLst/>
              <a:cxnLst/>
              <a:rect l="l" t="t" r="r" b="b"/>
              <a:pathLst>
                <a:path w="349250" h="340994">
                  <a:moveTo>
                    <a:pt x="150761" y="154482"/>
                  </a:moveTo>
                  <a:lnTo>
                    <a:pt x="144437" y="117055"/>
                  </a:lnTo>
                  <a:lnTo>
                    <a:pt x="128752" y="93992"/>
                  </a:lnTo>
                  <a:lnTo>
                    <a:pt x="108610" y="82308"/>
                  </a:lnTo>
                  <a:lnTo>
                    <a:pt x="88950" y="79082"/>
                  </a:lnTo>
                  <a:lnTo>
                    <a:pt x="80022" y="79679"/>
                  </a:lnTo>
                  <a:lnTo>
                    <a:pt x="42646" y="98005"/>
                  </a:lnTo>
                  <a:lnTo>
                    <a:pt x="32880" y="110921"/>
                  </a:lnTo>
                  <a:lnTo>
                    <a:pt x="32169" y="110921"/>
                  </a:lnTo>
                  <a:lnTo>
                    <a:pt x="32169" y="0"/>
                  </a:lnTo>
                  <a:lnTo>
                    <a:pt x="0" y="0"/>
                  </a:lnTo>
                  <a:lnTo>
                    <a:pt x="0" y="259854"/>
                  </a:lnTo>
                  <a:lnTo>
                    <a:pt x="32169" y="259854"/>
                  </a:lnTo>
                  <a:lnTo>
                    <a:pt x="32169" y="147142"/>
                  </a:lnTo>
                  <a:lnTo>
                    <a:pt x="32499" y="142341"/>
                  </a:lnTo>
                  <a:lnTo>
                    <a:pt x="62852" y="108369"/>
                  </a:lnTo>
                  <a:lnTo>
                    <a:pt x="77520" y="105791"/>
                  </a:lnTo>
                  <a:lnTo>
                    <a:pt x="96774" y="109956"/>
                  </a:lnTo>
                  <a:lnTo>
                    <a:pt x="109448" y="121272"/>
                  </a:lnTo>
                  <a:lnTo>
                    <a:pt x="116408" y="137922"/>
                  </a:lnTo>
                  <a:lnTo>
                    <a:pt x="118541" y="158153"/>
                  </a:lnTo>
                  <a:lnTo>
                    <a:pt x="118541" y="259854"/>
                  </a:lnTo>
                  <a:lnTo>
                    <a:pt x="150761" y="259854"/>
                  </a:lnTo>
                  <a:lnTo>
                    <a:pt x="150761" y="154482"/>
                  </a:lnTo>
                  <a:close/>
                </a:path>
                <a:path w="349250" h="340994">
                  <a:moveTo>
                    <a:pt x="348665" y="82740"/>
                  </a:moveTo>
                  <a:lnTo>
                    <a:pt x="314566" y="82740"/>
                  </a:lnTo>
                  <a:lnTo>
                    <a:pt x="276313" y="196380"/>
                  </a:lnTo>
                  <a:lnTo>
                    <a:pt x="268185" y="223672"/>
                  </a:lnTo>
                  <a:lnTo>
                    <a:pt x="267335" y="223672"/>
                  </a:lnTo>
                  <a:lnTo>
                    <a:pt x="264947" y="215188"/>
                  </a:lnTo>
                  <a:lnTo>
                    <a:pt x="262102" y="205994"/>
                  </a:lnTo>
                  <a:lnTo>
                    <a:pt x="258965" y="196583"/>
                  </a:lnTo>
                  <a:lnTo>
                    <a:pt x="217284" y="82740"/>
                  </a:lnTo>
                  <a:lnTo>
                    <a:pt x="182194" y="82740"/>
                  </a:lnTo>
                  <a:lnTo>
                    <a:pt x="247345" y="246011"/>
                  </a:lnTo>
                  <a:lnTo>
                    <a:pt x="249174" y="250063"/>
                  </a:lnTo>
                  <a:lnTo>
                    <a:pt x="249796" y="252603"/>
                  </a:lnTo>
                  <a:lnTo>
                    <a:pt x="249796" y="256273"/>
                  </a:lnTo>
                  <a:lnTo>
                    <a:pt x="247345" y="262102"/>
                  </a:lnTo>
                  <a:lnTo>
                    <a:pt x="220256" y="297992"/>
                  </a:lnTo>
                  <a:lnTo>
                    <a:pt x="192024" y="313753"/>
                  </a:lnTo>
                  <a:lnTo>
                    <a:pt x="200113" y="340474"/>
                  </a:lnTo>
                  <a:lnTo>
                    <a:pt x="239636" y="319963"/>
                  </a:lnTo>
                  <a:lnTo>
                    <a:pt x="269570" y="280009"/>
                  </a:lnTo>
                  <a:lnTo>
                    <a:pt x="300456" y="209092"/>
                  </a:lnTo>
                  <a:lnTo>
                    <a:pt x="348665" y="8274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390143" y="2858142"/>
              <a:ext cx="115671" cy="184820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8550395" y="2791905"/>
            <a:ext cx="395605" cy="251460"/>
            <a:chOff x="8550395" y="2791905"/>
            <a:chExt cx="395605" cy="251460"/>
          </a:xfrm>
        </p:grpSpPr>
        <p:sp>
          <p:nvSpPr>
            <p:cNvPr id="24" name="object 24"/>
            <p:cNvSpPr/>
            <p:nvPr/>
          </p:nvSpPr>
          <p:spPr>
            <a:xfrm>
              <a:off x="8550395" y="2791905"/>
              <a:ext cx="40005" cy="247650"/>
            </a:xfrm>
            <a:custGeom>
              <a:avLst/>
              <a:gdLst/>
              <a:ahLst/>
              <a:cxnLst/>
              <a:rect l="l" t="t" r="r" b="b"/>
              <a:pathLst>
                <a:path w="40004" h="247650">
                  <a:moveTo>
                    <a:pt x="36266" y="69901"/>
                  </a:moveTo>
                  <a:lnTo>
                    <a:pt x="3997" y="69901"/>
                  </a:lnTo>
                  <a:lnTo>
                    <a:pt x="3997" y="247148"/>
                  </a:lnTo>
                  <a:lnTo>
                    <a:pt x="36266" y="247148"/>
                  </a:lnTo>
                  <a:lnTo>
                    <a:pt x="36266" y="69901"/>
                  </a:lnTo>
                  <a:close/>
                </a:path>
                <a:path w="40004" h="247650">
                  <a:moveTo>
                    <a:pt x="20085" y="0"/>
                  </a:moveTo>
                  <a:lnTo>
                    <a:pt x="11866" y="1604"/>
                  </a:lnTo>
                  <a:lnTo>
                    <a:pt x="5527" y="5956"/>
                  </a:lnTo>
                  <a:lnTo>
                    <a:pt x="1444" y="12363"/>
                  </a:lnTo>
                  <a:lnTo>
                    <a:pt x="0" y="20133"/>
                  </a:lnTo>
                  <a:lnTo>
                    <a:pt x="1374" y="27856"/>
                  </a:lnTo>
                  <a:lnTo>
                    <a:pt x="5279" y="34115"/>
                  </a:lnTo>
                  <a:lnTo>
                    <a:pt x="11390" y="38311"/>
                  </a:lnTo>
                  <a:lnTo>
                    <a:pt x="19380" y="39842"/>
                  </a:lnTo>
                  <a:lnTo>
                    <a:pt x="28010" y="38311"/>
                  </a:lnTo>
                  <a:lnTo>
                    <a:pt x="34474" y="34115"/>
                  </a:lnTo>
                  <a:lnTo>
                    <a:pt x="38530" y="27856"/>
                  </a:lnTo>
                  <a:lnTo>
                    <a:pt x="39937" y="20133"/>
                  </a:lnTo>
                  <a:lnTo>
                    <a:pt x="38488" y="12184"/>
                  </a:lnTo>
                  <a:lnTo>
                    <a:pt x="34421" y="5797"/>
                  </a:lnTo>
                  <a:lnTo>
                    <a:pt x="28148" y="1544"/>
                  </a:lnTo>
                  <a:lnTo>
                    <a:pt x="20085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634530" y="2858123"/>
              <a:ext cx="139849" cy="18486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804603" y="2858119"/>
              <a:ext cx="140931" cy="184866"/>
            </a:xfrm>
            <a:prstGeom prst="rect">
              <a:avLst/>
            </a:prstGeom>
          </p:spPr>
        </p:pic>
      </p:grpSp>
      <p:sp>
        <p:nvSpPr>
          <p:cNvPr id="27" name="object 27"/>
          <p:cNvSpPr/>
          <p:nvPr/>
        </p:nvSpPr>
        <p:spPr>
          <a:xfrm>
            <a:off x="9002212" y="2779064"/>
            <a:ext cx="32384" cy="260350"/>
          </a:xfrm>
          <a:custGeom>
            <a:avLst/>
            <a:gdLst/>
            <a:ahLst/>
            <a:cxnLst/>
            <a:rect l="l" t="t" r="r" b="b"/>
            <a:pathLst>
              <a:path w="32384" h="260350">
                <a:moveTo>
                  <a:pt x="32269" y="0"/>
                </a:moveTo>
                <a:lnTo>
                  <a:pt x="0" y="0"/>
                </a:lnTo>
                <a:lnTo>
                  <a:pt x="0" y="259848"/>
                </a:lnTo>
                <a:lnTo>
                  <a:pt x="32269" y="259848"/>
                </a:lnTo>
                <a:lnTo>
                  <a:pt x="32269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9181817" y="2790410"/>
            <a:ext cx="814069" cy="252729"/>
            <a:chOff x="9181817" y="2790410"/>
            <a:chExt cx="814069" cy="252729"/>
          </a:xfrm>
        </p:grpSpPr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181817" y="2790410"/>
              <a:ext cx="151891" cy="24855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360718" y="2858115"/>
              <a:ext cx="173060" cy="184866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558893" y="2861802"/>
              <a:ext cx="257810" cy="177800"/>
            </a:xfrm>
            <a:custGeom>
              <a:avLst/>
              <a:gdLst/>
              <a:ahLst/>
              <a:cxnLst/>
              <a:rect l="l" t="t" r="r" b="b"/>
              <a:pathLst>
                <a:path w="257809" h="177800">
                  <a:moveTo>
                    <a:pt x="257402" y="0"/>
                  </a:moveTo>
                  <a:lnTo>
                    <a:pt x="225556" y="0"/>
                  </a:lnTo>
                  <a:lnTo>
                    <a:pt x="200295" y="88952"/>
                  </a:lnTo>
                  <a:lnTo>
                    <a:pt x="196101" y="104191"/>
                  </a:lnTo>
                  <a:lnTo>
                    <a:pt x="192387" y="118751"/>
                  </a:lnTo>
                  <a:lnTo>
                    <a:pt x="189229" y="132782"/>
                  </a:lnTo>
                  <a:lnTo>
                    <a:pt x="186701" y="146435"/>
                  </a:lnTo>
                  <a:lnTo>
                    <a:pt x="185666" y="146435"/>
                  </a:lnTo>
                  <a:lnTo>
                    <a:pt x="182422" y="132777"/>
                  </a:lnTo>
                  <a:lnTo>
                    <a:pt x="178733" y="118704"/>
                  </a:lnTo>
                  <a:lnTo>
                    <a:pt x="174559" y="104032"/>
                  </a:lnTo>
                  <a:lnTo>
                    <a:pt x="142389" y="0"/>
                  </a:lnTo>
                  <a:lnTo>
                    <a:pt x="115389" y="0"/>
                  </a:lnTo>
                  <a:lnTo>
                    <a:pt x="86459" y="90409"/>
                  </a:lnTo>
                  <a:lnTo>
                    <a:pt x="77868" y="118810"/>
                  </a:lnTo>
                  <a:lnTo>
                    <a:pt x="74003" y="132759"/>
                  </a:lnTo>
                  <a:lnTo>
                    <a:pt x="70653" y="146435"/>
                  </a:lnTo>
                  <a:lnTo>
                    <a:pt x="69524" y="146435"/>
                  </a:lnTo>
                  <a:lnTo>
                    <a:pt x="66851" y="132701"/>
                  </a:lnTo>
                  <a:lnTo>
                    <a:pt x="63732" y="118804"/>
                  </a:lnTo>
                  <a:lnTo>
                    <a:pt x="56777" y="90081"/>
                  </a:lnTo>
                  <a:lnTo>
                    <a:pt x="32974" y="0"/>
                  </a:lnTo>
                  <a:lnTo>
                    <a:pt x="0" y="0"/>
                  </a:lnTo>
                  <a:lnTo>
                    <a:pt x="53578" y="177245"/>
                  </a:lnTo>
                  <a:lnTo>
                    <a:pt x="82790" y="177245"/>
                  </a:lnTo>
                  <a:lnTo>
                    <a:pt x="111343" y="92997"/>
                  </a:lnTo>
                  <a:lnTo>
                    <a:pt x="123918" y="49834"/>
                  </a:lnTo>
                  <a:lnTo>
                    <a:pt x="127430" y="34338"/>
                  </a:lnTo>
                  <a:lnTo>
                    <a:pt x="128136" y="34338"/>
                  </a:lnTo>
                  <a:lnTo>
                    <a:pt x="139435" y="78123"/>
                  </a:lnTo>
                  <a:lnTo>
                    <a:pt x="170989" y="177245"/>
                  </a:lnTo>
                  <a:lnTo>
                    <a:pt x="200295" y="177245"/>
                  </a:lnTo>
                  <a:lnTo>
                    <a:pt x="257402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839199" y="2858115"/>
              <a:ext cx="156267" cy="184866"/>
            </a:xfrm>
            <a:prstGeom prst="rect">
              <a:avLst/>
            </a:prstGeom>
          </p:spPr>
        </p:pic>
      </p:grpSp>
      <p:pic>
        <p:nvPicPr>
          <p:cNvPr id="33" name="object 3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041146" y="2858123"/>
            <a:ext cx="88905" cy="180821"/>
          </a:xfrm>
          <a:prstGeom prst="rect">
            <a:avLst/>
          </a:prstGeom>
        </p:spPr>
      </p:pic>
      <p:grpSp>
        <p:nvGrpSpPr>
          <p:cNvPr id="34" name="object 34"/>
          <p:cNvGrpSpPr/>
          <p:nvPr/>
        </p:nvGrpSpPr>
        <p:grpSpPr>
          <a:xfrm>
            <a:off x="10255112" y="2791936"/>
            <a:ext cx="681355" cy="251460"/>
            <a:chOff x="10255112" y="2791936"/>
            <a:chExt cx="681355" cy="251460"/>
          </a:xfrm>
        </p:grpSpPr>
        <p:sp>
          <p:nvSpPr>
            <p:cNvPr id="35" name="object 35"/>
            <p:cNvSpPr/>
            <p:nvPr/>
          </p:nvSpPr>
          <p:spPr>
            <a:xfrm>
              <a:off x="10255110" y="2791935"/>
              <a:ext cx="137795" cy="247650"/>
            </a:xfrm>
            <a:custGeom>
              <a:avLst/>
              <a:gdLst/>
              <a:ahLst/>
              <a:cxnLst/>
              <a:rect l="l" t="t" r="r" b="b"/>
              <a:pathLst>
                <a:path w="137795" h="247650">
                  <a:moveTo>
                    <a:pt x="137629" y="219710"/>
                  </a:moveTo>
                  <a:lnTo>
                    <a:pt x="32270" y="219710"/>
                  </a:lnTo>
                  <a:lnTo>
                    <a:pt x="32270" y="0"/>
                  </a:lnTo>
                  <a:lnTo>
                    <a:pt x="0" y="0"/>
                  </a:lnTo>
                  <a:lnTo>
                    <a:pt x="0" y="219710"/>
                  </a:lnTo>
                  <a:lnTo>
                    <a:pt x="0" y="247650"/>
                  </a:lnTo>
                  <a:lnTo>
                    <a:pt x="137629" y="247650"/>
                  </a:lnTo>
                  <a:lnTo>
                    <a:pt x="137629" y="21971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420406" y="2858119"/>
              <a:ext cx="140926" cy="184866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0594861" y="2861811"/>
              <a:ext cx="341630" cy="181610"/>
            </a:xfrm>
            <a:custGeom>
              <a:avLst/>
              <a:gdLst/>
              <a:ahLst/>
              <a:cxnLst/>
              <a:rect l="l" t="t" r="r" b="b"/>
              <a:pathLst>
                <a:path w="341629" h="181610">
                  <a:moveTo>
                    <a:pt x="257352" y="0"/>
                  </a:moveTo>
                  <a:lnTo>
                    <a:pt x="225552" y="0"/>
                  </a:lnTo>
                  <a:lnTo>
                    <a:pt x="200304" y="88950"/>
                  </a:lnTo>
                  <a:lnTo>
                    <a:pt x="196100" y="104190"/>
                  </a:lnTo>
                  <a:lnTo>
                    <a:pt x="192392" y="118745"/>
                  </a:lnTo>
                  <a:lnTo>
                    <a:pt x="189230" y="132778"/>
                  </a:lnTo>
                  <a:lnTo>
                    <a:pt x="186715" y="146431"/>
                  </a:lnTo>
                  <a:lnTo>
                    <a:pt x="185674" y="146431"/>
                  </a:lnTo>
                  <a:lnTo>
                    <a:pt x="182422" y="132778"/>
                  </a:lnTo>
                  <a:lnTo>
                    <a:pt x="178739" y="118706"/>
                  </a:lnTo>
                  <a:lnTo>
                    <a:pt x="174561" y="104025"/>
                  </a:lnTo>
                  <a:lnTo>
                    <a:pt x="142392" y="0"/>
                  </a:lnTo>
                  <a:lnTo>
                    <a:pt x="115392" y="0"/>
                  </a:lnTo>
                  <a:lnTo>
                    <a:pt x="86461" y="90411"/>
                  </a:lnTo>
                  <a:lnTo>
                    <a:pt x="77876" y="118808"/>
                  </a:lnTo>
                  <a:lnTo>
                    <a:pt x="74015" y="132753"/>
                  </a:lnTo>
                  <a:lnTo>
                    <a:pt x="70662" y="146431"/>
                  </a:lnTo>
                  <a:lnTo>
                    <a:pt x="69532" y="146431"/>
                  </a:lnTo>
                  <a:lnTo>
                    <a:pt x="66852" y="132702"/>
                  </a:lnTo>
                  <a:lnTo>
                    <a:pt x="63741" y="118808"/>
                  </a:lnTo>
                  <a:lnTo>
                    <a:pt x="56781" y="90081"/>
                  </a:lnTo>
                  <a:lnTo>
                    <a:pt x="32981" y="0"/>
                  </a:lnTo>
                  <a:lnTo>
                    <a:pt x="0" y="0"/>
                  </a:lnTo>
                  <a:lnTo>
                    <a:pt x="53492" y="177241"/>
                  </a:lnTo>
                  <a:lnTo>
                    <a:pt x="82804" y="177241"/>
                  </a:lnTo>
                  <a:lnTo>
                    <a:pt x="111353" y="92989"/>
                  </a:lnTo>
                  <a:lnTo>
                    <a:pt x="123926" y="49834"/>
                  </a:lnTo>
                  <a:lnTo>
                    <a:pt x="127431" y="34340"/>
                  </a:lnTo>
                  <a:lnTo>
                    <a:pt x="128143" y="34340"/>
                  </a:lnTo>
                  <a:lnTo>
                    <a:pt x="139446" y="78117"/>
                  </a:lnTo>
                  <a:lnTo>
                    <a:pt x="170992" y="177241"/>
                  </a:lnTo>
                  <a:lnTo>
                    <a:pt x="200304" y="177241"/>
                  </a:lnTo>
                  <a:lnTo>
                    <a:pt x="257352" y="0"/>
                  </a:lnTo>
                  <a:close/>
                </a:path>
                <a:path w="341629" h="181610">
                  <a:moveTo>
                    <a:pt x="341401" y="158483"/>
                  </a:moveTo>
                  <a:lnTo>
                    <a:pt x="339877" y="149186"/>
                  </a:lnTo>
                  <a:lnTo>
                    <a:pt x="335534" y="141909"/>
                  </a:lnTo>
                  <a:lnTo>
                    <a:pt x="328726" y="137172"/>
                  </a:lnTo>
                  <a:lnTo>
                    <a:pt x="319811" y="135470"/>
                  </a:lnTo>
                  <a:lnTo>
                    <a:pt x="311200" y="137172"/>
                  </a:lnTo>
                  <a:lnTo>
                    <a:pt x="304368" y="141909"/>
                  </a:lnTo>
                  <a:lnTo>
                    <a:pt x="299847" y="149186"/>
                  </a:lnTo>
                  <a:lnTo>
                    <a:pt x="298221" y="158483"/>
                  </a:lnTo>
                  <a:lnTo>
                    <a:pt x="299796" y="167424"/>
                  </a:lnTo>
                  <a:lnTo>
                    <a:pt x="304190" y="174612"/>
                  </a:lnTo>
                  <a:lnTo>
                    <a:pt x="310908" y="179412"/>
                  </a:lnTo>
                  <a:lnTo>
                    <a:pt x="319443" y="181152"/>
                  </a:lnTo>
                  <a:lnTo>
                    <a:pt x="328561" y="179412"/>
                  </a:lnTo>
                  <a:lnTo>
                    <a:pt x="335483" y="174612"/>
                  </a:lnTo>
                  <a:lnTo>
                    <a:pt x="339877" y="167424"/>
                  </a:lnTo>
                  <a:lnTo>
                    <a:pt x="341401" y="158483"/>
                  </a:lnTo>
                  <a:close/>
                </a:path>
                <a:path w="341629" h="181610">
                  <a:moveTo>
                    <a:pt x="341401" y="29311"/>
                  </a:moveTo>
                  <a:lnTo>
                    <a:pt x="339877" y="19977"/>
                  </a:lnTo>
                  <a:lnTo>
                    <a:pt x="335534" y="12687"/>
                  </a:lnTo>
                  <a:lnTo>
                    <a:pt x="328726" y="7950"/>
                  </a:lnTo>
                  <a:lnTo>
                    <a:pt x="319811" y="6261"/>
                  </a:lnTo>
                  <a:lnTo>
                    <a:pt x="311200" y="7950"/>
                  </a:lnTo>
                  <a:lnTo>
                    <a:pt x="304368" y="12687"/>
                  </a:lnTo>
                  <a:lnTo>
                    <a:pt x="299847" y="19977"/>
                  </a:lnTo>
                  <a:lnTo>
                    <a:pt x="298221" y="29311"/>
                  </a:lnTo>
                  <a:lnTo>
                    <a:pt x="299796" y="38227"/>
                  </a:lnTo>
                  <a:lnTo>
                    <a:pt x="304190" y="45402"/>
                  </a:lnTo>
                  <a:lnTo>
                    <a:pt x="310908" y="50190"/>
                  </a:lnTo>
                  <a:lnTo>
                    <a:pt x="319443" y="51930"/>
                  </a:lnTo>
                  <a:lnTo>
                    <a:pt x="328561" y="50190"/>
                  </a:lnTo>
                  <a:lnTo>
                    <a:pt x="335483" y="45402"/>
                  </a:lnTo>
                  <a:lnTo>
                    <a:pt x="339877" y="38227"/>
                  </a:lnTo>
                  <a:lnTo>
                    <a:pt x="341401" y="29311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/>
          <p:nvPr/>
        </p:nvSpPr>
        <p:spPr>
          <a:xfrm>
            <a:off x="11056976" y="2788214"/>
            <a:ext cx="375920" cy="255270"/>
          </a:xfrm>
          <a:custGeom>
            <a:avLst/>
            <a:gdLst/>
            <a:ahLst/>
            <a:cxnLst/>
            <a:rect l="l" t="t" r="r" b="b"/>
            <a:pathLst>
              <a:path w="375920" h="255269">
                <a:moveTo>
                  <a:pt x="148932" y="183451"/>
                </a:moveTo>
                <a:lnTo>
                  <a:pt x="133299" y="139623"/>
                </a:lnTo>
                <a:lnTo>
                  <a:pt x="86360" y="110959"/>
                </a:lnTo>
                <a:lnTo>
                  <a:pt x="64338" y="101193"/>
                </a:lnTo>
                <a:lnTo>
                  <a:pt x="49072" y="90855"/>
                </a:lnTo>
                <a:lnTo>
                  <a:pt x="40182" y="78663"/>
                </a:lnTo>
                <a:lnTo>
                  <a:pt x="37312" y="63309"/>
                </a:lnTo>
                <a:lnTo>
                  <a:pt x="39839" y="50431"/>
                </a:lnTo>
                <a:lnTo>
                  <a:pt x="47929" y="38531"/>
                </a:lnTo>
                <a:lnTo>
                  <a:pt x="62344" y="29781"/>
                </a:lnTo>
                <a:lnTo>
                  <a:pt x="83870" y="26377"/>
                </a:lnTo>
                <a:lnTo>
                  <a:pt x="99428" y="27546"/>
                </a:lnTo>
                <a:lnTo>
                  <a:pt x="112534" y="30454"/>
                </a:lnTo>
                <a:lnTo>
                  <a:pt x="122923" y="34239"/>
                </a:lnTo>
                <a:lnTo>
                  <a:pt x="130302" y="38049"/>
                </a:lnTo>
                <a:lnTo>
                  <a:pt x="139090" y="12128"/>
                </a:lnTo>
                <a:lnTo>
                  <a:pt x="129641" y="7594"/>
                </a:lnTo>
                <a:lnTo>
                  <a:pt x="117348" y="3721"/>
                </a:lnTo>
                <a:lnTo>
                  <a:pt x="102374" y="1016"/>
                </a:lnTo>
                <a:lnTo>
                  <a:pt x="84912" y="0"/>
                </a:lnTo>
                <a:lnTo>
                  <a:pt x="52197" y="5067"/>
                </a:lnTo>
                <a:lnTo>
                  <a:pt x="27000" y="19088"/>
                </a:lnTo>
                <a:lnTo>
                  <a:pt x="10807" y="40322"/>
                </a:lnTo>
                <a:lnTo>
                  <a:pt x="5080" y="66979"/>
                </a:lnTo>
                <a:lnTo>
                  <a:pt x="9601" y="90411"/>
                </a:lnTo>
                <a:lnTo>
                  <a:pt x="22567" y="109550"/>
                </a:lnTo>
                <a:lnTo>
                  <a:pt x="43091" y="124955"/>
                </a:lnTo>
                <a:lnTo>
                  <a:pt x="91579" y="146951"/>
                </a:lnTo>
                <a:lnTo>
                  <a:pt x="106019" y="157784"/>
                </a:lnTo>
                <a:lnTo>
                  <a:pt x="114211" y="170535"/>
                </a:lnTo>
                <a:lnTo>
                  <a:pt x="116801" y="185940"/>
                </a:lnTo>
                <a:lnTo>
                  <a:pt x="113309" y="203060"/>
                </a:lnTo>
                <a:lnTo>
                  <a:pt x="103162" y="216357"/>
                </a:lnTo>
                <a:lnTo>
                  <a:pt x="86931" y="224980"/>
                </a:lnTo>
                <a:lnTo>
                  <a:pt x="65151" y="228041"/>
                </a:lnTo>
                <a:lnTo>
                  <a:pt x="49034" y="226809"/>
                </a:lnTo>
                <a:lnTo>
                  <a:pt x="33909" y="223418"/>
                </a:lnTo>
                <a:lnTo>
                  <a:pt x="20205" y="218325"/>
                </a:lnTo>
                <a:lnTo>
                  <a:pt x="8382" y="211963"/>
                </a:lnTo>
                <a:lnTo>
                  <a:pt x="0" y="238671"/>
                </a:lnTo>
                <a:lnTo>
                  <a:pt x="12039" y="244919"/>
                </a:lnTo>
                <a:lnTo>
                  <a:pt x="27482" y="250037"/>
                </a:lnTo>
                <a:lnTo>
                  <a:pt x="44919" y="253492"/>
                </a:lnTo>
                <a:lnTo>
                  <a:pt x="62941" y="254762"/>
                </a:lnTo>
                <a:lnTo>
                  <a:pt x="100901" y="248970"/>
                </a:lnTo>
                <a:lnTo>
                  <a:pt x="127736" y="233375"/>
                </a:lnTo>
                <a:lnTo>
                  <a:pt x="143675" y="210642"/>
                </a:lnTo>
                <a:lnTo>
                  <a:pt x="148932" y="183451"/>
                </a:lnTo>
                <a:close/>
              </a:path>
              <a:path w="375920" h="255269">
                <a:moveTo>
                  <a:pt x="375780" y="177177"/>
                </a:moveTo>
                <a:lnTo>
                  <a:pt x="186880" y="177177"/>
                </a:lnTo>
                <a:lnTo>
                  <a:pt x="186880" y="199199"/>
                </a:lnTo>
                <a:lnTo>
                  <a:pt x="375780" y="199199"/>
                </a:lnTo>
                <a:lnTo>
                  <a:pt x="375780" y="177177"/>
                </a:lnTo>
                <a:close/>
              </a:path>
              <a:path w="375920" h="255269">
                <a:moveTo>
                  <a:pt x="375780" y="105486"/>
                </a:moveTo>
                <a:lnTo>
                  <a:pt x="186880" y="105486"/>
                </a:lnTo>
                <a:lnTo>
                  <a:pt x="186880" y="127457"/>
                </a:lnTo>
                <a:lnTo>
                  <a:pt x="375780" y="127457"/>
                </a:lnTo>
                <a:lnTo>
                  <a:pt x="375780" y="105486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1566873" y="2792235"/>
            <a:ext cx="32384" cy="247015"/>
          </a:xfrm>
          <a:custGeom>
            <a:avLst/>
            <a:gdLst/>
            <a:ahLst/>
            <a:cxnLst/>
            <a:rect l="l" t="t" r="r" b="b"/>
            <a:pathLst>
              <a:path w="32384" h="247014">
                <a:moveTo>
                  <a:pt x="32269" y="0"/>
                </a:moveTo>
                <a:lnTo>
                  <a:pt x="0" y="0"/>
                </a:lnTo>
                <a:lnTo>
                  <a:pt x="0" y="246724"/>
                </a:lnTo>
                <a:lnTo>
                  <a:pt x="32269" y="246724"/>
                </a:lnTo>
                <a:lnTo>
                  <a:pt x="32269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object 4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1681654" y="2792239"/>
            <a:ext cx="100520" cy="133875"/>
          </a:xfrm>
          <a:prstGeom prst="rect">
            <a:avLst/>
          </a:prstGeom>
        </p:spPr>
      </p:pic>
      <p:grpSp>
        <p:nvGrpSpPr>
          <p:cNvPr id="41" name="object 41"/>
          <p:cNvGrpSpPr/>
          <p:nvPr/>
        </p:nvGrpSpPr>
        <p:grpSpPr>
          <a:xfrm>
            <a:off x="6030325" y="3422758"/>
            <a:ext cx="5454650" cy="6431915"/>
            <a:chOff x="6030325" y="3422758"/>
            <a:chExt cx="5454650" cy="6431915"/>
          </a:xfrm>
        </p:grpSpPr>
        <p:sp>
          <p:nvSpPr>
            <p:cNvPr id="42" name="object 42"/>
            <p:cNvSpPr/>
            <p:nvPr/>
          </p:nvSpPr>
          <p:spPr>
            <a:xfrm>
              <a:off x="6195877" y="9564945"/>
              <a:ext cx="130810" cy="162560"/>
            </a:xfrm>
            <a:custGeom>
              <a:avLst/>
              <a:gdLst/>
              <a:ahLst/>
              <a:cxnLst/>
              <a:rect l="l" t="t" r="r" b="b"/>
              <a:pathLst>
                <a:path w="130810" h="162559">
                  <a:moveTo>
                    <a:pt x="130206" y="0"/>
                  </a:moveTo>
                  <a:lnTo>
                    <a:pt x="0" y="162381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326065" y="9426309"/>
              <a:ext cx="130810" cy="139065"/>
            </a:xfrm>
            <a:custGeom>
              <a:avLst/>
              <a:gdLst/>
              <a:ahLst/>
              <a:cxnLst/>
              <a:rect l="l" t="t" r="r" b="b"/>
              <a:pathLst>
                <a:path w="130810" h="139065">
                  <a:moveTo>
                    <a:pt x="130206" y="0"/>
                  </a:moveTo>
                  <a:lnTo>
                    <a:pt x="0" y="138626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456247" y="9301079"/>
              <a:ext cx="130810" cy="125730"/>
            </a:xfrm>
            <a:custGeom>
              <a:avLst/>
              <a:gdLst/>
              <a:ahLst/>
              <a:cxnLst/>
              <a:rect l="l" t="t" r="r" b="b"/>
              <a:pathLst>
                <a:path w="130809" h="125729">
                  <a:moveTo>
                    <a:pt x="130206" y="0"/>
                  </a:moveTo>
                  <a:lnTo>
                    <a:pt x="0" y="125220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586435" y="9185088"/>
              <a:ext cx="130810" cy="116205"/>
            </a:xfrm>
            <a:custGeom>
              <a:avLst/>
              <a:gdLst/>
              <a:ahLst/>
              <a:cxnLst/>
              <a:rect l="l" t="t" r="r" b="b"/>
              <a:pathLst>
                <a:path w="130809" h="116204">
                  <a:moveTo>
                    <a:pt x="130206" y="0"/>
                  </a:moveTo>
                  <a:lnTo>
                    <a:pt x="0" y="116000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716622" y="9075894"/>
              <a:ext cx="130810" cy="109220"/>
            </a:xfrm>
            <a:custGeom>
              <a:avLst/>
              <a:gdLst/>
              <a:ahLst/>
              <a:cxnLst/>
              <a:rect l="l" t="t" r="r" b="b"/>
              <a:pathLst>
                <a:path w="130809" h="109220">
                  <a:moveTo>
                    <a:pt x="130206" y="0"/>
                  </a:moveTo>
                  <a:lnTo>
                    <a:pt x="0" y="109179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846811" y="8972077"/>
              <a:ext cx="130810" cy="104139"/>
            </a:xfrm>
            <a:custGeom>
              <a:avLst/>
              <a:gdLst/>
              <a:ahLst/>
              <a:cxnLst/>
              <a:rect l="l" t="t" r="r" b="b"/>
              <a:pathLst>
                <a:path w="130809" h="104140">
                  <a:moveTo>
                    <a:pt x="130206" y="0"/>
                  </a:moveTo>
                  <a:lnTo>
                    <a:pt x="0" y="103864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976993" y="8872578"/>
              <a:ext cx="130810" cy="99695"/>
            </a:xfrm>
            <a:custGeom>
              <a:avLst/>
              <a:gdLst/>
              <a:ahLst/>
              <a:cxnLst/>
              <a:rect l="l" t="t" r="r" b="b"/>
              <a:pathLst>
                <a:path w="130809" h="99695">
                  <a:moveTo>
                    <a:pt x="130206" y="0"/>
                  </a:moveTo>
                  <a:lnTo>
                    <a:pt x="0" y="99489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107181" y="8776706"/>
              <a:ext cx="130810" cy="95885"/>
            </a:xfrm>
            <a:custGeom>
              <a:avLst/>
              <a:gdLst/>
              <a:ahLst/>
              <a:cxnLst/>
              <a:rect l="l" t="t" r="r" b="b"/>
              <a:pathLst>
                <a:path w="130809" h="95884">
                  <a:moveTo>
                    <a:pt x="130206" y="0"/>
                  </a:moveTo>
                  <a:lnTo>
                    <a:pt x="0" y="95867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237369" y="8684052"/>
              <a:ext cx="130810" cy="92710"/>
            </a:xfrm>
            <a:custGeom>
              <a:avLst/>
              <a:gdLst/>
              <a:ahLst/>
              <a:cxnLst/>
              <a:rect l="l" t="t" r="r" b="b"/>
              <a:pathLst>
                <a:path w="130809" h="92709">
                  <a:moveTo>
                    <a:pt x="130206" y="0"/>
                  </a:moveTo>
                  <a:lnTo>
                    <a:pt x="0" y="92668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367556" y="8594101"/>
              <a:ext cx="130810" cy="90170"/>
            </a:xfrm>
            <a:custGeom>
              <a:avLst/>
              <a:gdLst/>
              <a:ahLst/>
              <a:cxnLst/>
              <a:rect l="l" t="t" r="r" b="b"/>
              <a:pathLst>
                <a:path w="130809" h="90170">
                  <a:moveTo>
                    <a:pt x="130206" y="0"/>
                  </a:moveTo>
                  <a:lnTo>
                    <a:pt x="0" y="89940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497744" y="8506687"/>
              <a:ext cx="130810" cy="87630"/>
            </a:xfrm>
            <a:custGeom>
              <a:avLst/>
              <a:gdLst/>
              <a:ahLst/>
              <a:cxnLst/>
              <a:rect l="l" t="t" r="r" b="b"/>
              <a:pathLst>
                <a:path w="130809" h="87629">
                  <a:moveTo>
                    <a:pt x="130206" y="0"/>
                  </a:moveTo>
                  <a:lnTo>
                    <a:pt x="0" y="87447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627928" y="8421381"/>
              <a:ext cx="130810" cy="85725"/>
            </a:xfrm>
            <a:custGeom>
              <a:avLst/>
              <a:gdLst/>
              <a:ahLst/>
              <a:cxnLst/>
              <a:rect l="l" t="t" r="r" b="b"/>
              <a:pathLst>
                <a:path w="130809" h="85725">
                  <a:moveTo>
                    <a:pt x="130206" y="0"/>
                  </a:moveTo>
                  <a:lnTo>
                    <a:pt x="0" y="85283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758115" y="8337866"/>
              <a:ext cx="130810" cy="83820"/>
            </a:xfrm>
            <a:custGeom>
              <a:avLst/>
              <a:gdLst/>
              <a:ahLst/>
              <a:cxnLst/>
              <a:rect l="l" t="t" r="r" b="b"/>
              <a:pathLst>
                <a:path w="130809" h="83820">
                  <a:moveTo>
                    <a:pt x="130206" y="0"/>
                  </a:moveTo>
                  <a:lnTo>
                    <a:pt x="0" y="83495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888298" y="8256327"/>
              <a:ext cx="130810" cy="81915"/>
            </a:xfrm>
            <a:custGeom>
              <a:avLst/>
              <a:gdLst/>
              <a:ahLst/>
              <a:cxnLst/>
              <a:rect l="l" t="t" r="r" b="b"/>
              <a:pathLst>
                <a:path w="130809" h="81915">
                  <a:moveTo>
                    <a:pt x="130300" y="0"/>
                  </a:moveTo>
                  <a:lnTo>
                    <a:pt x="0" y="81473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8018579" y="8176397"/>
              <a:ext cx="130810" cy="80010"/>
            </a:xfrm>
            <a:custGeom>
              <a:avLst/>
              <a:gdLst/>
              <a:ahLst/>
              <a:cxnLst/>
              <a:rect l="l" t="t" r="r" b="b"/>
              <a:pathLst>
                <a:path w="130809" h="80009">
                  <a:moveTo>
                    <a:pt x="130206" y="0"/>
                  </a:moveTo>
                  <a:lnTo>
                    <a:pt x="0" y="79873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8148767" y="8097751"/>
              <a:ext cx="130810" cy="78740"/>
            </a:xfrm>
            <a:custGeom>
              <a:avLst/>
              <a:gdLst/>
              <a:ahLst/>
              <a:cxnLst/>
              <a:rect l="l" t="t" r="r" b="b"/>
              <a:pathLst>
                <a:path w="130809" h="78740">
                  <a:moveTo>
                    <a:pt x="130206" y="0"/>
                  </a:moveTo>
                  <a:lnTo>
                    <a:pt x="0" y="78603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278955" y="8020667"/>
              <a:ext cx="130810" cy="77470"/>
            </a:xfrm>
            <a:custGeom>
              <a:avLst/>
              <a:gdLst/>
              <a:ahLst/>
              <a:cxnLst/>
              <a:rect l="l" t="t" r="r" b="b"/>
              <a:pathLst>
                <a:path w="130809" h="77470">
                  <a:moveTo>
                    <a:pt x="130206" y="0"/>
                  </a:moveTo>
                  <a:lnTo>
                    <a:pt x="0" y="77098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8409142" y="7944824"/>
              <a:ext cx="130810" cy="76200"/>
            </a:xfrm>
            <a:custGeom>
              <a:avLst/>
              <a:gdLst/>
              <a:ahLst/>
              <a:cxnLst/>
              <a:rect l="l" t="t" r="r" b="b"/>
              <a:pathLst>
                <a:path w="130809" h="76200">
                  <a:moveTo>
                    <a:pt x="130206" y="0"/>
                  </a:moveTo>
                  <a:lnTo>
                    <a:pt x="0" y="75875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539326" y="7870176"/>
              <a:ext cx="130810" cy="74930"/>
            </a:xfrm>
            <a:custGeom>
              <a:avLst/>
              <a:gdLst/>
              <a:ahLst/>
              <a:cxnLst/>
              <a:rect l="l" t="t" r="r" b="b"/>
              <a:pathLst>
                <a:path w="130809" h="74929">
                  <a:moveTo>
                    <a:pt x="130206" y="0"/>
                  </a:moveTo>
                  <a:lnTo>
                    <a:pt x="0" y="74652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8669514" y="7796582"/>
              <a:ext cx="130810" cy="73660"/>
            </a:xfrm>
            <a:custGeom>
              <a:avLst/>
              <a:gdLst/>
              <a:ahLst/>
              <a:cxnLst/>
              <a:rect l="l" t="t" r="r" b="b"/>
              <a:pathLst>
                <a:path w="130809" h="73659">
                  <a:moveTo>
                    <a:pt x="130206" y="0"/>
                  </a:moveTo>
                  <a:lnTo>
                    <a:pt x="0" y="73523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8799701" y="7724093"/>
              <a:ext cx="130810" cy="73025"/>
            </a:xfrm>
            <a:custGeom>
              <a:avLst/>
              <a:gdLst/>
              <a:ahLst/>
              <a:cxnLst/>
              <a:rect l="l" t="t" r="r" b="b"/>
              <a:pathLst>
                <a:path w="130809" h="73025">
                  <a:moveTo>
                    <a:pt x="130206" y="0"/>
                  </a:moveTo>
                  <a:lnTo>
                    <a:pt x="0" y="72488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8929889" y="7652664"/>
              <a:ext cx="130810" cy="71755"/>
            </a:xfrm>
            <a:custGeom>
              <a:avLst/>
              <a:gdLst/>
              <a:ahLst/>
              <a:cxnLst/>
              <a:rect l="l" t="t" r="r" b="b"/>
              <a:pathLst>
                <a:path w="130809" h="71754">
                  <a:moveTo>
                    <a:pt x="130206" y="0"/>
                  </a:moveTo>
                  <a:lnTo>
                    <a:pt x="0" y="71500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9060072" y="7581963"/>
              <a:ext cx="130810" cy="71120"/>
            </a:xfrm>
            <a:custGeom>
              <a:avLst/>
              <a:gdLst/>
              <a:ahLst/>
              <a:cxnLst/>
              <a:rect l="l" t="t" r="r" b="b"/>
              <a:pathLst>
                <a:path w="130809" h="71120">
                  <a:moveTo>
                    <a:pt x="130206" y="0"/>
                  </a:moveTo>
                  <a:lnTo>
                    <a:pt x="0" y="70701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9190260" y="7512184"/>
              <a:ext cx="130810" cy="69850"/>
            </a:xfrm>
            <a:custGeom>
              <a:avLst/>
              <a:gdLst/>
              <a:ahLst/>
              <a:cxnLst/>
              <a:rect l="l" t="t" r="r" b="b"/>
              <a:pathLst>
                <a:path w="130809" h="69850">
                  <a:moveTo>
                    <a:pt x="130206" y="0"/>
                  </a:moveTo>
                  <a:lnTo>
                    <a:pt x="0" y="69713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9320448" y="7443373"/>
              <a:ext cx="130810" cy="69215"/>
            </a:xfrm>
            <a:custGeom>
              <a:avLst/>
              <a:gdLst/>
              <a:ahLst/>
              <a:cxnLst/>
              <a:rect l="l" t="t" r="r" b="b"/>
              <a:pathLst>
                <a:path w="130809" h="69215">
                  <a:moveTo>
                    <a:pt x="130206" y="0"/>
                  </a:moveTo>
                  <a:lnTo>
                    <a:pt x="0" y="68819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9450635" y="7375340"/>
              <a:ext cx="130810" cy="68580"/>
            </a:xfrm>
            <a:custGeom>
              <a:avLst/>
              <a:gdLst/>
              <a:ahLst/>
              <a:cxnLst/>
              <a:rect l="l" t="t" r="r" b="b"/>
              <a:pathLst>
                <a:path w="130809" h="68579">
                  <a:moveTo>
                    <a:pt x="130206" y="0"/>
                  </a:moveTo>
                  <a:lnTo>
                    <a:pt x="0" y="68019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9580823" y="7307903"/>
              <a:ext cx="130810" cy="67945"/>
            </a:xfrm>
            <a:custGeom>
              <a:avLst/>
              <a:gdLst/>
              <a:ahLst/>
              <a:cxnLst/>
              <a:rect l="l" t="t" r="r" b="b"/>
              <a:pathLst>
                <a:path w="130809" h="67945">
                  <a:moveTo>
                    <a:pt x="130206" y="0"/>
                  </a:moveTo>
                  <a:lnTo>
                    <a:pt x="0" y="67455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9711006" y="7241294"/>
              <a:ext cx="130810" cy="66675"/>
            </a:xfrm>
            <a:custGeom>
              <a:avLst/>
              <a:gdLst/>
              <a:ahLst/>
              <a:cxnLst/>
              <a:rect l="l" t="t" r="r" b="b"/>
              <a:pathLst>
                <a:path w="130809" h="66675">
                  <a:moveTo>
                    <a:pt x="130206" y="0"/>
                  </a:moveTo>
                  <a:lnTo>
                    <a:pt x="0" y="66608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9841193" y="7175279"/>
              <a:ext cx="130810" cy="66040"/>
            </a:xfrm>
            <a:custGeom>
              <a:avLst/>
              <a:gdLst/>
              <a:ahLst/>
              <a:cxnLst/>
              <a:rect l="l" t="t" r="r" b="b"/>
              <a:pathLst>
                <a:path w="130809" h="66040">
                  <a:moveTo>
                    <a:pt x="130206" y="0"/>
                  </a:moveTo>
                  <a:lnTo>
                    <a:pt x="0" y="65997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9971381" y="7110002"/>
              <a:ext cx="130810" cy="65405"/>
            </a:xfrm>
            <a:custGeom>
              <a:avLst/>
              <a:gdLst/>
              <a:ahLst/>
              <a:cxnLst/>
              <a:rect l="l" t="t" r="r" b="b"/>
              <a:pathLst>
                <a:path w="130809" h="65404">
                  <a:moveTo>
                    <a:pt x="130206" y="0"/>
                  </a:moveTo>
                  <a:lnTo>
                    <a:pt x="0" y="65291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0101517" y="7045321"/>
              <a:ext cx="130810" cy="64769"/>
            </a:xfrm>
            <a:custGeom>
              <a:avLst/>
              <a:gdLst/>
              <a:ahLst/>
              <a:cxnLst/>
              <a:rect l="l" t="t" r="r" b="b"/>
              <a:pathLst>
                <a:path w="130809" h="64770">
                  <a:moveTo>
                    <a:pt x="130347" y="0"/>
                  </a:moveTo>
                  <a:lnTo>
                    <a:pt x="0" y="64679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0231846" y="6981239"/>
              <a:ext cx="130810" cy="64135"/>
            </a:xfrm>
            <a:custGeom>
              <a:avLst/>
              <a:gdLst/>
              <a:ahLst/>
              <a:cxnLst/>
              <a:rect l="l" t="t" r="r" b="b"/>
              <a:pathLst>
                <a:path w="130809" h="64134">
                  <a:moveTo>
                    <a:pt x="130206" y="0"/>
                  </a:moveTo>
                  <a:lnTo>
                    <a:pt x="0" y="64068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0362029" y="6917754"/>
              <a:ext cx="130810" cy="63500"/>
            </a:xfrm>
            <a:custGeom>
              <a:avLst/>
              <a:gdLst/>
              <a:ahLst/>
              <a:cxnLst/>
              <a:rect l="l" t="t" r="r" b="b"/>
              <a:pathLst>
                <a:path w="130809" h="63500">
                  <a:moveTo>
                    <a:pt x="130206" y="0"/>
                  </a:moveTo>
                  <a:lnTo>
                    <a:pt x="0" y="63503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0492223" y="6854961"/>
              <a:ext cx="130810" cy="62865"/>
            </a:xfrm>
            <a:custGeom>
              <a:avLst/>
              <a:gdLst/>
              <a:ahLst/>
              <a:cxnLst/>
              <a:rect l="l" t="t" r="r" b="b"/>
              <a:pathLst>
                <a:path w="130809" h="62865">
                  <a:moveTo>
                    <a:pt x="130206" y="0"/>
                  </a:moveTo>
                  <a:lnTo>
                    <a:pt x="0" y="62798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0622408" y="6792506"/>
              <a:ext cx="130810" cy="62865"/>
            </a:xfrm>
            <a:custGeom>
              <a:avLst/>
              <a:gdLst/>
              <a:ahLst/>
              <a:cxnLst/>
              <a:rect l="l" t="t" r="r" b="b"/>
              <a:pathLst>
                <a:path w="130809" h="62865">
                  <a:moveTo>
                    <a:pt x="130206" y="0"/>
                  </a:moveTo>
                  <a:lnTo>
                    <a:pt x="0" y="62469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0752593" y="6730652"/>
              <a:ext cx="130810" cy="62230"/>
            </a:xfrm>
            <a:custGeom>
              <a:avLst/>
              <a:gdLst/>
              <a:ahLst/>
              <a:cxnLst/>
              <a:rect l="l" t="t" r="r" b="b"/>
              <a:pathLst>
                <a:path w="130809" h="62229">
                  <a:moveTo>
                    <a:pt x="130206" y="0"/>
                  </a:moveTo>
                  <a:lnTo>
                    <a:pt x="0" y="61857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0882777" y="6669303"/>
              <a:ext cx="130810" cy="61594"/>
            </a:xfrm>
            <a:custGeom>
              <a:avLst/>
              <a:gdLst/>
              <a:ahLst/>
              <a:cxnLst/>
              <a:rect l="l" t="t" r="r" b="b"/>
              <a:pathLst>
                <a:path w="130809" h="61595">
                  <a:moveTo>
                    <a:pt x="130206" y="0"/>
                  </a:moveTo>
                  <a:lnTo>
                    <a:pt x="0" y="61340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1012972" y="6608368"/>
              <a:ext cx="130810" cy="60960"/>
            </a:xfrm>
            <a:custGeom>
              <a:avLst/>
              <a:gdLst/>
              <a:ahLst/>
              <a:cxnLst/>
              <a:rect l="l" t="t" r="r" b="b"/>
              <a:pathLst>
                <a:path w="130809" h="60959">
                  <a:moveTo>
                    <a:pt x="130206" y="0"/>
                  </a:moveTo>
                  <a:lnTo>
                    <a:pt x="0" y="60916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1143157" y="6547982"/>
              <a:ext cx="130810" cy="60960"/>
            </a:xfrm>
            <a:custGeom>
              <a:avLst/>
              <a:gdLst/>
              <a:ahLst/>
              <a:cxnLst/>
              <a:rect l="l" t="t" r="r" b="b"/>
              <a:pathLst>
                <a:path w="130809" h="60959">
                  <a:moveTo>
                    <a:pt x="130206" y="0"/>
                  </a:moveTo>
                  <a:lnTo>
                    <a:pt x="0" y="60399"/>
                  </a:lnTo>
                </a:path>
              </a:pathLst>
            </a:custGeom>
            <a:ln w="47039">
              <a:solidFill>
                <a:srgbClr val="0094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6188252" y="9684887"/>
              <a:ext cx="130810" cy="4445"/>
            </a:xfrm>
            <a:custGeom>
              <a:avLst/>
              <a:gdLst/>
              <a:ahLst/>
              <a:cxnLst/>
              <a:rect l="l" t="t" r="r" b="b"/>
              <a:pathLst>
                <a:path w="130810" h="4445">
                  <a:moveTo>
                    <a:pt x="130206" y="0"/>
                  </a:moveTo>
                  <a:lnTo>
                    <a:pt x="0" y="4233"/>
                  </a:lnTo>
                </a:path>
              </a:pathLst>
            </a:custGeom>
            <a:ln w="47039">
              <a:solidFill>
                <a:srgbClr val="27AA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6318434" y="9670098"/>
              <a:ext cx="130810" cy="15240"/>
            </a:xfrm>
            <a:custGeom>
              <a:avLst/>
              <a:gdLst/>
              <a:ahLst/>
              <a:cxnLst/>
              <a:rect l="l" t="t" r="r" b="b"/>
              <a:pathLst>
                <a:path w="130810" h="15240">
                  <a:moveTo>
                    <a:pt x="130206" y="0"/>
                  </a:moveTo>
                  <a:lnTo>
                    <a:pt x="0" y="14770"/>
                  </a:lnTo>
                </a:path>
              </a:pathLst>
            </a:custGeom>
            <a:ln w="47039">
              <a:solidFill>
                <a:srgbClr val="27AA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6448622" y="9636285"/>
              <a:ext cx="130810" cy="34290"/>
            </a:xfrm>
            <a:custGeom>
              <a:avLst/>
              <a:gdLst/>
              <a:ahLst/>
              <a:cxnLst/>
              <a:rect l="l" t="t" r="r" b="b"/>
              <a:pathLst>
                <a:path w="130809" h="34290">
                  <a:moveTo>
                    <a:pt x="130206" y="0"/>
                  </a:moveTo>
                  <a:lnTo>
                    <a:pt x="0" y="33774"/>
                  </a:lnTo>
                </a:path>
              </a:pathLst>
            </a:custGeom>
            <a:ln w="47039">
              <a:solidFill>
                <a:srgbClr val="27AA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6578810" y="9573261"/>
              <a:ext cx="130810" cy="63500"/>
            </a:xfrm>
            <a:custGeom>
              <a:avLst/>
              <a:gdLst/>
              <a:ahLst/>
              <a:cxnLst/>
              <a:rect l="l" t="t" r="r" b="b"/>
              <a:pathLst>
                <a:path w="130809" h="63500">
                  <a:moveTo>
                    <a:pt x="130206" y="0"/>
                  </a:moveTo>
                  <a:lnTo>
                    <a:pt x="0" y="63033"/>
                  </a:lnTo>
                </a:path>
              </a:pathLst>
            </a:custGeom>
            <a:ln w="47039">
              <a:solidFill>
                <a:srgbClr val="27AA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6708997" y="9469350"/>
              <a:ext cx="130810" cy="104139"/>
            </a:xfrm>
            <a:custGeom>
              <a:avLst/>
              <a:gdLst/>
              <a:ahLst/>
              <a:cxnLst/>
              <a:rect l="l" t="t" r="r" b="b"/>
              <a:pathLst>
                <a:path w="130809" h="104140">
                  <a:moveTo>
                    <a:pt x="130206" y="0"/>
                  </a:moveTo>
                  <a:lnTo>
                    <a:pt x="0" y="103911"/>
                  </a:lnTo>
                </a:path>
              </a:pathLst>
            </a:custGeom>
            <a:ln w="47039">
              <a:solidFill>
                <a:srgbClr val="27AA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6839185" y="9311874"/>
              <a:ext cx="130810" cy="158115"/>
            </a:xfrm>
            <a:custGeom>
              <a:avLst/>
              <a:gdLst/>
              <a:ahLst/>
              <a:cxnLst/>
              <a:rect l="l" t="t" r="r" b="b"/>
              <a:pathLst>
                <a:path w="130809" h="158115">
                  <a:moveTo>
                    <a:pt x="130206" y="0"/>
                  </a:moveTo>
                  <a:lnTo>
                    <a:pt x="0" y="157489"/>
                  </a:lnTo>
                </a:path>
              </a:pathLst>
            </a:custGeom>
            <a:ln w="47039">
              <a:solidFill>
                <a:srgbClr val="27AA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6969368" y="9086831"/>
              <a:ext cx="130810" cy="225425"/>
            </a:xfrm>
            <a:custGeom>
              <a:avLst/>
              <a:gdLst/>
              <a:ahLst/>
              <a:cxnLst/>
              <a:rect l="l" t="t" r="r" b="b"/>
              <a:pathLst>
                <a:path w="130809" h="225425">
                  <a:moveTo>
                    <a:pt x="130206" y="0"/>
                  </a:moveTo>
                  <a:lnTo>
                    <a:pt x="0" y="224991"/>
                  </a:lnTo>
                </a:path>
              </a:pathLst>
            </a:custGeom>
            <a:ln w="47039">
              <a:solidFill>
                <a:srgbClr val="27AA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099556" y="8779322"/>
              <a:ext cx="130810" cy="307975"/>
            </a:xfrm>
            <a:custGeom>
              <a:avLst/>
              <a:gdLst/>
              <a:ahLst/>
              <a:cxnLst/>
              <a:rect l="l" t="t" r="r" b="b"/>
              <a:pathLst>
                <a:path w="130809" h="307975">
                  <a:moveTo>
                    <a:pt x="130206" y="0"/>
                  </a:moveTo>
                  <a:lnTo>
                    <a:pt x="0" y="307452"/>
                  </a:lnTo>
                </a:path>
              </a:pathLst>
            </a:custGeom>
            <a:ln w="47039">
              <a:solidFill>
                <a:srgbClr val="27AA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7229744" y="8373466"/>
              <a:ext cx="130810" cy="406400"/>
            </a:xfrm>
            <a:custGeom>
              <a:avLst/>
              <a:gdLst/>
              <a:ahLst/>
              <a:cxnLst/>
              <a:rect l="l" t="t" r="r" b="b"/>
              <a:pathLst>
                <a:path w="130809" h="406400">
                  <a:moveTo>
                    <a:pt x="130206" y="0"/>
                  </a:moveTo>
                  <a:lnTo>
                    <a:pt x="0" y="405907"/>
                  </a:lnTo>
                </a:path>
              </a:pathLst>
            </a:custGeom>
            <a:ln w="47039">
              <a:solidFill>
                <a:srgbClr val="27AA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359931" y="7852306"/>
              <a:ext cx="130810" cy="521334"/>
            </a:xfrm>
            <a:custGeom>
              <a:avLst/>
              <a:gdLst/>
              <a:ahLst/>
              <a:cxnLst/>
              <a:rect l="l" t="t" r="r" b="b"/>
              <a:pathLst>
                <a:path w="130809" h="521334">
                  <a:moveTo>
                    <a:pt x="130206" y="0"/>
                  </a:moveTo>
                  <a:lnTo>
                    <a:pt x="0" y="521202"/>
                  </a:lnTo>
                </a:path>
              </a:pathLst>
            </a:custGeom>
            <a:ln w="47039">
              <a:solidFill>
                <a:srgbClr val="27AA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7490114" y="7198343"/>
              <a:ext cx="130810" cy="654050"/>
            </a:xfrm>
            <a:custGeom>
              <a:avLst/>
              <a:gdLst/>
              <a:ahLst/>
              <a:cxnLst/>
              <a:rect l="l" t="t" r="r" b="b"/>
              <a:pathLst>
                <a:path w="130809" h="654050">
                  <a:moveTo>
                    <a:pt x="130206" y="0"/>
                  </a:moveTo>
                  <a:lnTo>
                    <a:pt x="0" y="653949"/>
                  </a:lnTo>
                </a:path>
              </a:pathLst>
            </a:custGeom>
            <a:ln w="47039">
              <a:solidFill>
                <a:srgbClr val="27AA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620302" y="6392831"/>
              <a:ext cx="130810" cy="805815"/>
            </a:xfrm>
            <a:custGeom>
              <a:avLst/>
              <a:gdLst/>
              <a:ahLst/>
              <a:cxnLst/>
              <a:rect l="l" t="t" r="r" b="b"/>
              <a:pathLst>
                <a:path w="130809" h="805815">
                  <a:moveTo>
                    <a:pt x="130206" y="0"/>
                  </a:moveTo>
                  <a:lnTo>
                    <a:pt x="0" y="805511"/>
                  </a:lnTo>
                </a:path>
              </a:pathLst>
            </a:custGeom>
            <a:ln w="47039">
              <a:solidFill>
                <a:srgbClr val="27AA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7750490" y="5416635"/>
              <a:ext cx="130810" cy="976630"/>
            </a:xfrm>
            <a:custGeom>
              <a:avLst/>
              <a:gdLst/>
              <a:ahLst/>
              <a:cxnLst/>
              <a:rect l="l" t="t" r="r" b="b"/>
              <a:pathLst>
                <a:path w="130809" h="976629">
                  <a:moveTo>
                    <a:pt x="130206" y="0"/>
                  </a:moveTo>
                  <a:lnTo>
                    <a:pt x="0" y="976172"/>
                  </a:lnTo>
                </a:path>
              </a:pathLst>
            </a:custGeom>
            <a:ln w="47039">
              <a:solidFill>
                <a:srgbClr val="27AA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880673" y="4249574"/>
              <a:ext cx="130810" cy="1167130"/>
            </a:xfrm>
            <a:custGeom>
              <a:avLst/>
              <a:gdLst/>
              <a:ahLst/>
              <a:cxnLst/>
              <a:rect l="l" t="t" r="r" b="b"/>
              <a:pathLst>
                <a:path w="130809" h="1167129">
                  <a:moveTo>
                    <a:pt x="130300" y="0"/>
                  </a:moveTo>
                  <a:lnTo>
                    <a:pt x="0" y="1167060"/>
                  </a:lnTo>
                </a:path>
              </a:pathLst>
            </a:custGeom>
            <a:ln w="47039">
              <a:solidFill>
                <a:srgbClr val="27AA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8010955" y="3446278"/>
              <a:ext cx="76200" cy="803910"/>
            </a:xfrm>
            <a:custGeom>
              <a:avLst/>
              <a:gdLst/>
              <a:ahLst/>
              <a:cxnLst/>
              <a:rect l="l" t="t" r="r" b="b"/>
              <a:pathLst>
                <a:path w="76200" h="803910">
                  <a:moveTo>
                    <a:pt x="75869" y="0"/>
                  </a:moveTo>
                  <a:lnTo>
                    <a:pt x="0" y="803286"/>
                  </a:lnTo>
                </a:path>
              </a:pathLst>
            </a:custGeom>
            <a:ln w="47039">
              <a:solidFill>
                <a:srgbClr val="27AAE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6188252" y="9557413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10" h="132079">
                  <a:moveTo>
                    <a:pt x="130206" y="0"/>
                  </a:moveTo>
                  <a:lnTo>
                    <a:pt x="0" y="131711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318434" y="9425754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10" h="132079">
                  <a:moveTo>
                    <a:pt x="130206" y="0"/>
                  </a:moveTo>
                  <a:lnTo>
                    <a:pt x="0" y="131664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6448622" y="9294235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09" h="132079">
                  <a:moveTo>
                    <a:pt x="130206" y="0"/>
                  </a:moveTo>
                  <a:lnTo>
                    <a:pt x="0" y="131570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578810" y="9162674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09" h="132079">
                  <a:moveTo>
                    <a:pt x="130206" y="0"/>
                  </a:moveTo>
                  <a:lnTo>
                    <a:pt x="0" y="131570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6708997" y="9030971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09" h="132079">
                  <a:moveTo>
                    <a:pt x="130206" y="0"/>
                  </a:moveTo>
                  <a:lnTo>
                    <a:pt x="0" y="131711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6839185" y="8899405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09" h="132079">
                  <a:moveTo>
                    <a:pt x="130206" y="0"/>
                  </a:moveTo>
                  <a:lnTo>
                    <a:pt x="0" y="131570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969368" y="8767792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09" h="132079">
                  <a:moveTo>
                    <a:pt x="130206" y="0"/>
                  </a:moveTo>
                  <a:lnTo>
                    <a:pt x="0" y="131617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099556" y="8636089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09" h="132079">
                  <a:moveTo>
                    <a:pt x="130206" y="0"/>
                  </a:moveTo>
                  <a:lnTo>
                    <a:pt x="0" y="131758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7229744" y="8504571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09" h="132079">
                  <a:moveTo>
                    <a:pt x="130206" y="0"/>
                  </a:moveTo>
                  <a:lnTo>
                    <a:pt x="0" y="131523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359931" y="8373010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09" h="132079">
                  <a:moveTo>
                    <a:pt x="130206" y="0"/>
                  </a:moveTo>
                  <a:lnTo>
                    <a:pt x="0" y="131570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7490114" y="8241350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09" h="132079">
                  <a:moveTo>
                    <a:pt x="130206" y="0"/>
                  </a:moveTo>
                  <a:lnTo>
                    <a:pt x="0" y="131664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7620302" y="8109741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09" h="132079">
                  <a:moveTo>
                    <a:pt x="130206" y="0"/>
                  </a:moveTo>
                  <a:lnTo>
                    <a:pt x="0" y="131664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7750490" y="7978128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09" h="132079">
                  <a:moveTo>
                    <a:pt x="130206" y="0"/>
                  </a:moveTo>
                  <a:lnTo>
                    <a:pt x="0" y="131617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7880673" y="7846562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09" h="132079">
                  <a:moveTo>
                    <a:pt x="130300" y="0"/>
                  </a:moveTo>
                  <a:lnTo>
                    <a:pt x="0" y="131617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8010955" y="7714954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09" h="132079">
                  <a:moveTo>
                    <a:pt x="130206" y="0"/>
                  </a:moveTo>
                  <a:lnTo>
                    <a:pt x="0" y="131570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8141142" y="7583299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09" h="132079">
                  <a:moveTo>
                    <a:pt x="130206" y="0"/>
                  </a:moveTo>
                  <a:lnTo>
                    <a:pt x="0" y="131664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8271330" y="7451686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09" h="132079">
                  <a:moveTo>
                    <a:pt x="130206" y="0"/>
                  </a:moveTo>
                  <a:lnTo>
                    <a:pt x="0" y="131617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8401513" y="7320119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09" h="132079">
                  <a:moveTo>
                    <a:pt x="130206" y="0"/>
                  </a:moveTo>
                  <a:lnTo>
                    <a:pt x="0" y="131617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8531701" y="7188465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09" h="132079">
                  <a:moveTo>
                    <a:pt x="130206" y="0"/>
                  </a:moveTo>
                  <a:lnTo>
                    <a:pt x="0" y="131664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8661889" y="7056898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09" h="132079">
                  <a:moveTo>
                    <a:pt x="130206" y="0"/>
                  </a:moveTo>
                  <a:lnTo>
                    <a:pt x="0" y="131570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8792076" y="6925336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09" h="132079">
                  <a:moveTo>
                    <a:pt x="130206" y="0"/>
                  </a:moveTo>
                  <a:lnTo>
                    <a:pt x="0" y="131523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8922264" y="6793724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09" h="132079">
                  <a:moveTo>
                    <a:pt x="130206" y="0"/>
                  </a:moveTo>
                  <a:lnTo>
                    <a:pt x="0" y="131617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9052446" y="6662045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09" h="132079">
                  <a:moveTo>
                    <a:pt x="130206" y="0"/>
                  </a:moveTo>
                  <a:lnTo>
                    <a:pt x="0" y="131664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9182634" y="6530479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09" h="132079">
                  <a:moveTo>
                    <a:pt x="130206" y="0"/>
                  </a:moveTo>
                  <a:lnTo>
                    <a:pt x="0" y="131570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9312822" y="6398894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09" h="132079">
                  <a:moveTo>
                    <a:pt x="130206" y="0"/>
                  </a:moveTo>
                  <a:lnTo>
                    <a:pt x="0" y="131570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9443010" y="6267234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09" h="132079">
                  <a:moveTo>
                    <a:pt x="130206" y="0"/>
                  </a:moveTo>
                  <a:lnTo>
                    <a:pt x="0" y="131664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9573197" y="6135649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09" h="132079">
                  <a:moveTo>
                    <a:pt x="130206" y="0"/>
                  </a:moveTo>
                  <a:lnTo>
                    <a:pt x="0" y="131570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9703380" y="6004037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09" h="132079">
                  <a:moveTo>
                    <a:pt x="130206" y="0"/>
                  </a:moveTo>
                  <a:lnTo>
                    <a:pt x="0" y="131617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9833568" y="5872470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09" h="132079">
                  <a:moveTo>
                    <a:pt x="130206" y="0"/>
                  </a:moveTo>
                  <a:lnTo>
                    <a:pt x="0" y="131570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9963756" y="5740815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09" h="132079">
                  <a:moveTo>
                    <a:pt x="130206" y="0"/>
                  </a:moveTo>
                  <a:lnTo>
                    <a:pt x="0" y="131664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0093938" y="5609226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09" h="132079">
                  <a:moveTo>
                    <a:pt x="130300" y="0"/>
                  </a:moveTo>
                  <a:lnTo>
                    <a:pt x="0" y="131570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0224220" y="5477730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09" h="132079">
                  <a:moveTo>
                    <a:pt x="130206" y="0"/>
                  </a:moveTo>
                  <a:lnTo>
                    <a:pt x="0" y="131476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10354406" y="5345961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09" h="132079">
                  <a:moveTo>
                    <a:pt x="130206" y="0"/>
                  </a:moveTo>
                  <a:lnTo>
                    <a:pt x="0" y="131758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0484601" y="5214396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09" h="132079">
                  <a:moveTo>
                    <a:pt x="130206" y="0"/>
                  </a:moveTo>
                  <a:lnTo>
                    <a:pt x="0" y="131570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10614775" y="5082764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09" h="132079">
                  <a:moveTo>
                    <a:pt x="130206" y="0"/>
                  </a:moveTo>
                  <a:lnTo>
                    <a:pt x="0" y="131617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0744970" y="4951175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09" h="132079">
                  <a:moveTo>
                    <a:pt x="130206" y="0"/>
                  </a:moveTo>
                  <a:lnTo>
                    <a:pt x="0" y="131570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0875154" y="4819543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09" h="132079">
                  <a:moveTo>
                    <a:pt x="130206" y="0"/>
                  </a:moveTo>
                  <a:lnTo>
                    <a:pt x="0" y="131617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1005339" y="4688000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09" h="132079">
                  <a:moveTo>
                    <a:pt x="130206" y="0"/>
                  </a:moveTo>
                  <a:lnTo>
                    <a:pt x="0" y="131523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1135523" y="4556388"/>
              <a:ext cx="130810" cy="132080"/>
            </a:xfrm>
            <a:custGeom>
              <a:avLst/>
              <a:gdLst/>
              <a:ahLst/>
              <a:cxnLst/>
              <a:rect l="l" t="t" r="r" b="b"/>
              <a:pathLst>
                <a:path w="130809" h="132079">
                  <a:moveTo>
                    <a:pt x="130206" y="0"/>
                  </a:moveTo>
                  <a:lnTo>
                    <a:pt x="0" y="131617"/>
                  </a:lnTo>
                </a:path>
              </a:pathLst>
            </a:custGeom>
            <a:ln w="47039">
              <a:solidFill>
                <a:srgbClr val="9227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6188252" y="9525163"/>
              <a:ext cx="130810" cy="164465"/>
            </a:xfrm>
            <a:custGeom>
              <a:avLst/>
              <a:gdLst/>
              <a:ahLst/>
              <a:cxnLst/>
              <a:rect l="l" t="t" r="r" b="b"/>
              <a:pathLst>
                <a:path w="130810" h="164465">
                  <a:moveTo>
                    <a:pt x="130206" y="0"/>
                  </a:moveTo>
                  <a:lnTo>
                    <a:pt x="0" y="163981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6318434" y="9385148"/>
              <a:ext cx="130810" cy="140335"/>
            </a:xfrm>
            <a:custGeom>
              <a:avLst/>
              <a:gdLst/>
              <a:ahLst/>
              <a:cxnLst/>
              <a:rect l="l" t="t" r="r" b="b"/>
              <a:pathLst>
                <a:path w="130810" h="140334">
                  <a:moveTo>
                    <a:pt x="130206" y="0"/>
                  </a:moveTo>
                  <a:lnTo>
                    <a:pt x="0" y="140037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6448622" y="9258729"/>
              <a:ext cx="130810" cy="127000"/>
            </a:xfrm>
            <a:custGeom>
              <a:avLst/>
              <a:gdLst/>
              <a:ahLst/>
              <a:cxnLst/>
              <a:rect l="l" t="t" r="r" b="b"/>
              <a:pathLst>
                <a:path w="130809" h="127000">
                  <a:moveTo>
                    <a:pt x="130206" y="0"/>
                  </a:moveTo>
                  <a:lnTo>
                    <a:pt x="0" y="126443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6578810" y="9141585"/>
              <a:ext cx="130810" cy="117475"/>
            </a:xfrm>
            <a:custGeom>
              <a:avLst/>
              <a:gdLst/>
              <a:ahLst/>
              <a:cxnLst/>
              <a:rect l="l" t="t" r="r" b="b"/>
              <a:pathLst>
                <a:path w="130809" h="117475">
                  <a:moveTo>
                    <a:pt x="130206" y="0"/>
                  </a:moveTo>
                  <a:lnTo>
                    <a:pt x="0" y="117129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6708997" y="9031338"/>
              <a:ext cx="130810" cy="110489"/>
            </a:xfrm>
            <a:custGeom>
              <a:avLst/>
              <a:gdLst/>
              <a:ahLst/>
              <a:cxnLst/>
              <a:rect l="l" t="t" r="r" b="b"/>
              <a:pathLst>
                <a:path w="130809" h="110490">
                  <a:moveTo>
                    <a:pt x="130206" y="0"/>
                  </a:moveTo>
                  <a:lnTo>
                    <a:pt x="0" y="110261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6839185" y="8926463"/>
              <a:ext cx="130810" cy="105410"/>
            </a:xfrm>
            <a:custGeom>
              <a:avLst/>
              <a:gdLst/>
              <a:ahLst/>
              <a:cxnLst/>
              <a:rect l="l" t="t" r="r" b="b"/>
              <a:pathLst>
                <a:path w="130809" h="105409">
                  <a:moveTo>
                    <a:pt x="130206" y="0"/>
                  </a:moveTo>
                  <a:lnTo>
                    <a:pt x="0" y="104851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6969368" y="8825995"/>
              <a:ext cx="130810" cy="100965"/>
            </a:xfrm>
            <a:custGeom>
              <a:avLst/>
              <a:gdLst/>
              <a:ahLst/>
              <a:cxnLst/>
              <a:rect l="l" t="t" r="r" b="b"/>
              <a:pathLst>
                <a:path w="130809" h="100965">
                  <a:moveTo>
                    <a:pt x="130206" y="0"/>
                  </a:moveTo>
                  <a:lnTo>
                    <a:pt x="0" y="100477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7099556" y="8729158"/>
              <a:ext cx="130810" cy="97155"/>
            </a:xfrm>
            <a:custGeom>
              <a:avLst/>
              <a:gdLst/>
              <a:ahLst/>
              <a:cxnLst/>
              <a:rect l="l" t="t" r="r" b="b"/>
              <a:pathLst>
                <a:path w="130809" h="97154">
                  <a:moveTo>
                    <a:pt x="130206" y="0"/>
                  </a:moveTo>
                  <a:lnTo>
                    <a:pt x="0" y="96855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7229744" y="8635633"/>
              <a:ext cx="130810" cy="93980"/>
            </a:xfrm>
            <a:custGeom>
              <a:avLst/>
              <a:gdLst/>
              <a:ahLst/>
              <a:cxnLst/>
              <a:rect l="l" t="t" r="r" b="b"/>
              <a:pathLst>
                <a:path w="130809" h="93979">
                  <a:moveTo>
                    <a:pt x="130206" y="0"/>
                  </a:moveTo>
                  <a:lnTo>
                    <a:pt x="0" y="93515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7359931" y="8544767"/>
              <a:ext cx="130810" cy="91440"/>
            </a:xfrm>
            <a:custGeom>
              <a:avLst/>
              <a:gdLst/>
              <a:ahLst/>
              <a:cxnLst/>
              <a:rect l="l" t="t" r="r" b="b"/>
              <a:pathLst>
                <a:path w="130809" h="91440">
                  <a:moveTo>
                    <a:pt x="130206" y="0"/>
                  </a:moveTo>
                  <a:lnTo>
                    <a:pt x="0" y="90881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7490114" y="8456519"/>
              <a:ext cx="130810" cy="88900"/>
            </a:xfrm>
            <a:custGeom>
              <a:avLst/>
              <a:gdLst/>
              <a:ahLst/>
              <a:cxnLst/>
              <a:rect l="l" t="t" r="r" b="b"/>
              <a:pathLst>
                <a:path w="130809" h="88900">
                  <a:moveTo>
                    <a:pt x="130206" y="0"/>
                  </a:moveTo>
                  <a:lnTo>
                    <a:pt x="0" y="88293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7620302" y="8370343"/>
              <a:ext cx="130810" cy="86360"/>
            </a:xfrm>
            <a:custGeom>
              <a:avLst/>
              <a:gdLst/>
              <a:ahLst/>
              <a:cxnLst/>
              <a:rect l="l" t="t" r="r" b="b"/>
              <a:pathLst>
                <a:path w="130809" h="86359">
                  <a:moveTo>
                    <a:pt x="130206" y="0"/>
                  </a:moveTo>
                  <a:lnTo>
                    <a:pt x="0" y="86177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7750490" y="8286000"/>
              <a:ext cx="130810" cy="84455"/>
            </a:xfrm>
            <a:custGeom>
              <a:avLst/>
              <a:gdLst/>
              <a:ahLst/>
              <a:cxnLst/>
              <a:rect l="l" t="t" r="r" b="b"/>
              <a:pathLst>
                <a:path w="130809" h="84454">
                  <a:moveTo>
                    <a:pt x="130206" y="0"/>
                  </a:moveTo>
                  <a:lnTo>
                    <a:pt x="0" y="84342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7880673" y="8203680"/>
              <a:ext cx="130810" cy="82550"/>
            </a:xfrm>
            <a:custGeom>
              <a:avLst/>
              <a:gdLst/>
              <a:ahLst/>
              <a:cxnLst/>
              <a:rect l="l" t="t" r="r" b="b"/>
              <a:pathLst>
                <a:path w="130809" h="82550">
                  <a:moveTo>
                    <a:pt x="130300" y="0"/>
                  </a:moveTo>
                  <a:lnTo>
                    <a:pt x="0" y="82319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8010955" y="8122922"/>
              <a:ext cx="130810" cy="81280"/>
            </a:xfrm>
            <a:custGeom>
              <a:avLst/>
              <a:gdLst/>
              <a:ahLst/>
              <a:cxnLst/>
              <a:rect l="l" t="t" r="r" b="b"/>
              <a:pathLst>
                <a:path w="130809" h="81279">
                  <a:moveTo>
                    <a:pt x="130206" y="0"/>
                  </a:moveTo>
                  <a:lnTo>
                    <a:pt x="0" y="80720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8141142" y="8043542"/>
              <a:ext cx="130810" cy="80010"/>
            </a:xfrm>
            <a:custGeom>
              <a:avLst/>
              <a:gdLst/>
              <a:ahLst/>
              <a:cxnLst/>
              <a:rect l="l" t="t" r="r" b="b"/>
              <a:pathLst>
                <a:path w="130809" h="80009">
                  <a:moveTo>
                    <a:pt x="130206" y="0"/>
                  </a:moveTo>
                  <a:lnTo>
                    <a:pt x="0" y="79403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8271330" y="7965729"/>
              <a:ext cx="130810" cy="78105"/>
            </a:xfrm>
            <a:custGeom>
              <a:avLst/>
              <a:gdLst/>
              <a:ahLst/>
              <a:cxnLst/>
              <a:rect l="l" t="t" r="r" b="b"/>
              <a:pathLst>
                <a:path w="130809" h="78104">
                  <a:moveTo>
                    <a:pt x="130206" y="0"/>
                  </a:moveTo>
                  <a:lnTo>
                    <a:pt x="0" y="77804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8401513" y="7889101"/>
              <a:ext cx="130810" cy="76835"/>
            </a:xfrm>
            <a:custGeom>
              <a:avLst/>
              <a:gdLst/>
              <a:ahLst/>
              <a:cxnLst/>
              <a:rect l="l" t="t" r="r" b="b"/>
              <a:pathLst>
                <a:path w="130809" h="76834">
                  <a:moveTo>
                    <a:pt x="130206" y="0"/>
                  </a:moveTo>
                  <a:lnTo>
                    <a:pt x="0" y="76628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8531701" y="7813766"/>
              <a:ext cx="130810" cy="75565"/>
            </a:xfrm>
            <a:custGeom>
              <a:avLst/>
              <a:gdLst/>
              <a:ahLst/>
              <a:cxnLst/>
              <a:rect l="l" t="t" r="r" b="b"/>
              <a:pathLst>
                <a:path w="130809" h="75565">
                  <a:moveTo>
                    <a:pt x="130206" y="0"/>
                  </a:moveTo>
                  <a:lnTo>
                    <a:pt x="0" y="75405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8661889" y="7739391"/>
              <a:ext cx="130810" cy="74930"/>
            </a:xfrm>
            <a:custGeom>
              <a:avLst/>
              <a:gdLst/>
              <a:ahLst/>
              <a:cxnLst/>
              <a:rect l="l" t="t" r="r" b="b"/>
              <a:pathLst>
                <a:path w="130809" h="74929">
                  <a:moveTo>
                    <a:pt x="130206" y="0"/>
                  </a:moveTo>
                  <a:lnTo>
                    <a:pt x="0" y="74323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8792076" y="7666258"/>
              <a:ext cx="130810" cy="73660"/>
            </a:xfrm>
            <a:custGeom>
              <a:avLst/>
              <a:gdLst/>
              <a:ahLst/>
              <a:cxnLst/>
              <a:rect l="l" t="t" r="r" b="b"/>
              <a:pathLst>
                <a:path w="130809" h="73659">
                  <a:moveTo>
                    <a:pt x="130206" y="0"/>
                  </a:moveTo>
                  <a:lnTo>
                    <a:pt x="0" y="73194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8922264" y="7594047"/>
              <a:ext cx="130810" cy="72390"/>
            </a:xfrm>
            <a:custGeom>
              <a:avLst/>
              <a:gdLst/>
              <a:ahLst/>
              <a:cxnLst/>
              <a:rect l="l" t="t" r="r" b="b"/>
              <a:pathLst>
                <a:path w="130809" h="72390">
                  <a:moveTo>
                    <a:pt x="130206" y="0"/>
                  </a:moveTo>
                  <a:lnTo>
                    <a:pt x="0" y="72206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9052446" y="7522660"/>
              <a:ext cx="130810" cy="71755"/>
            </a:xfrm>
            <a:custGeom>
              <a:avLst/>
              <a:gdLst/>
              <a:ahLst/>
              <a:cxnLst/>
              <a:rect l="l" t="t" r="r" b="b"/>
              <a:pathLst>
                <a:path w="130809" h="71754">
                  <a:moveTo>
                    <a:pt x="130206" y="0"/>
                  </a:moveTo>
                  <a:lnTo>
                    <a:pt x="0" y="71406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9182634" y="7452194"/>
              <a:ext cx="130810" cy="70485"/>
            </a:xfrm>
            <a:custGeom>
              <a:avLst/>
              <a:gdLst/>
              <a:ahLst/>
              <a:cxnLst/>
              <a:rect l="l" t="t" r="r" b="b"/>
              <a:pathLst>
                <a:path w="130809" h="70484">
                  <a:moveTo>
                    <a:pt x="130206" y="0"/>
                  </a:moveTo>
                  <a:lnTo>
                    <a:pt x="0" y="70465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9312822" y="7382781"/>
              <a:ext cx="130810" cy="69850"/>
            </a:xfrm>
            <a:custGeom>
              <a:avLst/>
              <a:gdLst/>
              <a:ahLst/>
              <a:cxnLst/>
              <a:rect l="l" t="t" r="r" b="b"/>
              <a:pathLst>
                <a:path w="130809" h="69850">
                  <a:moveTo>
                    <a:pt x="130206" y="0"/>
                  </a:moveTo>
                  <a:lnTo>
                    <a:pt x="0" y="69430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9443010" y="7314014"/>
              <a:ext cx="130810" cy="69215"/>
            </a:xfrm>
            <a:custGeom>
              <a:avLst/>
              <a:gdLst/>
              <a:ahLst/>
              <a:cxnLst/>
              <a:rect l="l" t="t" r="r" b="b"/>
              <a:pathLst>
                <a:path w="130809" h="69215">
                  <a:moveTo>
                    <a:pt x="130206" y="0"/>
                  </a:moveTo>
                  <a:lnTo>
                    <a:pt x="0" y="68772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9573197" y="7245886"/>
              <a:ext cx="130810" cy="68580"/>
            </a:xfrm>
            <a:custGeom>
              <a:avLst/>
              <a:gdLst/>
              <a:ahLst/>
              <a:cxnLst/>
              <a:rect l="l" t="t" r="r" b="b"/>
              <a:pathLst>
                <a:path w="130809" h="68579">
                  <a:moveTo>
                    <a:pt x="130206" y="0"/>
                  </a:moveTo>
                  <a:lnTo>
                    <a:pt x="0" y="68113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9703380" y="7178632"/>
              <a:ext cx="130810" cy="67310"/>
            </a:xfrm>
            <a:custGeom>
              <a:avLst/>
              <a:gdLst/>
              <a:ahLst/>
              <a:cxnLst/>
              <a:rect l="l" t="t" r="r" b="b"/>
              <a:pathLst>
                <a:path w="130809" h="67309">
                  <a:moveTo>
                    <a:pt x="130206" y="0"/>
                  </a:moveTo>
                  <a:lnTo>
                    <a:pt x="0" y="67267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9833568" y="7111977"/>
              <a:ext cx="130810" cy="66675"/>
            </a:xfrm>
            <a:custGeom>
              <a:avLst/>
              <a:gdLst/>
              <a:ahLst/>
              <a:cxnLst/>
              <a:rect l="l" t="t" r="r" b="b"/>
              <a:pathLst>
                <a:path w="130809" h="66675">
                  <a:moveTo>
                    <a:pt x="130206" y="0"/>
                  </a:moveTo>
                  <a:lnTo>
                    <a:pt x="0" y="66655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9963756" y="7046061"/>
              <a:ext cx="130810" cy="66040"/>
            </a:xfrm>
            <a:custGeom>
              <a:avLst/>
              <a:gdLst/>
              <a:ahLst/>
              <a:cxnLst/>
              <a:rect l="l" t="t" r="r" b="b"/>
              <a:pathLst>
                <a:path w="130809" h="66040">
                  <a:moveTo>
                    <a:pt x="130206" y="0"/>
                  </a:moveTo>
                  <a:lnTo>
                    <a:pt x="0" y="65949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0093938" y="6980783"/>
              <a:ext cx="130810" cy="65405"/>
            </a:xfrm>
            <a:custGeom>
              <a:avLst/>
              <a:gdLst/>
              <a:ahLst/>
              <a:cxnLst/>
              <a:rect l="l" t="t" r="r" b="b"/>
              <a:pathLst>
                <a:path w="130809" h="65404">
                  <a:moveTo>
                    <a:pt x="130300" y="0"/>
                  </a:moveTo>
                  <a:lnTo>
                    <a:pt x="0" y="65291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10224220" y="6916056"/>
              <a:ext cx="130810" cy="64769"/>
            </a:xfrm>
            <a:custGeom>
              <a:avLst/>
              <a:gdLst/>
              <a:ahLst/>
              <a:cxnLst/>
              <a:rect l="l" t="t" r="r" b="b"/>
              <a:pathLst>
                <a:path w="130809" h="64770">
                  <a:moveTo>
                    <a:pt x="130206" y="0"/>
                  </a:moveTo>
                  <a:lnTo>
                    <a:pt x="0" y="64679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10354406" y="6851950"/>
              <a:ext cx="130810" cy="64135"/>
            </a:xfrm>
            <a:custGeom>
              <a:avLst/>
              <a:gdLst/>
              <a:ahLst/>
              <a:cxnLst/>
              <a:rect l="l" t="t" r="r" b="b"/>
              <a:pathLst>
                <a:path w="130809" h="64134">
                  <a:moveTo>
                    <a:pt x="130206" y="0"/>
                  </a:moveTo>
                  <a:lnTo>
                    <a:pt x="0" y="64115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0484601" y="6788512"/>
              <a:ext cx="130810" cy="63500"/>
            </a:xfrm>
            <a:custGeom>
              <a:avLst/>
              <a:gdLst/>
              <a:ahLst/>
              <a:cxnLst/>
              <a:rect l="l" t="t" r="r" b="b"/>
              <a:pathLst>
                <a:path w="130809" h="63500">
                  <a:moveTo>
                    <a:pt x="130206" y="0"/>
                  </a:moveTo>
                  <a:lnTo>
                    <a:pt x="0" y="63456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10614775" y="6725460"/>
              <a:ext cx="130810" cy="63500"/>
            </a:xfrm>
            <a:custGeom>
              <a:avLst/>
              <a:gdLst/>
              <a:ahLst/>
              <a:cxnLst/>
              <a:rect l="l" t="t" r="r" b="b"/>
              <a:pathLst>
                <a:path w="130809" h="63500">
                  <a:moveTo>
                    <a:pt x="130206" y="0"/>
                  </a:moveTo>
                  <a:lnTo>
                    <a:pt x="0" y="63033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0744970" y="6663009"/>
              <a:ext cx="130810" cy="62865"/>
            </a:xfrm>
            <a:custGeom>
              <a:avLst/>
              <a:gdLst/>
              <a:ahLst/>
              <a:cxnLst/>
              <a:rect l="l" t="t" r="r" b="b"/>
              <a:pathLst>
                <a:path w="130809" h="62865">
                  <a:moveTo>
                    <a:pt x="130206" y="0"/>
                  </a:moveTo>
                  <a:lnTo>
                    <a:pt x="0" y="62469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0875154" y="6601062"/>
              <a:ext cx="130810" cy="62230"/>
            </a:xfrm>
            <a:custGeom>
              <a:avLst/>
              <a:gdLst/>
              <a:ahLst/>
              <a:cxnLst/>
              <a:rect l="l" t="t" r="r" b="b"/>
              <a:pathLst>
                <a:path w="130809" h="62229">
                  <a:moveTo>
                    <a:pt x="130206" y="0"/>
                  </a:moveTo>
                  <a:lnTo>
                    <a:pt x="0" y="61951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1005339" y="6539506"/>
              <a:ext cx="130810" cy="61594"/>
            </a:xfrm>
            <a:custGeom>
              <a:avLst/>
              <a:gdLst/>
              <a:ahLst/>
              <a:cxnLst/>
              <a:rect l="l" t="t" r="r" b="b"/>
              <a:pathLst>
                <a:path w="130809" h="61595">
                  <a:moveTo>
                    <a:pt x="130206" y="0"/>
                  </a:moveTo>
                  <a:lnTo>
                    <a:pt x="0" y="61575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11135523" y="6478524"/>
              <a:ext cx="130810" cy="60960"/>
            </a:xfrm>
            <a:custGeom>
              <a:avLst/>
              <a:gdLst/>
              <a:ahLst/>
              <a:cxnLst/>
              <a:rect l="l" t="t" r="r" b="b"/>
              <a:pathLst>
                <a:path w="130809" h="60959">
                  <a:moveTo>
                    <a:pt x="130206" y="0"/>
                  </a:moveTo>
                  <a:lnTo>
                    <a:pt x="0" y="60963"/>
                  </a:lnTo>
                </a:path>
              </a:pathLst>
            </a:custGeom>
            <a:ln w="47039">
              <a:solidFill>
                <a:srgbClr val="EF41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6188252" y="9630133"/>
              <a:ext cx="130810" cy="59055"/>
            </a:xfrm>
            <a:custGeom>
              <a:avLst/>
              <a:gdLst/>
              <a:ahLst/>
              <a:cxnLst/>
              <a:rect l="l" t="t" r="r" b="b"/>
              <a:pathLst>
                <a:path w="130810" h="59054">
                  <a:moveTo>
                    <a:pt x="130206" y="0"/>
                  </a:moveTo>
                  <a:lnTo>
                    <a:pt x="0" y="58988"/>
                  </a:lnTo>
                </a:path>
              </a:pathLst>
            </a:custGeom>
            <a:ln w="47039">
              <a:solidFill>
                <a:srgbClr val="38B5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6318434" y="9545470"/>
              <a:ext cx="130810" cy="85090"/>
            </a:xfrm>
            <a:custGeom>
              <a:avLst/>
              <a:gdLst/>
              <a:ahLst/>
              <a:cxnLst/>
              <a:rect l="l" t="t" r="r" b="b"/>
              <a:pathLst>
                <a:path w="130810" h="85090">
                  <a:moveTo>
                    <a:pt x="130206" y="0"/>
                  </a:moveTo>
                  <a:lnTo>
                    <a:pt x="0" y="84624"/>
                  </a:lnTo>
                </a:path>
              </a:pathLst>
            </a:custGeom>
            <a:ln w="47039">
              <a:solidFill>
                <a:srgbClr val="38B5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6448622" y="9438111"/>
              <a:ext cx="130810" cy="107950"/>
            </a:xfrm>
            <a:custGeom>
              <a:avLst/>
              <a:gdLst/>
              <a:ahLst/>
              <a:cxnLst/>
              <a:rect l="l" t="t" r="r" b="b"/>
              <a:pathLst>
                <a:path w="130809" h="107950">
                  <a:moveTo>
                    <a:pt x="130206" y="0"/>
                  </a:moveTo>
                  <a:lnTo>
                    <a:pt x="0" y="107345"/>
                  </a:lnTo>
                </a:path>
              </a:pathLst>
            </a:custGeom>
            <a:ln w="47039">
              <a:solidFill>
                <a:srgbClr val="38B5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6578810" y="9310313"/>
              <a:ext cx="130810" cy="128270"/>
            </a:xfrm>
            <a:custGeom>
              <a:avLst/>
              <a:gdLst/>
              <a:ahLst/>
              <a:cxnLst/>
              <a:rect l="l" t="t" r="r" b="b"/>
              <a:pathLst>
                <a:path w="130809" h="128270">
                  <a:moveTo>
                    <a:pt x="130206" y="0"/>
                  </a:moveTo>
                  <a:lnTo>
                    <a:pt x="0" y="127854"/>
                  </a:lnTo>
                </a:path>
              </a:pathLst>
            </a:custGeom>
            <a:ln w="47039">
              <a:solidFill>
                <a:srgbClr val="38B5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6708997" y="9163177"/>
              <a:ext cx="130810" cy="147320"/>
            </a:xfrm>
            <a:custGeom>
              <a:avLst/>
              <a:gdLst/>
              <a:ahLst/>
              <a:cxnLst/>
              <a:rect l="l" t="t" r="r" b="b"/>
              <a:pathLst>
                <a:path w="130809" h="147320">
                  <a:moveTo>
                    <a:pt x="130206" y="0"/>
                  </a:moveTo>
                  <a:lnTo>
                    <a:pt x="0" y="147140"/>
                  </a:lnTo>
                </a:path>
              </a:pathLst>
            </a:custGeom>
            <a:ln w="47039">
              <a:solidFill>
                <a:srgbClr val="38B5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6839185" y="8997667"/>
              <a:ext cx="130810" cy="165735"/>
            </a:xfrm>
            <a:custGeom>
              <a:avLst/>
              <a:gdLst/>
              <a:ahLst/>
              <a:cxnLst/>
              <a:rect l="l" t="t" r="r" b="b"/>
              <a:pathLst>
                <a:path w="130809" h="165734">
                  <a:moveTo>
                    <a:pt x="130206" y="0"/>
                  </a:moveTo>
                  <a:lnTo>
                    <a:pt x="0" y="165533"/>
                  </a:lnTo>
                </a:path>
              </a:pathLst>
            </a:custGeom>
            <a:ln w="47039">
              <a:solidFill>
                <a:srgbClr val="38B5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6969368" y="8814790"/>
              <a:ext cx="130810" cy="183515"/>
            </a:xfrm>
            <a:custGeom>
              <a:avLst/>
              <a:gdLst/>
              <a:ahLst/>
              <a:cxnLst/>
              <a:rect l="l" t="t" r="r" b="b"/>
              <a:pathLst>
                <a:path w="130809" h="183515">
                  <a:moveTo>
                    <a:pt x="130206" y="0"/>
                  </a:moveTo>
                  <a:lnTo>
                    <a:pt x="0" y="182938"/>
                  </a:lnTo>
                </a:path>
              </a:pathLst>
            </a:custGeom>
            <a:ln w="47039">
              <a:solidFill>
                <a:srgbClr val="38B5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7099556" y="8615143"/>
              <a:ext cx="130810" cy="200025"/>
            </a:xfrm>
            <a:custGeom>
              <a:avLst/>
              <a:gdLst/>
              <a:ahLst/>
              <a:cxnLst/>
              <a:rect l="l" t="t" r="r" b="b"/>
              <a:pathLst>
                <a:path w="130809" h="200025">
                  <a:moveTo>
                    <a:pt x="130206" y="0"/>
                  </a:moveTo>
                  <a:lnTo>
                    <a:pt x="0" y="199684"/>
                  </a:lnTo>
                </a:path>
              </a:pathLst>
            </a:custGeom>
            <a:ln w="47039">
              <a:solidFill>
                <a:srgbClr val="38B5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7229744" y="8399328"/>
              <a:ext cx="130810" cy="215900"/>
            </a:xfrm>
            <a:custGeom>
              <a:avLst/>
              <a:gdLst/>
              <a:ahLst/>
              <a:cxnLst/>
              <a:rect l="l" t="t" r="r" b="b"/>
              <a:pathLst>
                <a:path w="130809" h="215900">
                  <a:moveTo>
                    <a:pt x="130206" y="0"/>
                  </a:moveTo>
                  <a:lnTo>
                    <a:pt x="0" y="215819"/>
                  </a:lnTo>
                </a:path>
              </a:pathLst>
            </a:custGeom>
            <a:ln w="47039">
              <a:solidFill>
                <a:srgbClr val="38B5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7359931" y="8167897"/>
              <a:ext cx="130810" cy="231775"/>
            </a:xfrm>
            <a:custGeom>
              <a:avLst/>
              <a:gdLst/>
              <a:ahLst/>
              <a:cxnLst/>
              <a:rect l="l" t="t" r="r" b="b"/>
              <a:pathLst>
                <a:path w="130809" h="231775">
                  <a:moveTo>
                    <a:pt x="130206" y="0"/>
                  </a:moveTo>
                  <a:lnTo>
                    <a:pt x="0" y="231436"/>
                  </a:lnTo>
                </a:path>
              </a:pathLst>
            </a:custGeom>
            <a:ln w="47039">
              <a:solidFill>
                <a:srgbClr val="38B5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7490114" y="7921074"/>
              <a:ext cx="130810" cy="247015"/>
            </a:xfrm>
            <a:custGeom>
              <a:avLst/>
              <a:gdLst/>
              <a:ahLst/>
              <a:cxnLst/>
              <a:rect l="l" t="t" r="r" b="b"/>
              <a:pathLst>
                <a:path w="130809" h="247015">
                  <a:moveTo>
                    <a:pt x="130206" y="0"/>
                  </a:moveTo>
                  <a:lnTo>
                    <a:pt x="0" y="246818"/>
                  </a:lnTo>
                </a:path>
              </a:pathLst>
            </a:custGeom>
            <a:ln w="47039">
              <a:solidFill>
                <a:srgbClr val="38B5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7620302" y="7659597"/>
              <a:ext cx="130810" cy="261620"/>
            </a:xfrm>
            <a:custGeom>
              <a:avLst/>
              <a:gdLst/>
              <a:ahLst/>
              <a:cxnLst/>
              <a:rect l="l" t="t" r="r" b="b"/>
              <a:pathLst>
                <a:path w="130809" h="261620">
                  <a:moveTo>
                    <a:pt x="130206" y="0"/>
                  </a:moveTo>
                  <a:lnTo>
                    <a:pt x="0" y="261494"/>
                  </a:lnTo>
                </a:path>
              </a:pathLst>
            </a:custGeom>
            <a:ln w="47039">
              <a:solidFill>
                <a:srgbClr val="38B5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7750490" y="7383609"/>
              <a:ext cx="130810" cy="276225"/>
            </a:xfrm>
            <a:custGeom>
              <a:avLst/>
              <a:gdLst/>
              <a:ahLst/>
              <a:cxnLst/>
              <a:rect l="l" t="t" r="r" b="b"/>
              <a:pathLst>
                <a:path w="130809" h="276225">
                  <a:moveTo>
                    <a:pt x="130206" y="0"/>
                  </a:moveTo>
                  <a:lnTo>
                    <a:pt x="0" y="275983"/>
                  </a:lnTo>
                </a:path>
              </a:pathLst>
            </a:custGeom>
            <a:ln w="47039">
              <a:solidFill>
                <a:srgbClr val="38B5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7880673" y="7093420"/>
              <a:ext cx="130810" cy="290195"/>
            </a:xfrm>
            <a:custGeom>
              <a:avLst/>
              <a:gdLst/>
              <a:ahLst/>
              <a:cxnLst/>
              <a:rect l="l" t="t" r="r" b="b"/>
              <a:pathLst>
                <a:path w="130809" h="290195">
                  <a:moveTo>
                    <a:pt x="130300" y="0"/>
                  </a:moveTo>
                  <a:lnTo>
                    <a:pt x="0" y="290142"/>
                  </a:lnTo>
                </a:path>
              </a:pathLst>
            </a:custGeom>
            <a:ln w="47039">
              <a:solidFill>
                <a:srgbClr val="38B5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8010955" y="6789316"/>
              <a:ext cx="130810" cy="304165"/>
            </a:xfrm>
            <a:custGeom>
              <a:avLst/>
              <a:gdLst/>
              <a:ahLst/>
              <a:cxnLst/>
              <a:rect l="l" t="t" r="r" b="b"/>
              <a:pathLst>
                <a:path w="130809" h="304165">
                  <a:moveTo>
                    <a:pt x="130206" y="0"/>
                  </a:moveTo>
                  <a:lnTo>
                    <a:pt x="0" y="304113"/>
                  </a:lnTo>
                </a:path>
              </a:pathLst>
            </a:custGeom>
            <a:ln w="47039">
              <a:solidFill>
                <a:srgbClr val="38B5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8141142" y="6471749"/>
              <a:ext cx="130810" cy="318135"/>
            </a:xfrm>
            <a:custGeom>
              <a:avLst/>
              <a:gdLst/>
              <a:ahLst/>
              <a:cxnLst/>
              <a:rect l="l" t="t" r="r" b="b"/>
              <a:pathLst>
                <a:path w="130809" h="318134">
                  <a:moveTo>
                    <a:pt x="130206" y="0"/>
                  </a:moveTo>
                  <a:lnTo>
                    <a:pt x="0" y="317566"/>
                  </a:lnTo>
                </a:path>
              </a:pathLst>
            </a:custGeom>
            <a:ln w="47039">
              <a:solidFill>
                <a:srgbClr val="38B5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8271330" y="6140702"/>
              <a:ext cx="130810" cy="331470"/>
            </a:xfrm>
            <a:custGeom>
              <a:avLst/>
              <a:gdLst/>
              <a:ahLst/>
              <a:cxnLst/>
              <a:rect l="l" t="t" r="r" b="b"/>
              <a:pathLst>
                <a:path w="130809" h="331470">
                  <a:moveTo>
                    <a:pt x="130206" y="0"/>
                  </a:moveTo>
                  <a:lnTo>
                    <a:pt x="0" y="331067"/>
                  </a:lnTo>
                </a:path>
              </a:pathLst>
            </a:custGeom>
            <a:ln w="47039">
              <a:solidFill>
                <a:srgbClr val="38B5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8401513" y="5796562"/>
              <a:ext cx="130810" cy="344170"/>
            </a:xfrm>
            <a:custGeom>
              <a:avLst/>
              <a:gdLst/>
              <a:ahLst/>
              <a:cxnLst/>
              <a:rect l="l" t="t" r="r" b="b"/>
              <a:pathLst>
                <a:path w="130809" h="344170">
                  <a:moveTo>
                    <a:pt x="130206" y="0"/>
                  </a:moveTo>
                  <a:lnTo>
                    <a:pt x="0" y="344144"/>
                  </a:lnTo>
                </a:path>
              </a:pathLst>
            </a:custGeom>
            <a:ln w="47039">
              <a:solidFill>
                <a:srgbClr val="38B5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8531701" y="5439534"/>
              <a:ext cx="130810" cy="357505"/>
            </a:xfrm>
            <a:custGeom>
              <a:avLst/>
              <a:gdLst/>
              <a:ahLst/>
              <a:cxnLst/>
              <a:rect l="l" t="t" r="r" b="b"/>
              <a:pathLst>
                <a:path w="130809" h="357504">
                  <a:moveTo>
                    <a:pt x="130206" y="0"/>
                  </a:moveTo>
                  <a:lnTo>
                    <a:pt x="0" y="357033"/>
                  </a:lnTo>
                </a:path>
              </a:pathLst>
            </a:custGeom>
            <a:ln w="47039">
              <a:solidFill>
                <a:srgbClr val="38B5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8661889" y="5069668"/>
              <a:ext cx="130810" cy="370205"/>
            </a:xfrm>
            <a:custGeom>
              <a:avLst/>
              <a:gdLst/>
              <a:ahLst/>
              <a:cxnLst/>
              <a:rect l="l" t="t" r="r" b="b"/>
              <a:pathLst>
                <a:path w="130809" h="370204">
                  <a:moveTo>
                    <a:pt x="130206" y="0"/>
                  </a:moveTo>
                  <a:lnTo>
                    <a:pt x="0" y="369874"/>
                  </a:lnTo>
                </a:path>
              </a:pathLst>
            </a:custGeom>
            <a:ln w="47039">
              <a:solidFill>
                <a:srgbClr val="38B5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8792076" y="4687402"/>
              <a:ext cx="130810" cy="382270"/>
            </a:xfrm>
            <a:custGeom>
              <a:avLst/>
              <a:gdLst/>
              <a:ahLst/>
              <a:cxnLst/>
              <a:rect l="l" t="t" r="r" b="b"/>
              <a:pathLst>
                <a:path w="130809" h="382270">
                  <a:moveTo>
                    <a:pt x="130206" y="0"/>
                  </a:moveTo>
                  <a:lnTo>
                    <a:pt x="0" y="382246"/>
                  </a:lnTo>
                </a:path>
              </a:pathLst>
            </a:custGeom>
            <a:ln w="47039">
              <a:solidFill>
                <a:srgbClr val="38B5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8922264" y="4292705"/>
              <a:ext cx="130810" cy="394970"/>
            </a:xfrm>
            <a:custGeom>
              <a:avLst/>
              <a:gdLst/>
              <a:ahLst/>
              <a:cxnLst/>
              <a:rect l="l" t="t" r="r" b="b"/>
              <a:pathLst>
                <a:path w="130809" h="394970">
                  <a:moveTo>
                    <a:pt x="130206" y="0"/>
                  </a:moveTo>
                  <a:lnTo>
                    <a:pt x="0" y="394712"/>
                  </a:lnTo>
                </a:path>
              </a:pathLst>
            </a:custGeom>
            <a:ln w="47039">
              <a:solidFill>
                <a:srgbClr val="38B5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9052446" y="3885772"/>
              <a:ext cx="130810" cy="407034"/>
            </a:xfrm>
            <a:custGeom>
              <a:avLst/>
              <a:gdLst/>
              <a:ahLst/>
              <a:cxnLst/>
              <a:rect l="l" t="t" r="r" b="b"/>
              <a:pathLst>
                <a:path w="130809" h="407035">
                  <a:moveTo>
                    <a:pt x="130206" y="0"/>
                  </a:moveTo>
                  <a:lnTo>
                    <a:pt x="0" y="406942"/>
                  </a:lnTo>
                </a:path>
              </a:pathLst>
            </a:custGeom>
            <a:ln w="47039">
              <a:solidFill>
                <a:srgbClr val="38B5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9182634" y="3466867"/>
              <a:ext cx="130810" cy="419100"/>
            </a:xfrm>
            <a:custGeom>
              <a:avLst/>
              <a:gdLst/>
              <a:ahLst/>
              <a:cxnLst/>
              <a:rect l="l" t="t" r="r" b="b"/>
              <a:pathLst>
                <a:path w="130809" h="419100">
                  <a:moveTo>
                    <a:pt x="130206" y="0"/>
                  </a:moveTo>
                  <a:lnTo>
                    <a:pt x="0" y="418890"/>
                  </a:lnTo>
                </a:path>
              </a:pathLst>
            </a:custGeom>
            <a:ln w="47039">
              <a:solidFill>
                <a:srgbClr val="38B5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6188252" y="9544689"/>
              <a:ext cx="130810" cy="144780"/>
            </a:xfrm>
            <a:custGeom>
              <a:avLst/>
              <a:gdLst/>
              <a:ahLst/>
              <a:cxnLst/>
              <a:rect l="l" t="t" r="r" b="b"/>
              <a:pathLst>
                <a:path w="130810" h="144779">
                  <a:moveTo>
                    <a:pt x="130206" y="0"/>
                  </a:moveTo>
                  <a:lnTo>
                    <a:pt x="0" y="144412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6318434" y="9427688"/>
              <a:ext cx="130810" cy="117475"/>
            </a:xfrm>
            <a:custGeom>
              <a:avLst/>
              <a:gdLst/>
              <a:ahLst/>
              <a:cxnLst/>
              <a:rect l="l" t="t" r="r" b="b"/>
              <a:pathLst>
                <a:path w="130810" h="117475">
                  <a:moveTo>
                    <a:pt x="130206" y="0"/>
                  </a:moveTo>
                  <a:lnTo>
                    <a:pt x="0" y="116941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6448622" y="9325610"/>
              <a:ext cx="130810" cy="102235"/>
            </a:xfrm>
            <a:custGeom>
              <a:avLst/>
              <a:gdLst/>
              <a:ahLst/>
              <a:cxnLst/>
              <a:rect l="l" t="t" r="r" b="b"/>
              <a:pathLst>
                <a:path w="130809" h="102234">
                  <a:moveTo>
                    <a:pt x="130206" y="0"/>
                  </a:moveTo>
                  <a:lnTo>
                    <a:pt x="0" y="102076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6578810" y="9233370"/>
              <a:ext cx="130810" cy="92710"/>
            </a:xfrm>
            <a:custGeom>
              <a:avLst/>
              <a:gdLst/>
              <a:ahLst/>
              <a:cxnLst/>
              <a:rect l="l" t="t" r="r" b="b"/>
              <a:pathLst>
                <a:path w="130809" h="92709">
                  <a:moveTo>
                    <a:pt x="130206" y="0"/>
                  </a:moveTo>
                  <a:lnTo>
                    <a:pt x="0" y="92245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6708997" y="9148387"/>
              <a:ext cx="130810" cy="85090"/>
            </a:xfrm>
            <a:custGeom>
              <a:avLst/>
              <a:gdLst/>
              <a:ahLst/>
              <a:cxnLst/>
              <a:rect l="l" t="t" r="r" b="b"/>
              <a:pathLst>
                <a:path w="130809" h="85090">
                  <a:moveTo>
                    <a:pt x="130206" y="0"/>
                  </a:moveTo>
                  <a:lnTo>
                    <a:pt x="0" y="85001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6839185" y="9068777"/>
              <a:ext cx="130810" cy="80010"/>
            </a:xfrm>
            <a:custGeom>
              <a:avLst/>
              <a:gdLst/>
              <a:ahLst/>
              <a:cxnLst/>
              <a:rect l="l" t="t" r="r" b="b"/>
              <a:pathLst>
                <a:path w="130809" h="80009">
                  <a:moveTo>
                    <a:pt x="130206" y="0"/>
                  </a:moveTo>
                  <a:lnTo>
                    <a:pt x="0" y="79591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6969368" y="8993621"/>
              <a:ext cx="130810" cy="75565"/>
            </a:xfrm>
            <a:custGeom>
              <a:avLst/>
              <a:gdLst/>
              <a:ahLst/>
              <a:cxnLst/>
              <a:rect l="l" t="t" r="r" b="b"/>
              <a:pathLst>
                <a:path w="130809" h="75565">
                  <a:moveTo>
                    <a:pt x="130206" y="0"/>
                  </a:moveTo>
                  <a:lnTo>
                    <a:pt x="0" y="75169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7099556" y="8922234"/>
              <a:ext cx="130810" cy="71755"/>
            </a:xfrm>
            <a:custGeom>
              <a:avLst/>
              <a:gdLst/>
              <a:ahLst/>
              <a:cxnLst/>
              <a:rect l="l" t="t" r="r" b="b"/>
              <a:pathLst>
                <a:path w="130809" h="71754">
                  <a:moveTo>
                    <a:pt x="130206" y="0"/>
                  </a:moveTo>
                  <a:lnTo>
                    <a:pt x="0" y="71406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7229744" y="8853880"/>
              <a:ext cx="130810" cy="68580"/>
            </a:xfrm>
            <a:custGeom>
              <a:avLst/>
              <a:gdLst/>
              <a:ahLst/>
              <a:cxnLst/>
              <a:rect l="l" t="t" r="r" b="b"/>
              <a:pathLst>
                <a:path w="130809" h="68579">
                  <a:moveTo>
                    <a:pt x="130206" y="0"/>
                  </a:moveTo>
                  <a:lnTo>
                    <a:pt x="0" y="68349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7359931" y="8788283"/>
              <a:ext cx="130810" cy="66040"/>
            </a:xfrm>
            <a:custGeom>
              <a:avLst/>
              <a:gdLst/>
              <a:ahLst/>
              <a:cxnLst/>
              <a:rect l="l" t="t" r="r" b="b"/>
              <a:pathLst>
                <a:path w="130809" h="66040">
                  <a:moveTo>
                    <a:pt x="130206" y="0"/>
                  </a:moveTo>
                  <a:lnTo>
                    <a:pt x="0" y="65620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7490114" y="8724981"/>
              <a:ext cx="130810" cy="63500"/>
            </a:xfrm>
            <a:custGeom>
              <a:avLst/>
              <a:gdLst/>
              <a:ahLst/>
              <a:cxnLst/>
              <a:rect l="l" t="t" r="r" b="b"/>
              <a:pathLst>
                <a:path w="130809" h="63500">
                  <a:moveTo>
                    <a:pt x="130206" y="0"/>
                  </a:moveTo>
                  <a:lnTo>
                    <a:pt x="0" y="63315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7620302" y="8663744"/>
              <a:ext cx="130810" cy="61594"/>
            </a:xfrm>
            <a:custGeom>
              <a:avLst/>
              <a:gdLst/>
              <a:ahLst/>
              <a:cxnLst/>
              <a:rect l="l" t="t" r="r" b="b"/>
              <a:pathLst>
                <a:path w="130809" h="61595">
                  <a:moveTo>
                    <a:pt x="130206" y="0"/>
                  </a:moveTo>
                  <a:lnTo>
                    <a:pt x="0" y="61198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7750490" y="8604394"/>
              <a:ext cx="130810" cy="59690"/>
            </a:xfrm>
            <a:custGeom>
              <a:avLst/>
              <a:gdLst/>
              <a:ahLst/>
              <a:cxnLst/>
              <a:rect l="l" t="t" r="r" b="b"/>
              <a:pathLst>
                <a:path w="130809" h="59690">
                  <a:moveTo>
                    <a:pt x="130206" y="0"/>
                  </a:moveTo>
                  <a:lnTo>
                    <a:pt x="0" y="59364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7880673" y="8546653"/>
              <a:ext cx="130810" cy="58419"/>
            </a:xfrm>
            <a:custGeom>
              <a:avLst/>
              <a:gdLst/>
              <a:ahLst/>
              <a:cxnLst/>
              <a:rect l="l" t="t" r="r" b="b"/>
              <a:pathLst>
                <a:path w="130809" h="58420">
                  <a:moveTo>
                    <a:pt x="130300" y="0"/>
                  </a:moveTo>
                  <a:lnTo>
                    <a:pt x="0" y="57812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8010955" y="8490515"/>
              <a:ext cx="130810" cy="56515"/>
            </a:xfrm>
            <a:custGeom>
              <a:avLst/>
              <a:gdLst/>
              <a:ahLst/>
              <a:cxnLst/>
              <a:rect l="l" t="t" r="r" b="b"/>
              <a:pathLst>
                <a:path w="130809" h="56515">
                  <a:moveTo>
                    <a:pt x="130206" y="0"/>
                  </a:moveTo>
                  <a:lnTo>
                    <a:pt x="0" y="56118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8141142" y="8435756"/>
              <a:ext cx="130810" cy="55244"/>
            </a:xfrm>
            <a:custGeom>
              <a:avLst/>
              <a:gdLst/>
              <a:ahLst/>
              <a:cxnLst/>
              <a:rect l="l" t="t" r="r" b="b"/>
              <a:pathLst>
                <a:path w="130809" h="55245">
                  <a:moveTo>
                    <a:pt x="130206" y="0"/>
                  </a:moveTo>
                  <a:lnTo>
                    <a:pt x="0" y="54754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8271330" y="8382239"/>
              <a:ext cx="130810" cy="53975"/>
            </a:xfrm>
            <a:custGeom>
              <a:avLst/>
              <a:gdLst/>
              <a:ahLst/>
              <a:cxnLst/>
              <a:rect l="l" t="t" r="r" b="b"/>
              <a:pathLst>
                <a:path w="130809" h="53975">
                  <a:moveTo>
                    <a:pt x="130206" y="0"/>
                  </a:moveTo>
                  <a:lnTo>
                    <a:pt x="0" y="53531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8401513" y="8329915"/>
              <a:ext cx="130810" cy="52705"/>
            </a:xfrm>
            <a:custGeom>
              <a:avLst/>
              <a:gdLst/>
              <a:ahLst/>
              <a:cxnLst/>
              <a:rect l="l" t="t" r="r" b="b"/>
              <a:pathLst>
                <a:path w="130809" h="52704">
                  <a:moveTo>
                    <a:pt x="130206" y="0"/>
                  </a:moveTo>
                  <a:lnTo>
                    <a:pt x="0" y="52308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8531701" y="8278699"/>
              <a:ext cx="130810" cy="51435"/>
            </a:xfrm>
            <a:custGeom>
              <a:avLst/>
              <a:gdLst/>
              <a:ahLst/>
              <a:cxnLst/>
              <a:rect l="l" t="t" r="r" b="b"/>
              <a:pathLst>
                <a:path w="130809" h="51434">
                  <a:moveTo>
                    <a:pt x="130206" y="0"/>
                  </a:moveTo>
                  <a:lnTo>
                    <a:pt x="0" y="51226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8661889" y="8228488"/>
              <a:ext cx="130810" cy="50800"/>
            </a:xfrm>
            <a:custGeom>
              <a:avLst/>
              <a:gdLst/>
              <a:ahLst/>
              <a:cxnLst/>
              <a:rect l="l" t="t" r="r" b="b"/>
              <a:pathLst>
                <a:path w="130809" h="50800">
                  <a:moveTo>
                    <a:pt x="130206" y="0"/>
                  </a:moveTo>
                  <a:lnTo>
                    <a:pt x="0" y="50191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8792076" y="8179106"/>
              <a:ext cx="130810" cy="49530"/>
            </a:xfrm>
            <a:custGeom>
              <a:avLst/>
              <a:gdLst/>
              <a:ahLst/>
              <a:cxnLst/>
              <a:rect l="l" t="t" r="r" b="b"/>
              <a:pathLst>
                <a:path w="130809" h="49529">
                  <a:moveTo>
                    <a:pt x="130206" y="0"/>
                  </a:moveTo>
                  <a:lnTo>
                    <a:pt x="0" y="49391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8922264" y="8130777"/>
              <a:ext cx="130810" cy="48895"/>
            </a:xfrm>
            <a:custGeom>
              <a:avLst/>
              <a:gdLst/>
              <a:ahLst/>
              <a:cxnLst/>
              <a:rect l="l" t="t" r="r" b="b"/>
              <a:pathLst>
                <a:path w="130809" h="48895">
                  <a:moveTo>
                    <a:pt x="130206" y="0"/>
                  </a:moveTo>
                  <a:lnTo>
                    <a:pt x="0" y="48310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9052446" y="8083187"/>
              <a:ext cx="130810" cy="47625"/>
            </a:xfrm>
            <a:custGeom>
              <a:avLst/>
              <a:gdLst/>
              <a:ahLst/>
              <a:cxnLst/>
              <a:rect l="l" t="t" r="r" b="b"/>
              <a:pathLst>
                <a:path w="130809" h="47625">
                  <a:moveTo>
                    <a:pt x="130206" y="0"/>
                  </a:moveTo>
                  <a:lnTo>
                    <a:pt x="0" y="47604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9182634" y="8036471"/>
              <a:ext cx="130810" cy="46990"/>
            </a:xfrm>
            <a:custGeom>
              <a:avLst/>
              <a:gdLst/>
              <a:ahLst/>
              <a:cxnLst/>
              <a:rect l="l" t="t" r="r" b="b"/>
              <a:pathLst>
                <a:path w="130809" h="46990">
                  <a:moveTo>
                    <a:pt x="130206" y="0"/>
                  </a:moveTo>
                  <a:lnTo>
                    <a:pt x="0" y="46710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9312822" y="7990396"/>
              <a:ext cx="130810" cy="46355"/>
            </a:xfrm>
            <a:custGeom>
              <a:avLst/>
              <a:gdLst/>
              <a:ahLst/>
              <a:cxnLst/>
              <a:rect l="l" t="t" r="r" b="b"/>
              <a:pathLst>
                <a:path w="130809" h="46354">
                  <a:moveTo>
                    <a:pt x="130206" y="0"/>
                  </a:moveTo>
                  <a:lnTo>
                    <a:pt x="0" y="46052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9443010" y="7945101"/>
              <a:ext cx="130810" cy="45720"/>
            </a:xfrm>
            <a:custGeom>
              <a:avLst/>
              <a:gdLst/>
              <a:ahLst/>
              <a:cxnLst/>
              <a:rect l="l" t="t" r="r" b="b"/>
              <a:pathLst>
                <a:path w="130809" h="45720">
                  <a:moveTo>
                    <a:pt x="130206" y="0"/>
                  </a:moveTo>
                  <a:lnTo>
                    <a:pt x="0" y="45299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9573197" y="7900451"/>
              <a:ext cx="130810" cy="45085"/>
            </a:xfrm>
            <a:custGeom>
              <a:avLst/>
              <a:gdLst/>
              <a:ahLst/>
              <a:cxnLst/>
              <a:rect l="l" t="t" r="r" b="b"/>
              <a:pathLst>
                <a:path w="130809" h="45084">
                  <a:moveTo>
                    <a:pt x="130206" y="0"/>
                  </a:moveTo>
                  <a:lnTo>
                    <a:pt x="0" y="44640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9703380" y="7856394"/>
              <a:ext cx="130810" cy="44450"/>
            </a:xfrm>
            <a:custGeom>
              <a:avLst/>
              <a:gdLst/>
              <a:ahLst/>
              <a:cxnLst/>
              <a:rect l="l" t="t" r="r" b="b"/>
              <a:pathLst>
                <a:path w="130809" h="44450">
                  <a:moveTo>
                    <a:pt x="130206" y="0"/>
                  </a:moveTo>
                  <a:lnTo>
                    <a:pt x="0" y="44076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9833568" y="7813032"/>
              <a:ext cx="130810" cy="43815"/>
            </a:xfrm>
            <a:custGeom>
              <a:avLst/>
              <a:gdLst/>
              <a:ahLst/>
              <a:cxnLst/>
              <a:rect l="l" t="t" r="r" b="b"/>
              <a:pathLst>
                <a:path w="130809" h="43815">
                  <a:moveTo>
                    <a:pt x="130206" y="0"/>
                  </a:moveTo>
                  <a:lnTo>
                    <a:pt x="0" y="43370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9963756" y="7770122"/>
              <a:ext cx="130810" cy="43180"/>
            </a:xfrm>
            <a:custGeom>
              <a:avLst/>
              <a:gdLst/>
              <a:ahLst/>
              <a:cxnLst/>
              <a:rect l="l" t="t" r="r" b="b"/>
              <a:pathLst>
                <a:path w="130809" h="43179">
                  <a:moveTo>
                    <a:pt x="130206" y="0"/>
                  </a:moveTo>
                  <a:lnTo>
                    <a:pt x="0" y="42900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10093938" y="7727815"/>
              <a:ext cx="130810" cy="42545"/>
            </a:xfrm>
            <a:custGeom>
              <a:avLst/>
              <a:gdLst/>
              <a:ahLst/>
              <a:cxnLst/>
              <a:rect l="l" t="t" r="r" b="b"/>
              <a:pathLst>
                <a:path w="130809" h="42545">
                  <a:moveTo>
                    <a:pt x="130300" y="0"/>
                  </a:moveTo>
                  <a:lnTo>
                    <a:pt x="0" y="42288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10224220" y="7686104"/>
              <a:ext cx="130810" cy="41910"/>
            </a:xfrm>
            <a:custGeom>
              <a:avLst/>
              <a:gdLst/>
              <a:ahLst/>
              <a:cxnLst/>
              <a:rect l="l" t="t" r="r" b="b"/>
              <a:pathLst>
                <a:path w="130809" h="41909">
                  <a:moveTo>
                    <a:pt x="130206" y="0"/>
                  </a:moveTo>
                  <a:lnTo>
                    <a:pt x="0" y="41771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10354406" y="7644808"/>
              <a:ext cx="130810" cy="41910"/>
            </a:xfrm>
            <a:custGeom>
              <a:avLst/>
              <a:gdLst/>
              <a:ahLst/>
              <a:cxnLst/>
              <a:rect l="l" t="t" r="r" b="b"/>
              <a:pathLst>
                <a:path w="130809" h="41909">
                  <a:moveTo>
                    <a:pt x="130206" y="0"/>
                  </a:moveTo>
                  <a:lnTo>
                    <a:pt x="0" y="41301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10484601" y="7603968"/>
              <a:ext cx="130810" cy="41275"/>
            </a:xfrm>
            <a:custGeom>
              <a:avLst/>
              <a:gdLst/>
              <a:ahLst/>
              <a:cxnLst/>
              <a:rect l="l" t="t" r="r" b="b"/>
              <a:pathLst>
                <a:path w="130809" h="41275">
                  <a:moveTo>
                    <a:pt x="130206" y="0"/>
                  </a:moveTo>
                  <a:lnTo>
                    <a:pt x="0" y="40830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10614775" y="7563730"/>
              <a:ext cx="130810" cy="40640"/>
            </a:xfrm>
            <a:custGeom>
              <a:avLst/>
              <a:gdLst/>
              <a:ahLst/>
              <a:cxnLst/>
              <a:rect l="l" t="t" r="r" b="b"/>
              <a:pathLst>
                <a:path w="130809" h="40640">
                  <a:moveTo>
                    <a:pt x="130206" y="0"/>
                  </a:moveTo>
                  <a:lnTo>
                    <a:pt x="0" y="40219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10744970" y="7523760"/>
              <a:ext cx="130810" cy="40005"/>
            </a:xfrm>
            <a:custGeom>
              <a:avLst/>
              <a:gdLst/>
              <a:ahLst/>
              <a:cxnLst/>
              <a:rect l="l" t="t" r="r" b="b"/>
              <a:pathLst>
                <a:path w="130809" h="40004">
                  <a:moveTo>
                    <a:pt x="130206" y="0"/>
                  </a:moveTo>
                  <a:lnTo>
                    <a:pt x="0" y="39983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10875154" y="7484303"/>
              <a:ext cx="130810" cy="40005"/>
            </a:xfrm>
            <a:custGeom>
              <a:avLst/>
              <a:gdLst/>
              <a:ahLst/>
              <a:cxnLst/>
              <a:rect l="l" t="t" r="r" b="b"/>
              <a:pathLst>
                <a:path w="130809" h="40004">
                  <a:moveTo>
                    <a:pt x="130206" y="0"/>
                  </a:moveTo>
                  <a:lnTo>
                    <a:pt x="0" y="39466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11005339" y="7445349"/>
              <a:ext cx="130810" cy="39370"/>
            </a:xfrm>
            <a:custGeom>
              <a:avLst/>
              <a:gdLst/>
              <a:ahLst/>
              <a:cxnLst/>
              <a:rect l="l" t="t" r="r" b="b"/>
              <a:pathLst>
                <a:path w="130809" h="39370">
                  <a:moveTo>
                    <a:pt x="130206" y="0"/>
                  </a:moveTo>
                  <a:lnTo>
                    <a:pt x="0" y="38902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11135523" y="7406716"/>
              <a:ext cx="130810" cy="38735"/>
            </a:xfrm>
            <a:custGeom>
              <a:avLst/>
              <a:gdLst/>
              <a:ahLst/>
              <a:cxnLst/>
              <a:rect l="l" t="t" r="r" b="b"/>
              <a:pathLst>
                <a:path w="130809" h="38734">
                  <a:moveTo>
                    <a:pt x="130206" y="0"/>
                  </a:moveTo>
                  <a:lnTo>
                    <a:pt x="0" y="38619"/>
                  </a:lnTo>
                </a:path>
              </a:pathLst>
            </a:custGeom>
            <a:ln w="47039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6030315" y="4591614"/>
              <a:ext cx="142240" cy="5262880"/>
            </a:xfrm>
            <a:custGeom>
              <a:avLst/>
              <a:gdLst/>
              <a:ahLst/>
              <a:cxnLst/>
              <a:rect l="l" t="t" r="r" b="b"/>
              <a:pathLst>
                <a:path w="142239" h="5262880">
                  <a:moveTo>
                    <a:pt x="141871" y="0"/>
                  </a:moveTo>
                  <a:lnTo>
                    <a:pt x="96100" y="0"/>
                  </a:lnTo>
                  <a:lnTo>
                    <a:pt x="96100" y="1022083"/>
                  </a:lnTo>
                  <a:lnTo>
                    <a:pt x="0" y="1022083"/>
                  </a:lnTo>
                  <a:lnTo>
                    <a:pt x="0" y="1067752"/>
                  </a:lnTo>
                  <a:lnTo>
                    <a:pt x="96100" y="1067752"/>
                  </a:lnTo>
                  <a:lnTo>
                    <a:pt x="96100" y="2044065"/>
                  </a:lnTo>
                  <a:lnTo>
                    <a:pt x="0" y="2044065"/>
                  </a:lnTo>
                  <a:lnTo>
                    <a:pt x="0" y="2089835"/>
                  </a:lnTo>
                  <a:lnTo>
                    <a:pt x="96100" y="2089835"/>
                  </a:lnTo>
                  <a:lnTo>
                    <a:pt x="96100" y="3066148"/>
                  </a:lnTo>
                  <a:lnTo>
                    <a:pt x="0" y="3066148"/>
                  </a:lnTo>
                  <a:lnTo>
                    <a:pt x="0" y="3111881"/>
                  </a:lnTo>
                  <a:lnTo>
                    <a:pt x="96100" y="3111881"/>
                  </a:lnTo>
                  <a:lnTo>
                    <a:pt x="96100" y="4088142"/>
                  </a:lnTo>
                  <a:lnTo>
                    <a:pt x="0" y="4088142"/>
                  </a:lnTo>
                  <a:lnTo>
                    <a:pt x="0" y="4133964"/>
                  </a:lnTo>
                  <a:lnTo>
                    <a:pt x="96100" y="4133964"/>
                  </a:lnTo>
                  <a:lnTo>
                    <a:pt x="96100" y="5110226"/>
                  </a:lnTo>
                  <a:lnTo>
                    <a:pt x="0" y="5110226"/>
                  </a:lnTo>
                  <a:lnTo>
                    <a:pt x="0" y="5155997"/>
                  </a:lnTo>
                  <a:lnTo>
                    <a:pt x="96100" y="5155997"/>
                  </a:lnTo>
                  <a:lnTo>
                    <a:pt x="96100" y="5262778"/>
                  </a:lnTo>
                  <a:lnTo>
                    <a:pt x="141871" y="5262778"/>
                  </a:lnTo>
                  <a:lnTo>
                    <a:pt x="141871" y="5138128"/>
                  </a:lnTo>
                  <a:lnTo>
                    <a:pt x="118973" y="5138128"/>
                  </a:lnTo>
                  <a:lnTo>
                    <a:pt x="118973" y="5133137"/>
                  </a:lnTo>
                  <a:lnTo>
                    <a:pt x="141871" y="5133137"/>
                  </a:lnTo>
                  <a:lnTo>
                    <a:pt x="141871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10561332" y="5448598"/>
              <a:ext cx="203200" cy="147955"/>
            </a:xfrm>
            <a:custGeom>
              <a:avLst/>
              <a:gdLst/>
              <a:ahLst/>
              <a:cxnLst/>
              <a:rect l="l" t="t" r="r" b="b"/>
              <a:pathLst>
                <a:path w="203200" h="147954">
                  <a:moveTo>
                    <a:pt x="17067" y="0"/>
                  </a:moveTo>
                  <a:lnTo>
                    <a:pt x="0" y="17028"/>
                  </a:lnTo>
                  <a:lnTo>
                    <a:pt x="130111" y="147329"/>
                  </a:lnTo>
                  <a:lnTo>
                    <a:pt x="202779" y="74793"/>
                  </a:lnTo>
                  <a:lnTo>
                    <a:pt x="188716" y="60634"/>
                  </a:lnTo>
                  <a:lnTo>
                    <a:pt x="133022" y="116189"/>
                  </a:lnTo>
                  <a:lnTo>
                    <a:pt x="17067" y="0"/>
                  </a:lnTo>
                  <a:close/>
                </a:path>
              </a:pathLst>
            </a:custGeom>
            <a:solidFill>
              <a:srgbClr val="922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10703763" y="4692935"/>
              <a:ext cx="781050" cy="798830"/>
            </a:xfrm>
            <a:custGeom>
              <a:avLst/>
              <a:gdLst/>
              <a:ahLst/>
              <a:cxnLst/>
              <a:rect l="l" t="t" r="r" b="b"/>
              <a:pathLst>
                <a:path w="781050" h="798829">
                  <a:moveTo>
                    <a:pt x="142557" y="740625"/>
                  </a:moveTo>
                  <a:lnTo>
                    <a:pt x="127228" y="731456"/>
                  </a:lnTo>
                  <a:lnTo>
                    <a:pt x="124206" y="738314"/>
                  </a:lnTo>
                  <a:lnTo>
                    <a:pt x="119989" y="745604"/>
                  </a:lnTo>
                  <a:lnTo>
                    <a:pt x="114122" y="753503"/>
                  </a:lnTo>
                  <a:lnTo>
                    <a:pt x="106146" y="762215"/>
                  </a:lnTo>
                  <a:lnTo>
                    <a:pt x="92163" y="772528"/>
                  </a:lnTo>
                  <a:lnTo>
                    <a:pt x="76288" y="776871"/>
                  </a:lnTo>
                  <a:lnTo>
                    <a:pt x="59220" y="773772"/>
                  </a:lnTo>
                  <a:lnTo>
                    <a:pt x="41668" y="761746"/>
                  </a:lnTo>
                  <a:lnTo>
                    <a:pt x="54063" y="749376"/>
                  </a:lnTo>
                  <a:lnTo>
                    <a:pt x="107467" y="696074"/>
                  </a:lnTo>
                  <a:lnTo>
                    <a:pt x="79438" y="673252"/>
                  </a:lnTo>
                  <a:lnTo>
                    <a:pt x="79438" y="699744"/>
                  </a:lnTo>
                  <a:lnTo>
                    <a:pt x="29806" y="749376"/>
                  </a:lnTo>
                  <a:lnTo>
                    <a:pt x="22733" y="737895"/>
                  </a:lnTo>
                  <a:lnTo>
                    <a:pt x="18669" y="724192"/>
                  </a:lnTo>
                  <a:lnTo>
                    <a:pt x="19824" y="709701"/>
                  </a:lnTo>
                  <a:lnTo>
                    <a:pt x="28448" y="695845"/>
                  </a:lnTo>
                  <a:lnTo>
                    <a:pt x="43002" y="686904"/>
                  </a:lnTo>
                  <a:lnTo>
                    <a:pt x="57175" y="686612"/>
                  </a:lnTo>
                  <a:lnTo>
                    <a:pt x="69735" y="691908"/>
                  </a:lnTo>
                  <a:lnTo>
                    <a:pt x="79438" y="699744"/>
                  </a:lnTo>
                  <a:lnTo>
                    <a:pt x="79438" y="673252"/>
                  </a:lnTo>
                  <a:lnTo>
                    <a:pt x="63919" y="667004"/>
                  </a:lnTo>
                  <a:lnTo>
                    <a:pt x="41033" y="667804"/>
                  </a:lnTo>
                  <a:lnTo>
                    <a:pt x="17627" y="682345"/>
                  </a:lnTo>
                  <a:lnTo>
                    <a:pt x="3149" y="704545"/>
                  </a:lnTo>
                  <a:lnTo>
                    <a:pt x="0" y="729018"/>
                  </a:lnTo>
                  <a:lnTo>
                    <a:pt x="7226" y="753656"/>
                  </a:lnTo>
                  <a:lnTo>
                    <a:pt x="23926" y="776427"/>
                  </a:lnTo>
                  <a:lnTo>
                    <a:pt x="46329" y="792594"/>
                  </a:lnTo>
                  <a:lnTo>
                    <a:pt x="70332" y="798487"/>
                  </a:lnTo>
                  <a:lnTo>
                    <a:pt x="94488" y="793711"/>
                  </a:lnTo>
                  <a:lnTo>
                    <a:pt x="117309" y="777836"/>
                  </a:lnTo>
                  <a:lnTo>
                    <a:pt x="118173" y="776871"/>
                  </a:lnTo>
                  <a:lnTo>
                    <a:pt x="127050" y="766991"/>
                  </a:lnTo>
                  <a:lnTo>
                    <a:pt x="134251" y="756920"/>
                  </a:lnTo>
                  <a:lnTo>
                    <a:pt x="139293" y="748004"/>
                  </a:lnTo>
                  <a:lnTo>
                    <a:pt x="142557" y="740625"/>
                  </a:lnTo>
                  <a:close/>
                </a:path>
                <a:path w="781050" h="798829">
                  <a:moveTo>
                    <a:pt x="252463" y="638619"/>
                  </a:moveTo>
                  <a:lnTo>
                    <a:pt x="196862" y="582930"/>
                  </a:lnTo>
                  <a:lnTo>
                    <a:pt x="173761" y="566534"/>
                  </a:lnTo>
                  <a:lnTo>
                    <a:pt x="153263" y="562673"/>
                  </a:lnTo>
                  <a:lnTo>
                    <a:pt x="136347" y="567245"/>
                  </a:lnTo>
                  <a:lnTo>
                    <a:pt x="123990" y="576148"/>
                  </a:lnTo>
                  <a:lnTo>
                    <a:pt x="114795" y="588327"/>
                  </a:lnTo>
                  <a:lnTo>
                    <a:pt x="109905" y="601052"/>
                  </a:lnTo>
                  <a:lnTo>
                    <a:pt x="108686" y="613410"/>
                  </a:lnTo>
                  <a:lnTo>
                    <a:pt x="110490" y="624408"/>
                  </a:lnTo>
                  <a:lnTo>
                    <a:pt x="110032" y="624840"/>
                  </a:lnTo>
                  <a:lnTo>
                    <a:pt x="93700" y="610298"/>
                  </a:lnTo>
                  <a:lnTo>
                    <a:pt x="78600" y="625360"/>
                  </a:lnTo>
                  <a:lnTo>
                    <a:pt x="91059" y="636625"/>
                  </a:lnTo>
                  <a:lnTo>
                    <a:pt x="104609" y="649859"/>
                  </a:lnTo>
                  <a:lnTo>
                    <a:pt x="172770" y="718121"/>
                  </a:lnTo>
                  <a:lnTo>
                    <a:pt x="189801" y="701141"/>
                  </a:lnTo>
                  <a:lnTo>
                    <a:pt x="130721" y="642010"/>
                  </a:lnTo>
                  <a:lnTo>
                    <a:pt x="128130" y="638708"/>
                  </a:lnTo>
                  <a:lnTo>
                    <a:pt x="126860" y="635800"/>
                  </a:lnTo>
                  <a:lnTo>
                    <a:pt x="123482" y="625805"/>
                  </a:lnTo>
                  <a:lnTo>
                    <a:pt x="123050" y="615188"/>
                  </a:lnTo>
                  <a:lnTo>
                    <a:pt x="125882" y="604850"/>
                  </a:lnTo>
                  <a:lnTo>
                    <a:pt x="132270" y="595668"/>
                  </a:lnTo>
                  <a:lnTo>
                    <a:pt x="144627" y="587730"/>
                  </a:lnTo>
                  <a:lnTo>
                    <a:pt x="157264" y="587019"/>
                  </a:lnTo>
                  <a:lnTo>
                    <a:pt x="169722" y="592150"/>
                  </a:lnTo>
                  <a:lnTo>
                    <a:pt x="181521" y="601687"/>
                  </a:lnTo>
                  <a:lnTo>
                    <a:pt x="235331" y="655599"/>
                  </a:lnTo>
                  <a:lnTo>
                    <a:pt x="252463" y="638619"/>
                  </a:lnTo>
                  <a:close/>
                </a:path>
                <a:path w="781050" h="798829">
                  <a:moveTo>
                    <a:pt x="375894" y="573557"/>
                  </a:moveTo>
                  <a:lnTo>
                    <a:pt x="360184" y="532803"/>
                  </a:lnTo>
                  <a:lnTo>
                    <a:pt x="314655" y="485470"/>
                  </a:lnTo>
                  <a:lnTo>
                    <a:pt x="314655" y="529590"/>
                  </a:lnTo>
                  <a:lnTo>
                    <a:pt x="314655" y="540499"/>
                  </a:lnTo>
                  <a:lnTo>
                    <a:pt x="311302" y="550710"/>
                  </a:lnTo>
                  <a:lnTo>
                    <a:pt x="304812" y="559587"/>
                  </a:lnTo>
                  <a:lnTo>
                    <a:pt x="290169" y="568858"/>
                  </a:lnTo>
                  <a:lnTo>
                    <a:pt x="274307" y="570230"/>
                  </a:lnTo>
                  <a:lnTo>
                    <a:pt x="258419" y="564769"/>
                  </a:lnTo>
                  <a:lnTo>
                    <a:pt x="243725" y="553567"/>
                  </a:lnTo>
                  <a:lnTo>
                    <a:pt x="231140" y="536829"/>
                  </a:lnTo>
                  <a:lnTo>
                    <a:pt x="225742" y="519925"/>
                  </a:lnTo>
                  <a:lnTo>
                    <a:pt x="227457" y="504050"/>
                  </a:lnTo>
                  <a:lnTo>
                    <a:pt x="236194" y="490385"/>
                  </a:lnTo>
                  <a:lnTo>
                    <a:pt x="246138" y="483260"/>
                  </a:lnTo>
                  <a:lnTo>
                    <a:pt x="256857" y="480314"/>
                  </a:lnTo>
                  <a:lnTo>
                    <a:pt x="267690" y="481012"/>
                  </a:lnTo>
                  <a:lnTo>
                    <a:pt x="306273" y="511035"/>
                  </a:lnTo>
                  <a:lnTo>
                    <a:pt x="314655" y="529590"/>
                  </a:lnTo>
                  <a:lnTo>
                    <a:pt x="314655" y="485470"/>
                  </a:lnTo>
                  <a:lnTo>
                    <a:pt x="284467" y="455142"/>
                  </a:lnTo>
                  <a:lnTo>
                    <a:pt x="267525" y="436714"/>
                  </a:lnTo>
                  <a:lnTo>
                    <a:pt x="252425" y="451764"/>
                  </a:lnTo>
                  <a:lnTo>
                    <a:pt x="265861" y="466445"/>
                  </a:lnTo>
                  <a:lnTo>
                    <a:pt x="265493" y="466813"/>
                  </a:lnTo>
                  <a:lnTo>
                    <a:pt x="255714" y="465124"/>
                  </a:lnTo>
                  <a:lnTo>
                    <a:pt x="244551" y="466013"/>
                  </a:lnTo>
                  <a:lnTo>
                    <a:pt x="232549" y="470573"/>
                  </a:lnTo>
                  <a:lnTo>
                    <a:pt x="220281" y="479945"/>
                  </a:lnTo>
                  <a:lnTo>
                    <a:pt x="207835" y="498957"/>
                  </a:lnTo>
                  <a:lnTo>
                    <a:pt x="203860" y="522058"/>
                  </a:lnTo>
                  <a:lnTo>
                    <a:pt x="209867" y="547052"/>
                  </a:lnTo>
                  <a:lnTo>
                    <a:pt x="227342" y="571715"/>
                  </a:lnTo>
                  <a:lnTo>
                    <a:pt x="248361" y="586828"/>
                  </a:lnTo>
                  <a:lnTo>
                    <a:pt x="271081" y="593064"/>
                  </a:lnTo>
                  <a:lnTo>
                    <a:pt x="293306" y="590092"/>
                  </a:lnTo>
                  <a:lnTo>
                    <a:pt x="326644" y="554583"/>
                  </a:lnTo>
                  <a:lnTo>
                    <a:pt x="328231" y="543026"/>
                  </a:lnTo>
                  <a:lnTo>
                    <a:pt x="326783" y="532206"/>
                  </a:lnTo>
                  <a:lnTo>
                    <a:pt x="327304" y="531787"/>
                  </a:lnTo>
                  <a:lnTo>
                    <a:pt x="337502" y="542036"/>
                  </a:lnTo>
                  <a:lnTo>
                    <a:pt x="350380" y="559447"/>
                  </a:lnTo>
                  <a:lnTo>
                    <a:pt x="354291" y="575906"/>
                  </a:lnTo>
                  <a:lnTo>
                    <a:pt x="350469" y="591185"/>
                  </a:lnTo>
                  <a:lnTo>
                    <a:pt x="322199" y="618490"/>
                  </a:lnTo>
                  <a:lnTo>
                    <a:pt x="305193" y="624878"/>
                  </a:lnTo>
                  <a:lnTo>
                    <a:pt x="314083" y="642277"/>
                  </a:lnTo>
                  <a:lnTo>
                    <a:pt x="352945" y="618896"/>
                  </a:lnTo>
                  <a:lnTo>
                    <a:pt x="373545" y="586409"/>
                  </a:lnTo>
                  <a:lnTo>
                    <a:pt x="375894" y="573557"/>
                  </a:lnTo>
                  <a:close/>
                </a:path>
                <a:path w="781050" h="798829">
                  <a:moveTo>
                    <a:pt x="431863" y="458952"/>
                  </a:moveTo>
                  <a:lnTo>
                    <a:pt x="418172" y="446773"/>
                  </a:lnTo>
                  <a:lnTo>
                    <a:pt x="416433" y="450062"/>
                  </a:lnTo>
                  <a:lnTo>
                    <a:pt x="414134" y="453263"/>
                  </a:lnTo>
                  <a:lnTo>
                    <a:pt x="409473" y="457822"/>
                  </a:lnTo>
                  <a:lnTo>
                    <a:pt x="402310" y="462584"/>
                  </a:lnTo>
                  <a:lnTo>
                    <a:pt x="394830" y="462978"/>
                  </a:lnTo>
                  <a:lnTo>
                    <a:pt x="386956" y="459435"/>
                  </a:lnTo>
                  <a:lnTo>
                    <a:pt x="378561" y="452361"/>
                  </a:lnTo>
                  <a:lnTo>
                    <a:pt x="328244" y="401891"/>
                  </a:lnTo>
                  <a:lnTo>
                    <a:pt x="352602" y="377621"/>
                  </a:lnTo>
                  <a:lnTo>
                    <a:pt x="339623" y="364629"/>
                  </a:lnTo>
                  <a:lnTo>
                    <a:pt x="315302" y="389001"/>
                  </a:lnTo>
                  <a:lnTo>
                    <a:pt x="292862" y="366522"/>
                  </a:lnTo>
                  <a:lnTo>
                    <a:pt x="281190" y="388150"/>
                  </a:lnTo>
                  <a:lnTo>
                    <a:pt x="298653" y="405612"/>
                  </a:lnTo>
                  <a:lnTo>
                    <a:pt x="284022" y="420090"/>
                  </a:lnTo>
                  <a:lnTo>
                    <a:pt x="297002" y="433082"/>
                  </a:lnTo>
                  <a:lnTo>
                    <a:pt x="311492" y="418541"/>
                  </a:lnTo>
                  <a:lnTo>
                    <a:pt x="362432" y="469582"/>
                  </a:lnTo>
                  <a:lnTo>
                    <a:pt x="370611" y="476948"/>
                  </a:lnTo>
                  <a:lnTo>
                    <a:pt x="378523" y="482485"/>
                  </a:lnTo>
                  <a:lnTo>
                    <a:pt x="386168" y="486054"/>
                  </a:lnTo>
                  <a:lnTo>
                    <a:pt x="393573" y="487553"/>
                  </a:lnTo>
                  <a:lnTo>
                    <a:pt x="400050" y="487070"/>
                  </a:lnTo>
                  <a:lnTo>
                    <a:pt x="429742" y="463461"/>
                  </a:lnTo>
                  <a:lnTo>
                    <a:pt x="431863" y="458952"/>
                  </a:lnTo>
                  <a:close/>
                </a:path>
                <a:path w="781050" h="798829">
                  <a:moveTo>
                    <a:pt x="531761" y="359537"/>
                  </a:moveTo>
                  <a:lnTo>
                    <a:pt x="476250" y="303885"/>
                  </a:lnTo>
                  <a:lnTo>
                    <a:pt x="453199" y="287451"/>
                  </a:lnTo>
                  <a:lnTo>
                    <a:pt x="432739" y="283540"/>
                  </a:lnTo>
                  <a:lnTo>
                    <a:pt x="415925" y="287997"/>
                  </a:lnTo>
                  <a:lnTo>
                    <a:pt x="391071" y="318655"/>
                  </a:lnTo>
                  <a:lnTo>
                    <a:pt x="388708" y="326796"/>
                  </a:lnTo>
                  <a:lnTo>
                    <a:pt x="388937" y="335495"/>
                  </a:lnTo>
                  <a:lnTo>
                    <a:pt x="391071" y="343027"/>
                  </a:lnTo>
                  <a:lnTo>
                    <a:pt x="390639" y="343408"/>
                  </a:lnTo>
                  <a:lnTo>
                    <a:pt x="332168" y="284835"/>
                  </a:lnTo>
                  <a:lnTo>
                    <a:pt x="315188" y="301815"/>
                  </a:lnTo>
                  <a:lnTo>
                    <a:pt x="452259" y="439039"/>
                  </a:lnTo>
                  <a:lnTo>
                    <a:pt x="469150" y="422097"/>
                  </a:lnTo>
                  <a:lnTo>
                    <a:pt x="409829" y="362597"/>
                  </a:lnTo>
                  <a:lnTo>
                    <a:pt x="407428" y="359816"/>
                  </a:lnTo>
                  <a:lnTo>
                    <a:pt x="405879" y="356438"/>
                  </a:lnTo>
                  <a:lnTo>
                    <a:pt x="402831" y="346544"/>
                  </a:lnTo>
                  <a:lnTo>
                    <a:pt x="402602" y="336080"/>
                  </a:lnTo>
                  <a:lnTo>
                    <a:pt x="405523" y="325869"/>
                  </a:lnTo>
                  <a:lnTo>
                    <a:pt x="411949" y="316776"/>
                  </a:lnTo>
                  <a:lnTo>
                    <a:pt x="424294" y="308825"/>
                  </a:lnTo>
                  <a:lnTo>
                    <a:pt x="436956" y="308114"/>
                  </a:lnTo>
                  <a:lnTo>
                    <a:pt x="449427" y="313232"/>
                  </a:lnTo>
                  <a:lnTo>
                    <a:pt x="461200" y="322795"/>
                  </a:lnTo>
                  <a:lnTo>
                    <a:pt x="514819" y="376516"/>
                  </a:lnTo>
                  <a:lnTo>
                    <a:pt x="531761" y="359537"/>
                  </a:lnTo>
                  <a:close/>
                </a:path>
                <a:path w="781050" h="798829">
                  <a:moveTo>
                    <a:pt x="660654" y="277723"/>
                  </a:moveTo>
                  <a:lnTo>
                    <a:pt x="610031" y="261289"/>
                  </a:lnTo>
                  <a:lnTo>
                    <a:pt x="558292" y="223481"/>
                  </a:lnTo>
                  <a:lnTo>
                    <a:pt x="519544" y="171107"/>
                  </a:lnTo>
                  <a:lnTo>
                    <a:pt x="503339" y="120142"/>
                  </a:lnTo>
                  <a:lnTo>
                    <a:pt x="490220" y="133261"/>
                  </a:lnTo>
                  <a:lnTo>
                    <a:pt x="504405" y="181787"/>
                  </a:lnTo>
                  <a:lnTo>
                    <a:pt x="543852" y="237553"/>
                  </a:lnTo>
                  <a:lnTo>
                    <a:pt x="599186" y="276834"/>
                  </a:lnTo>
                  <a:lnTo>
                    <a:pt x="647433" y="290791"/>
                  </a:lnTo>
                  <a:lnTo>
                    <a:pt x="660654" y="277723"/>
                  </a:lnTo>
                  <a:close/>
                </a:path>
                <a:path w="781050" h="798829">
                  <a:moveTo>
                    <a:pt x="703465" y="188175"/>
                  </a:moveTo>
                  <a:lnTo>
                    <a:pt x="577977" y="62572"/>
                  </a:lnTo>
                  <a:lnTo>
                    <a:pt x="563524" y="77063"/>
                  </a:lnTo>
                  <a:lnTo>
                    <a:pt x="550684" y="119164"/>
                  </a:lnTo>
                  <a:lnTo>
                    <a:pt x="566915" y="128854"/>
                  </a:lnTo>
                  <a:lnTo>
                    <a:pt x="577024" y="95173"/>
                  </a:lnTo>
                  <a:lnTo>
                    <a:pt x="577316" y="94843"/>
                  </a:lnTo>
                  <a:lnTo>
                    <a:pt x="686904" y="204635"/>
                  </a:lnTo>
                  <a:lnTo>
                    <a:pt x="703465" y="188175"/>
                  </a:lnTo>
                  <a:close/>
                </a:path>
                <a:path w="781050" h="798829">
                  <a:moveTo>
                    <a:pt x="780986" y="157543"/>
                  </a:moveTo>
                  <a:lnTo>
                    <a:pt x="766864" y="109067"/>
                  </a:lnTo>
                  <a:lnTo>
                    <a:pt x="727544" y="53352"/>
                  </a:lnTo>
                  <a:lnTo>
                    <a:pt x="671918" y="13868"/>
                  </a:lnTo>
                  <a:lnTo>
                    <a:pt x="623633" y="0"/>
                  </a:lnTo>
                  <a:lnTo>
                    <a:pt x="610552" y="13081"/>
                  </a:lnTo>
                  <a:lnTo>
                    <a:pt x="635622" y="19113"/>
                  </a:lnTo>
                  <a:lnTo>
                    <a:pt x="661225" y="29451"/>
                  </a:lnTo>
                  <a:lnTo>
                    <a:pt x="713193" y="67691"/>
                  </a:lnTo>
                  <a:lnTo>
                    <a:pt x="751446" y="119938"/>
                  </a:lnTo>
                  <a:lnTo>
                    <a:pt x="767854" y="170624"/>
                  </a:lnTo>
                  <a:lnTo>
                    <a:pt x="780986" y="157543"/>
                  </a:lnTo>
                  <a:close/>
                </a:path>
              </a:pathLst>
            </a:custGeom>
            <a:solidFill>
              <a:srgbClr val="922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0" name="object 24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991292" y="5570176"/>
              <a:ext cx="217986" cy="312182"/>
            </a:xfrm>
            <a:prstGeom prst="rect">
              <a:avLst/>
            </a:prstGeom>
          </p:spPr>
        </p:pic>
        <p:pic>
          <p:nvPicPr>
            <p:cNvPr id="241" name="object 24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070497" y="5071738"/>
              <a:ext cx="201229" cy="479369"/>
            </a:xfrm>
            <a:prstGeom prst="rect">
              <a:avLst/>
            </a:prstGeom>
          </p:spPr>
        </p:pic>
        <p:pic>
          <p:nvPicPr>
            <p:cNvPr id="242" name="object 24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104390" y="4747407"/>
              <a:ext cx="209417" cy="262402"/>
            </a:xfrm>
            <a:prstGeom prst="rect">
              <a:avLst/>
            </a:prstGeom>
          </p:spPr>
        </p:pic>
        <p:pic>
          <p:nvPicPr>
            <p:cNvPr id="243" name="object 24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191584" y="4591272"/>
              <a:ext cx="136650" cy="128466"/>
            </a:xfrm>
            <a:prstGeom prst="rect">
              <a:avLst/>
            </a:prstGeom>
          </p:spPr>
        </p:pic>
        <p:pic>
          <p:nvPicPr>
            <p:cNvPr id="244" name="object 24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159606" y="4328780"/>
              <a:ext cx="206175" cy="242091"/>
            </a:xfrm>
            <a:prstGeom prst="rect">
              <a:avLst/>
            </a:prstGeom>
          </p:spPr>
        </p:pic>
        <p:pic>
          <p:nvPicPr>
            <p:cNvPr id="245" name="object 24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191042" y="4074214"/>
              <a:ext cx="223251" cy="183105"/>
            </a:xfrm>
            <a:prstGeom prst="rect">
              <a:avLst/>
            </a:prstGeom>
          </p:spPr>
        </p:pic>
        <p:sp>
          <p:nvSpPr>
            <p:cNvPr id="246" name="object 246"/>
            <p:cNvSpPr/>
            <p:nvPr/>
          </p:nvSpPr>
          <p:spPr>
            <a:xfrm>
              <a:off x="8370928" y="4017399"/>
              <a:ext cx="35560" cy="34925"/>
            </a:xfrm>
            <a:custGeom>
              <a:avLst/>
              <a:gdLst/>
              <a:ahLst/>
              <a:cxnLst/>
              <a:rect l="l" t="t" r="r" b="b"/>
              <a:pathLst>
                <a:path w="35559" h="34925">
                  <a:moveTo>
                    <a:pt x="10207" y="0"/>
                  </a:moveTo>
                  <a:lnTo>
                    <a:pt x="2304" y="5597"/>
                  </a:lnTo>
                  <a:lnTo>
                    <a:pt x="0" y="24555"/>
                  </a:lnTo>
                  <a:lnTo>
                    <a:pt x="6443" y="32316"/>
                  </a:lnTo>
                  <a:lnTo>
                    <a:pt x="16181" y="33539"/>
                  </a:lnTo>
                  <a:lnTo>
                    <a:pt x="25918" y="34763"/>
                  </a:lnTo>
                  <a:lnTo>
                    <a:pt x="34009" y="29071"/>
                  </a:lnTo>
                  <a:lnTo>
                    <a:pt x="35185" y="19850"/>
                  </a:lnTo>
                  <a:lnTo>
                    <a:pt x="34773" y="12885"/>
                  </a:lnTo>
                  <a:lnTo>
                    <a:pt x="31851" y="7238"/>
                  </a:lnTo>
                  <a:lnTo>
                    <a:pt x="26857" y="3240"/>
                  </a:lnTo>
                  <a:lnTo>
                    <a:pt x="20226" y="1222"/>
                  </a:lnTo>
                  <a:lnTo>
                    <a:pt x="10207" y="0"/>
                  </a:lnTo>
                  <a:close/>
                </a:path>
              </a:pathLst>
            </a:custGeom>
            <a:solidFill>
              <a:srgbClr val="27AA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7" name="object 24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234343" y="3801032"/>
              <a:ext cx="225175" cy="197264"/>
            </a:xfrm>
            <a:prstGeom prst="rect">
              <a:avLst/>
            </a:prstGeom>
          </p:spPr>
        </p:pic>
        <p:pic>
          <p:nvPicPr>
            <p:cNvPr id="248" name="object 24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872947" y="5130106"/>
              <a:ext cx="236380" cy="251602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973076" y="4693159"/>
              <a:ext cx="279116" cy="416367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115937" y="4261529"/>
              <a:ext cx="276998" cy="411085"/>
            </a:xfrm>
            <a:prstGeom prst="rect">
              <a:avLst/>
            </a:prstGeom>
          </p:spPr>
        </p:pic>
        <p:pic>
          <p:nvPicPr>
            <p:cNvPr id="251" name="object 25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253402" y="3959905"/>
              <a:ext cx="244357" cy="226024"/>
            </a:xfrm>
            <a:prstGeom prst="rect">
              <a:avLst/>
            </a:prstGeom>
          </p:spPr>
        </p:pic>
        <p:pic>
          <p:nvPicPr>
            <p:cNvPr id="252" name="object 25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9338393" y="3731481"/>
              <a:ext cx="246395" cy="200399"/>
            </a:xfrm>
            <a:prstGeom prst="rect">
              <a:avLst/>
            </a:prstGeom>
          </p:spPr>
        </p:pic>
        <p:pic>
          <p:nvPicPr>
            <p:cNvPr id="253" name="object 25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277705" y="6487802"/>
              <a:ext cx="471673" cy="323905"/>
            </a:xfrm>
            <a:prstGeom prst="rect">
              <a:avLst/>
            </a:prstGeom>
          </p:spPr>
        </p:pic>
        <p:pic>
          <p:nvPicPr>
            <p:cNvPr id="254" name="object 25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778316" y="6326472"/>
              <a:ext cx="201484" cy="239592"/>
            </a:xfrm>
            <a:prstGeom prst="rect">
              <a:avLst/>
            </a:prstGeom>
          </p:spPr>
        </p:pic>
        <p:pic>
          <p:nvPicPr>
            <p:cNvPr id="255" name="object 25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999099" y="6196759"/>
              <a:ext cx="229046" cy="258448"/>
            </a:xfrm>
            <a:prstGeom prst="rect">
              <a:avLst/>
            </a:prstGeom>
          </p:spPr>
        </p:pic>
        <p:sp>
          <p:nvSpPr>
            <p:cNvPr id="256" name="object 256"/>
            <p:cNvSpPr/>
            <p:nvPr/>
          </p:nvSpPr>
          <p:spPr>
            <a:xfrm>
              <a:off x="9694761" y="7721479"/>
              <a:ext cx="1165225" cy="448945"/>
            </a:xfrm>
            <a:custGeom>
              <a:avLst/>
              <a:gdLst/>
              <a:ahLst/>
              <a:cxnLst/>
              <a:rect l="l" t="t" r="r" b="b"/>
              <a:pathLst>
                <a:path w="1165225" h="448945">
                  <a:moveTo>
                    <a:pt x="149555" y="377698"/>
                  </a:moveTo>
                  <a:lnTo>
                    <a:pt x="128333" y="341083"/>
                  </a:lnTo>
                  <a:lnTo>
                    <a:pt x="124256" y="338797"/>
                  </a:lnTo>
                  <a:lnTo>
                    <a:pt x="124256" y="390728"/>
                  </a:lnTo>
                  <a:lnTo>
                    <a:pt x="117297" y="404253"/>
                  </a:lnTo>
                  <a:lnTo>
                    <a:pt x="79832" y="423316"/>
                  </a:lnTo>
                  <a:lnTo>
                    <a:pt x="68440" y="425526"/>
                  </a:lnTo>
                  <a:lnTo>
                    <a:pt x="48780" y="358063"/>
                  </a:lnTo>
                  <a:lnTo>
                    <a:pt x="67691" y="352564"/>
                  </a:lnTo>
                  <a:lnTo>
                    <a:pt x="85953" y="349389"/>
                  </a:lnTo>
                  <a:lnTo>
                    <a:pt x="102260" y="351294"/>
                  </a:lnTo>
                  <a:lnTo>
                    <a:pt x="115189" y="359041"/>
                  </a:lnTo>
                  <a:lnTo>
                    <a:pt x="123291" y="373405"/>
                  </a:lnTo>
                  <a:lnTo>
                    <a:pt x="124256" y="390728"/>
                  </a:lnTo>
                  <a:lnTo>
                    <a:pt x="124256" y="338797"/>
                  </a:lnTo>
                  <a:lnTo>
                    <a:pt x="112407" y="334327"/>
                  </a:lnTo>
                  <a:lnTo>
                    <a:pt x="98221" y="333184"/>
                  </a:lnTo>
                  <a:lnTo>
                    <a:pt x="98031" y="332435"/>
                  </a:lnTo>
                  <a:lnTo>
                    <a:pt x="108585" y="322389"/>
                  </a:lnTo>
                  <a:lnTo>
                    <a:pt x="115392" y="310642"/>
                  </a:lnTo>
                  <a:lnTo>
                    <a:pt x="118173" y="297903"/>
                  </a:lnTo>
                  <a:lnTo>
                    <a:pt x="116662" y="284873"/>
                  </a:lnTo>
                  <a:lnTo>
                    <a:pt x="112737" y="275374"/>
                  </a:lnTo>
                  <a:lnTo>
                    <a:pt x="111353" y="273456"/>
                  </a:lnTo>
                  <a:lnTo>
                    <a:pt x="107264" y="267754"/>
                  </a:lnTo>
                  <a:lnTo>
                    <a:pt x="100482" y="261975"/>
                  </a:lnTo>
                  <a:lnTo>
                    <a:pt x="94754" y="259092"/>
                  </a:lnTo>
                  <a:lnTo>
                    <a:pt x="94754" y="306679"/>
                  </a:lnTo>
                  <a:lnTo>
                    <a:pt x="90068" y="318325"/>
                  </a:lnTo>
                  <a:lnTo>
                    <a:pt x="79984" y="328079"/>
                  </a:lnTo>
                  <a:lnTo>
                    <a:pt x="64681" y="335013"/>
                  </a:lnTo>
                  <a:lnTo>
                    <a:pt x="43840" y="341083"/>
                  </a:lnTo>
                  <a:lnTo>
                    <a:pt x="27190" y="283883"/>
                  </a:lnTo>
                  <a:lnTo>
                    <a:pt x="30670" y="282003"/>
                  </a:lnTo>
                  <a:lnTo>
                    <a:pt x="36461" y="279514"/>
                  </a:lnTo>
                  <a:lnTo>
                    <a:pt x="46951" y="276402"/>
                  </a:lnTo>
                  <a:lnTo>
                    <a:pt x="63169" y="273456"/>
                  </a:lnTo>
                  <a:lnTo>
                    <a:pt x="76822" y="275043"/>
                  </a:lnTo>
                  <a:lnTo>
                    <a:pt x="87274" y="281736"/>
                  </a:lnTo>
                  <a:lnTo>
                    <a:pt x="93891" y="294043"/>
                  </a:lnTo>
                  <a:lnTo>
                    <a:pt x="94754" y="306679"/>
                  </a:lnTo>
                  <a:lnTo>
                    <a:pt x="94754" y="259092"/>
                  </a:lnTo>
                  <a:lnTo>
                    <a:pt x="92621" y="258013"/>
                  </a:lnTo>
                  <a:lnTo>
                    <a:pt x="82042" y="254800"/>
                  </a:lnTo>
                  <a:lnTo>
                    <a:pt x="70129" y="253936"/>
                  </a:lnTo>
                  <a:lnTo>
                    <a:pt x="56426" y="255409"/>
                  </a:lnTo>
                  <a:lnTo>
                    <a:pt x="17830" y="267017"/>
                  </a:lnTo>
                  <a:lnTo>
                    <a:pt x="0" y="275323"/>
                  </a:lnTo>
                  <a:lnTo>
                    <a:pt x="50520" y="448906"/>
                  </a:lnTo>
                  <a:lnTo>
                    <a:pt x="106324" y="433933"/>
                  </a:lnTo>
                  <a:lnTo>
                    <a:pt x="142671" y="406425"/>
                  </a:lnTo>
                  <a:lnTo>
                    <a:pt x="149275" y="388073"/>
                  </a:lnTo>
                  <a:lnTo>
                    <a:pt x="149555" y="377698"/>
                  </a:lnTo>
                  <a:close/>
                </a:path>
                <a:path w="1165225" h="448945">
                  <a:moveTo>
                    <a:pt x="223621" y="282676"/>
                  </a:moveTo>
                  <a:lnTo>
                    <a:pt x="217271" y="260946"/>
                  </a:lnTo>
                  <a:lnTo>
                    <a:pt x="213131" y="261518"/>
                  </a:lnTo>
                  <a:lnTo>
                    <a:pt x="210781" y="262267"/>
                  </a:lnTo>
                  <a:lnTo>
                    <a:pt x="200101" y="267487"/>
                  </a:lnTo>
                  <a:lnTo>
                    <a:pt x="191630" y="275971"/>
                  </a:lnTo>
                  <a:lnTo>
                    <a:pt x="185902" y="287108"/>
                  </a:lnTo>
                  <a:lnTo>
                    <a:pt x="183451" y="300316"/>
                  </a:lnTo>
                  <a:lnTo>
                    <a:pt x="182740" y="300558"/>
                  </a:lnTo>
                  <a:lnTo>
                    <a:pt x="174282" y="275767"/>
                  </a:lnTo>
                  <a:lnTo>
                    <a:pt x="154139" y="281597"/>
                  </a:lnTo>
                  <a:lnTo>
                    <a:pt x="157276" y="290499"/>
                  </a:lnTo>
                  <a:lnTo>
                    <a:pt x="160362" y="299974"/>
                  </a:lnTo>
                  <a:lnTo>
                    <a:pt x="166662" y="320878"/>
                  </a:lnTo>
                  <a:lnTo>
                    <a:pt x="192201" y="408190"/>
                  </a:lnTo>
                  <a:lnTo>
                    <a:pt x="215252" y="401510"/>
                  </a:lnTo>
                  <a:lnTo>
                    <a:pt x="194500" y="330149"/>
                  </a:lnTo>
                  <a:lnTo>
                    <a:pt x="193560" y="326148"/>
                  </a:lnTo>
                  <a:lnTo>
                    <a:pt x="193192" y="322808"/>
                  </a:lnTo>
                  <a:lnTo>
                    <a:pt x="193636" y="309778"/>
                  </a:lnTo>
                  <a:lnTo>
                    <a:pt x="197612" y="298564"/>
                  </a:lnTo>
                  <a:lnTo>
                    <a:pt x="205003" y="289877"/>
                  </a:lnTo>
                  <a:lnTo>
                    <a:pt x="215633" y="284467"/>
                  </a:lnTo>
                  <a:lnTo>
                    <a:pt x="221030" y="282829"/>
                  </a:lnTo>
                  <a:lnTo>
                    <a:pt x="223621" y="282676"/>
                  </a:lnTo>
                  <a:close/>
                </a:path>
                <a:path w="1165225" h="448945">
                  <a:moveTo>
                    <a:pt x="259638" y="220687"/>
                  </a:moveTo>
                  <a:lnTo>
                    <a:pt x="257327" y="212877"/>
                  </a:lnTo>
                  <a:lnTo>
                    <a:pt x="254939" y="204647"/>
                  </a:lnTo>
                  <a:lnTo>
                    <a:pt x="247408" y="200126"/>
                  </a:lnTo>
                  <a:lnTo>
                    <a:pt x="230327" y="205066"/>
                  </a:lnTo>
                  <a:lnTo>
                    <a:pt x="226479" y="213258"/>
                  </a:lnTo>
                  <a:lnTo>
                    <a:pt x="228777" y="221208"/>
                  </a:lnTo>
                  <a:lnTo>
                    <a:pt x="231089" y="229019"/>
                  </a:lnTo>
                  <a:lnTo>
                    <a:pt x="238417" y="233718"/>
                  </a:lnTo>
                  <a:lnTo>
                    <a:pt x="246799" y="231317"/>
                  </a:lnTo>
                  <a:lnTo>
                    <a:pt x="255968" y="228587"/>
                  </a:lnTo>
                  <a:lnTo>
                    <a:pt x="259638" y="220687"/>
                  </a:lnTo>
                  <a:close/>
                </a:path>
                <a:path w="1165225" h="448945">
                  <a:moveTo>
                    <a:pt x="302158" y="376199"/>
                  </a:moveTo>
                  <a:lnTo>
                    <a:pt x="265137" y="249237"/>
                  </a:lnTo>
                  <a:lnTo>
                    <a:pt x="241998" y="256019"/>
                  </a:lnTo>
                  <a:lnTo>
                    <a:pt x="279019" y="382879"/>
                  </a:lnTo>
                  <a:lnTo>
                    <a:pt x="302158" y="376199"/>
                  </a:lnTo>
                  <a:close/>
                </a:path>
                <a:path w="1165225" h="448945">
                  <a:moveTo>
                    <a:pt x="449453" y="351332"/>
                  </a:moveTo>
                  <a:lnTo>
                    <a:pt x="448233" y="334962"/>
                  </a:lnTo>
                  <a:lnTo>
                    <a:pt x="444398" y="318262"/>
                  </a:lnTo>
                  <a:lnTo>
                    <a:pt x="443598" y="314731"/>
                  </a:lnTo>
                  <a:lnTo>
                    <a:pt x="422097" y="241020"/>
                  </a:lnTo>
                  <a:lnTo>
                    <a:pt x="420852" y="236664"/>
                  </a:lnTo>
                  <a:lnTo>
                    <a:pt x="419392" y="231559"/>
                  </a:lnTo>
                  <a:lnTo>
                    <a:pt x="419074" y="230441"/>
                  </a:lnTo>
                  <a:lnTo>
                    <a:pt x="416496" y="220814"/>
                  </a:lnTo>
                  <a:lnTo>
                    <a:pt x="414629" y="213283"/>
                  </a:lnTo>
                  <a:lnTo>
                    <a:pt x="413067" y="206121"/>
                  </a:lnTo>
                  <a:lnTo>
                    <a:pt x="412076" y="206413"/>
                  </a:lnTo>
                  <a:lnTo>
                    <a:pt x="412076" y="294640"/>
                  </a:lnTo>
                  <a:lnTo>
                    <a:pt x="411886" y="298919"/>
                  </a:lnTo>
                  <a:lnTo>
                    <a:pt x="386816" y="331901"/>
                  </a:lnTo>
                  <a:lnTo>
                    <a:pt x="369506" y="332994"/>
                  </a:lnTo>
                  <a:lnTo>
                    <a:pt x="354926" y="326555"/>
                  </a:lnTo>
                  <a:lnTo>
                    <a:pt x="343598" y="314109"/>
                  </a:lnTo>
                  <a:lnTo>
                    <a:pt x="336054" y="297180"/>
                  </a:lnTo>
                  <a:lnTo>
                    <a:pt x="333070" y="276466"/>
                  </a:lnTo>
                  <a:lnTo>
                    <a:pt x="336461" y="259054"/>
                  </a:lnTo>
                  <a:lnTo>
                    <a:pt x="372008" y="236664"/>
                  </a:lnTo>
                  <a:lnTo>
                    <a:pt x="403517" y="263271"/>
                  </a:lnTo>
                  <a:lnTo>
                    <a:pt x="410235" y="285991"/>
                  </a:lnTo>
                  <a:lnTo>
                    <a:pt x="411327" y="289941"/>
                  </a:lnTo>
                  <a:lnTo>
                    <a:pt x="412076" y="294640"/>
                  </a:lnTo>
                  <a:lnTo>
                    <a:pt x="412076" y="206413"/>
                  </a:lnTo>
                  <a:lnTo>
                    <a:pt x="392595" y="212090"/>
                  </a:lnTo>
                  <a:lnTo>
                    <a:pt x="397357" y="231419"/>
                  </a:lnTo>
                  <a:lnTo>
                    <a:pt x="396786" y="231559"/>
                  </a:lnTo>
                  <a:lnTo>
                    <a:pt x="389013" y="225399"/>
                  </a:lnTo>
                  <a:lnTo>
                    <a:pt x="378853" y="220814"/>
                  </a:lnTo>
                  <a:lnTo>
                    <a:pt x="366204" y="219049"/>
                  </a:lnTo>
                  <a:lnTo>
                    <a:pt x="350964" y="221361"/>
                  </a:lnTo>
                  <a:lnTo>
                    <a:pt x="330885" y="232054"/>
                  </a:lnTo>
                  <a:lnTo>
                    <a:pt x="316293" y="250418"/>
                  </a:lnTo>
                  <a:lnTo>
                    <a:pt x="309549" y="275234"/>
                  </a:lnTo>
                  <a:lnTo>
                    <a:pt x="313004" y="305282"/>
                  </a:lnTo>
                  <a:lnTo>
                    <a:pt x="324192" y="328587"/>
                  </a:lnTo>
                  <a:lnTo>
                    <a:pt x="341109" y="344919"/>
                  </a:lnTo>
                  <a:lnTo>
                    <a:pt x="362000" y="352945"/>
                  </a:lnTo>
                  <a:lnTo>
                    <a:pt x="385127" y="351332"/>
                  </a:lnTo>
                  <a:lnTo>
                    <a:pt x="419315" y="318401"/>
                  </a:lnTo>
                  <a:lnTo>
                    <a:pt x="419785" y="318262"/>
                  </a:lnTo>
                  <a:lnTo>
                    <a:pt x="423926" y="332130"/>
                  </a:lnTo>
                  <a:lnTo>
                    <a:pt x="426834" y="353580"/>
                  </a:lnTo>
                  <a:lnTo>
                    <a:pt x="422338" y="369900"/>
                  </a:lnTo>
                  <a:lnTo>
                    <a:pt x="411670" y="381469"/>
                  </a:lnTo>
                  <a:lnTo>
                    <a:pt x="396087" y="388683"/>
                  </a:lnTo>
                  <a:lnTo>
                    <a:pt x="384517" y="391147"/>
                  </a:lnTo>
                  <a:lnTo>
                    <a:pt x="373735" y="391845"/>
                  </a:lnTo>
                  <a:lnTo>
                    <a:pt x="364032" y="391109"/>
                  </a:lnTo>
                  <a:lnTo>
                    <a:pt x="355727" y="389293"/>
                  </a:lnTo>
                  <a:lnTo>
                    <a:pt x="355206" y="408813"/>
                  </a:lnTo>
                  <a:lnTo>
                    <a:pt x="365277" y="410781"/>
                  </a:lnTo>
                  <a:lnTo>
                    <a:pt x="376694" y="411022"/>
                  </a:lnTo>
                  <a:lnTo>
                    <a:pt x="388683" y="409727"/>
                  </a:lnTo>
                  <a:lnTo>
                    <a:pt x="429869" y="391845"/>
                  </a:lnTo>
                  <a:lnTo>
                    <a:pt x="449364" y="352945"/>
                  </a:lnTo>
                  <a:lnTo>
                    <a:pt x="449453" y="351332"/>
                  </a:lnTo>
                  <a:close/>
                </a:path>
                <a:path w="1165225" h="448945">
                  <a:moveTo>
                    <a:pt x="595160" y="290741"/>
                  </a:moveTo>
                  <a:lnTo>
                    <a:pt x="573087" y="215239"/>
                  </a:lnTo>
                  <a:lnTo>
                    <a:pt x="560755" y="189738"/>
                  </a:lnTo>
                  <a:lnTo>
                    <a:pt x="544690" y="176479"/>
                  </a:lnTo>
                  <a:lnTo>
                    <a:pt x="527837" y="172313"/>
                  </a:lnTo>
                  <a:lnTo>
                    <a:pt x="513118" y="174129"/>
                  </a:lnTo>
                  <a:lnTo>
                    <a:pt x="481406" y="201028"/>
                  </a:lnTo>
                  <a:lnTo>
                    <a:pt x="479577" y="208699"/>
                  </a:lnTo>
                  <a:lnTo>
                    <a:pt x="479107" y="208838"/>
                  </a:lnTo>
                  <a:lnTo>
                    <a:pt x="455866" y="129298"/>
                  </a:lnTo>
                  <a:lnTo>
                    <a:pt x="432816" y="136067"/>
                  </a:lnTo>
                  <a:lnTo>
                    <a:pt x="487108" y="322249"/>
                  </a:lnTo>
                  <a:lnTo>
                    <a:pt x="510197" y="315480"/>
                  </a:lnTo>
                  <a:lnTo>
                    <a:pt x="486676" y="234759"/>
                  </a:lnTo>
                  <a:lnTo>
                    <a:pt x="485927" y="231178"/>
                  </a:lnTo>
                  <a:lnTo>
                    <a:pt x="510438" y="195668"/>
                  </a:lnTo>
                  <a:lnTo>
                    <a:pt x="525145" y="194627"/>
                  </a:lnTo>
                  <a:lnTo>
                    <a:pt x="536625" y="200050"/>
                  </a:lnTo>
                  <a:lnTo>
                    <a:pt x="545122" y="210515"/>
                  </a:lnTo>
                  <a:lnTo>
                    <a:pt x="550887" y="224548"/>
                  </a:lnTo>
                  <a:lnTo>
                    <a:pt x="572109" y="297510"/>
                  </a:lnTo>
                  <a:lnTo>
                    <a:pt x="595160" y="290741"/>
                  </a:lnTo>
                  <a:close/>
                </a:path>
                <a:path w="1165225" h="448945">
                  <a:moveTo>
                    <a:pt x="691057" y="262509"/>
                  </a:moveTo>
                  <a:lnTo>
                    <a:pt x="685038" y="245198"/>
                  </a:lnTo>
                  <a:lnTo>
                    <a:pt x="681888" y="247218"/>
                  </a:lnTo>
                  <a:lnTo>
                    <a:pt x="678307" y="248869"/>
                  </a:lnTo>
                  <a:lnTo>
                    <a:pt x="672058" y="250710"/>
                  </a:lnTo>
                  <a:lnTo>
                    <a:pt x="663448" y="251434"/>
                  </a:lnTo>
                  <a:lnTo>
                    <a:pt x="656704" y="248196"/>
                  </a:lnTo>
                  <a:lnTo>
                    <a:pt x="651535" y="241312"/>
                  </a:lnTo>
                  <a:lnTo>
                    <a:pt x="647636" y="231089"/>
                  </a:lnTo>
                  <a:lnTo>
                    <a:pt x="627608" y="162648"/>
                  </a:lnTo>
                  <a:lnTo>
                    <a:pt x="660666" y="153009"/>
                  </a:lnTo>
                  <a:lnTo>
                    <a:pt x="655548" y="135407"/>
                  </a:lnTo>
                  <a:lnTo>
                    <a:pt x="622528" y="145046"/>
                  </a:lnTo>
                  <a:lnTo>
                    <a:pt x="613638" y="114617"/>
                  </a:lnTo>
                  <a:lnTo>
                    <a:pt x="593026" y="128066"/>
                  </a:lnTo>
                  <a:lnTo>
                    <a:pt x="599948" y="151638"/>
                  </a:lnTo>
                  <a:lnTo>
                    <a:pt x="580275" y="157378"/>
                  </a:lnTo>
                  <a:lnTo>
                    <a:pt x="585406" y="174917"/>
                  </a:lnTo>
                  <a:lnTo>
                    <a:pt x="605066" y="169227"/>
                  </a:lnTo>
                  <a:lnTo>
                    <a:pt x="625208" y="238429"/>
                  </a:lnTo>
                  <a:lnTo>
                    <a:pt x="628815" y="248805"/>
                  </a:lnTo>
                  <a:lnTo>
                    <a:pt x="656424" y="273215"/>
                  </a:lnTo>
                  <a:lnTo>
                    <a:pt x="663752" y="273177"/>
                  </a:lnTo>
                  <a:lnTo>
                    <a:pt x="671588" y="271640"/>
                  </a:lnTo>
                  <a:lnTo>
                    <a:pt x="680529" y="269049"/>
                  </a:lnTo>
                  <a:lnTo>
                    <a:pt x="687158" y="265379"/>
                  </a:lnTo>
                  <a:lnTo>
                    <a:pt x="691057" y="262509"/>
                  </a:lnTo>
                  <a:close/>
                </a:path>
                <a:path w="1165225" h="448945">
                  <a:moveTo>
                    <a:pt x="826490" y="223316"/>
                  </a:moveTo>
                  <a:lnTo>
                    <a:pt x="804430" y="147713"/>
                  </a:lnTo>
                  <a:lnTo>
                    <a:pt x="792111" y="122288"/>
                  </a:lnTo>
                  <a:lnTo>
                    <a:pt x="776033" y="109054"/>
                  </a:lnTo>
                  <a:lnTo>
                    <a:pt x="759015" y="104914"/>
                  </a:lnTo>
                  <a:lnTo>
                    <a:pt x="743889" y="106794"/>
                  </a:lnTo>
                  <a:lnTo>
                    <a:pt x="729996" y="113030"/>
                  </a:lnTo>
                  <a:lnTo>
                    <a:pt x="719620" y="121856"/>
                  </a:lnTo>
                  <a:lnTo>
                    <a:pt x="712635" y="132092"/>
                  </a:lnTo>
                  <a:lnTo>
                    <a:pt x="708901" y="142595"/>
                  </a:lnTo>
                  <a:lnTo>
                    <a:pt x="708329" y="142824"/>
                  </a:lnTo>
                  <a:lnTo>
                    <a:pt x="700900" y="122174"/>
                  </a:lnTo>
                  <a:lnTo>
                    <a:pt x="680440" y="128155"/>
                  </a:lnTo>
                  <a:lnTo>
                    <a:pt x="685990" y="144005"/>
                  </a:lnTo>
                  <a:lnTo>
                    <a:pt x="691540" y="162166"/>
                  </a:lnTo>
                  <a:lnTo>
                    <a:pt x="718540" y="254787"/>
                  </a:lnTo>
                  <a:lnTo>
                    <a:pt x="741591" y="248056"/>
                  </a:lnTo>
                  <a:lnTo>
                    <a:pt x="718159" y="167754"/>
                  </a:lnTo>
                  <a:lnTo>
                    <a:pt x="717550" y="163715"/>
                  </a:lnTo>
                  <a:lnTo>
                    <a:pt x="741781" y="127914"/>
                  </a:lnTo>
                  <a:lnTo>
                    <a:pt x="756488" y="126898"/>
                  </a:lnTo>
                  <a:lnTo>
                    <a:pt x="767956" y="132346"/>
                  </a:lnTo>
                  <a:lnTo>
                    <a:pt x="776427" y="142824"/>
                  </a:lnTo>
                  <a:lnTo>
                    <a:pt x="782142" y="156895"/>
                  </a:lnTo>
                  <a:lnTo>
                    <a:pt x="803541" y="229997"/>
                  </a:lnTo>
                  <a:lnTo>
                    <a:pt x="826490" y="223316"/>
                  </a:lnTo>
                  <a:close/>
                </a:path>
                <a:path w="1165225" h="448945">
                  <a:moveTo>
                    <a:pt x="958354" y="179146"/>
                  </a:moveTo>
                  <a:lnTo>
                    <a:pt x="949325" y="163817"/>
                  </a:lnTo>
                  <a:lnTo>
                    <a:pt x="943406" y="168376"/>
                  </a:lnTo>
                  <a:lnTo>
                    <a:pt x="936193" y="172745"/>
                  </a:lnTo>
                  <a:lnTo>
                    <a:pt x="927227" y="176847"/>
                  </a:lnTo>
                  <a:lnTo>
                    <a:pt x="916063" y="180657"/>
                  </a:lnTo>
                  <a:lnTo>
                    <a:pt x="898779" y="182981"/>
                  </a:lnTo>
                  <a:lnTo>
                    <a:pt x="882751" y="179146"/>
                  </a:lnTo>
                  <a:lnTo>
                    <a:pt x="869340" y="168249"/>
                  </a:lnTo>
                  <a:lnTo>
                    <a:pt x="859764" y="149275"/>
                  </a:lnTo>
                  <a:lnTo>
                    <a:pt x="916698" y="132715"/>
                  </a:lnTo>
                  <a:lnTo>
                    <a:pt x="948893" y="123355"/>
                  </a:lnTo>
                  <a:lnTo>
                    <a:pt x="948715" y="120535"/>
                  </a:lnTo>
                  <a:lnTo>
                    <a:pt x="947953" y="117055"/>
                  </a:lnTo>
                  <a:lnTo>
                    <a:pt x="946594" y="112306"/>
                  </a:lnTo>
                  <a:lnTo>
                    <a:pt x="938669" y="93814"/>
                  </a:lnTo>
                  <a:lnTo>
                    <a:pt x="930833" y="84264"/>
                  </a:lnTo>
                  <a:lnTo>
                    <a:pt x="924763" y="76860"/>
                  </a:lnTo>
                  <a:lnTo>
                    <a:pt x="922604" y="75780"/>
                  </a:lnTo>
                  <a:lnTo>
                    <a:pt x="922604" y="113004"/>
                  </a:lnTo>
                  <a:lnTo>
                    <a:pt x="855154" y="132715"/>
                  </a:lnTo>
                  <a:lnTo>
                    <a:pt x="865530" y="93154"/>
                  </a:lnTo>
                  <a:lnTo>
                    <a:pt x="896823" y="84264"/>
                  </a:lnTo>
                  <a:lnTo>
                    <a:pt x="909421" y="90805"/>
                  </a:lnTo>
                  <a:lnTo>
                    <a:pt x="917892" y="101485"/>
                  </a:lnTo>
                  <a:lnTo>
                    <a:pt x="922604" y="113004"/>
                  </a:lnTo>
                  <a:lnTo>
                    <a:pt x="922604" y="75780"/>
                  </a:lnTo>
                  <a:lnTo>
                    <a:pt x="904303" y="66573"/>
                  </a:lnTo>
                  <a:lnTo>
                    <a:pt x="876744" y="68084"/>
                  </a:lnTo>
                  <a:lnTo>
                    <a:pt x="853401" y="80606"/>
                  </a:lnTo>
                  <a:lnTo>
                    <a:pt x="838885" y="100520"/>
                  </a:lnTo>
                  <a:lnTo>
                    <a:pt x="833386" y="125590"/>
                  </a:lnTo>
                  <a:lnTo>
                    <a:pt x="837095" y="153555"/>
                  </a:lnTo>
                  <a:lnTo>
                    <a:pt x="849007" y="178549"/>
                  </a:lnTo>
                  <a:lnTo>
                    <a:pt x="867244" y="195287"/>
                  </a:lnTo>
                  <a:lnTo>
                    <a:pt x="890701" y="202704"/>
                  </a:lnTo>
                  <a:lnTo>
                    <a:pt x="918286" y="199745"/>
                  </a:lnTo>
                  <a:lnTo>
                    <a:pt x="932078" y="194894"/>
                  </a:lnTo>
                  <a:lnTo>
                    <a:pt x="943241" y="189496"/>
                  </a:lnTo>
                  <a:lnTo>
                    <a:pt x="951941" y="184086"/>
                  </a:lnTo>
                  <a:lnTo>
                    <a:pt x="953376" y="182981"/>
                  </a:lnTo>
                  <a:lnTo>
                    <a:pt x="958354" y="179146"/>
                  </a:lnTo>
                  <a:close/>
                </a:path>
                <a:path w="1165225" h="448945">
                  <a:moveTo>
                    <a:pt x="1060856" y="133375"/>
                  </a:moveTo>
                  <a:lnTo>
                    <a:pt x="1044359" y="96342"/>
                  </a:lnTo>
                  <a:lnTo>
                    <a:pt x="1003046" y="87033"/>
                  </a:lnTo>
                  <a:lnTo>
                    <a:pt x="994257" y="84493"/>
                  </a:lnTo>
                  <a:lnTo>
                    <a:pt x="988339" y="80327"/>
                  </a:lnTo>
                  <a:lnTo>
                    <a:pt x="984872" y="73888"/>
                  </a:lnTo>
                  <a:lnTo>
                    <a:pt x="984300" y="66763"/>
                  </a:lnTo>
                  <a:lnTo>
                    <a:pt x="986713" y="60071"/>
                  </a:lnTo>
                  <a:lnTo>
                    <a:pt x="992174" y="54406"/>
                  </a:lnTo>
                  <a:lnTo>
                    <a:pt x="1000785" y="50419"/>
                  </a:lnTo>
                  <a:lnTo>
                    <a:pt x="1009370" y="48691"/>
                  </a:lnTo>
                  <a:lnTo>
                    <a:pt x="1017143" y="48463"/>
                  </a:lnTo>
                  <a:lnTo>
                    <a:pt x="1023823" y="49225"/>
                  </a:lnTo>
                  <a:lnTo>
                    <a:pt x="1029093" y="50457"/>
                  </a:lnTo>
                  <a:lnTo>
                    <a:pt x="1029665" y="31978"/>
                  </a:lnTo>
                  <a:lnTo>
                    <a:pt x="1022870" y="30619"/>
                  </a:lnTo>
                  <a:lnTo>
                    <a:pt x="1014857" y="30251"/>
                  </a:lnTo>
                  <a:lnTo>
                    <a:pt x="1005916" y="31038"/>
                  </a:lnTo>
                  <a:lnTo>
                    <a:pt x="996403" y="33147"/>
                  </a:lnTo>
                  <a:lnTo>
                    <a:pt x="979055" y="41402"/>
                  </a:lnTo>
                  <a:lnTo>
                    <a:pt x="967600" y="53454"/>
                  </a:lnTo>
                  <a:lnTo>
                    <a:pt x="962317" y="67868"/>
                  </a:lnTo>
                  <a:lnTo>
                    <a:pt x="963472" y="83248"/>
                  </a:lnTo>
                  <a:lnTo>
                    <a:pt x="1007884" y="109308"/>
                  </a:lnTo>
                  <a:lnTo>
                    <a:pt x="1019924" y="110883"/>
                  </a:lnTo>
                  <a:lnTo>
                    <a:pt x="1028585" y="113817"/>
                  </a:lnTo>
                  <a:lnTo>
                    <a:pt x="1034376" y="118541"/>
                  </a:lnTo>
                  <a:lnTo>
                    <a:pt x="1037793" y="125488"/>
                  </a:lnTo>
                  <a:lnTo>
                    <a:pt x="1038555" y="133451"/>
                  </a:lnTo>
                  <a:lnTo>
                    <a:pt x="1035812" y="140754"/>
                  </a:lnTo>
                  <a:lnTo>
                    <a:pt x="1029360" y="146926"/>
                  </a:lnTo>
                  <a:lnTo>
                    <a:pt x="1018984" y="151498"/>
                  </a:lnTo>
                  <a:lnTo>
                    <a:pt x="1010069" y="153225"/>
                  </a:lnTo>
                  <a:lnTo>
                    <a:pt x="1001102" y="153593"/>
                  </a:lnTo>
                  <a:lnTo>
                    <a:pt x="992746" y="152920"/>
                  </a:lnTo>
                  <a:lnTo>
                    <a:pt x="985634" y="151549"/>
                  </a:lnTo>
                  <a:lnTo>
                    <a:pt x="985164" y="170459"/>
                  </a:lnTo>
                  <a:lnTo>
                    <a:pt x="993622" y="171907"/>
                  </a:lnTo>
                  <a:lnTo>
                    <a:pt x="1003058" y="172224"/>
                  </a:lnTo>
                  <a:lnTo>
                    <a:pt x="1013129" y="171284"/>
                  </a:lnTo>
                  <a:lnTo>
                    <a:pt x="1023505" y="168948"/>
                  </a:lnTo>
                  <a:lnTo>
                    <a:pt x="1042543" y="160388"/>
                  </a:lnTo>
                  <a:lnTo>
                    <a:pt x="1055090" y="148183"/>
                  </a:lnTo>
                  <a:lnTo>
                    <a:pt x="1060856" y="133375"/>
                  </a:lnTo>
                  <a:close/>
                </a:path>
                <a:path w="1165225" h="448945">
                  <a:moveTo>
                    <a:pt x="1164653" y="103124"/>
                  </a:moveTo>
                  <a:lnTo>
                    <a:pt x="1148168" y="66090"/>
                  </a:lnTo>
                  <a:lnTo>
                    <a:pt x="1106995" y="56781"/>
                  </a:lnTo>
                  <a:lnTo>
                    <a:pt x="1098207" y="54216"/>
                  </a:lnTo>
                  <a:lnTo>
                    <a:pt x="1092301" y="50012"/>
                  </a:lnTo>
                  <a:lnTo>
                    <a:pt x="1088885" y="43522"/>
                  </a:lnTo>
                  <a:lnTo>
                    <a:pt x="1088288" y="36423"/>
                  </a:lnTo>
                  <a:lnTo>
                    <a:pt x="1090676" y="29743"/>
                  </a:lnTo>
                  <a:lnTo>
                    <a:pt x="1096137" y="24091"/>
                  </a:lnTo>
                  <a:lnTo>
                    <a:pt x="1104785" y="20091"/>
                  </a:lnTo>
                  <a:lnTo>
                    <a:pt x="1113320" y="18402"/>
                  </a:lnTo>
                  <a:lnTo>
                    <a:pt x="1121067" y="18173"/>
                  </a:lnTo>
                  <a:lnTo>
                    <a:pt x="1127734" y="18935"/>
                  </a:lnTo>
                  <a:lnTo>
                    <a:pt x="1133005" y="20142"/>
                  </a:lnTo>
                  <a:lnTo>
                    <a:pt x="1133576" y="1701"/>
                  </a:lnTo>
                  <a:lnTo>
                    <a:pt x="1126769" y="355"/>
                  </a:lnTo>
                  <a:lnTo>
                    <a:pt x="1118730" y="0"/>
                  </a:lnTo>
                  <a:lnTo>
                    <a:pt x="1109814" y="787"/>
                  </a:lnTo>
                  <a:lnTo>
                    <a:pt x="1100366" y="2882"/>
                  </a:lnTo>
                  <a:lnTo>
                    <a:pt x="1082941" y="11150"/>
                  </a:lnTo>
                  <a:lnTo>
                    <a:pt x="1071473" y="23190"/>
                  </a:lnTo>
                  <a:lnTo>
                    <a:pt x="1066215" y="37592"/>
                  </a:lnTo>
                  <a:lnTo>
                    <a:pt x="1067384" y="52933"/>
                  </a:lnTo>
                  <a:lnTo>
                    <a:pt x="1111694" y="79032"/>
                  </a:lnTo>
                  <a:lnTo>
                    <a:pt x="1123797" y="80594"/>
                  </a:lnTo>
                  <a:lnTo>
                    <a:pt x="1132497" y="83515"/>
                  </a:lnTo>
                  <a:lnTo>
                    <a:pt x="1138288" y="88239"/>
                  </a:lnTo>
                  <a:lnTo>
                    <a:pt x="1141704" y="95224"/>
                  </a:lnTo>
                  <a:lnTo>
                    <a:pt x="1142428" y="103162"/>
                  </a:lnTo>
                  <a:lnTo>
                    <a:pt x="1139698" y="110464"/>
                  </a:lnTo>
                  <a:lnTo>
                    <a:pt x="1133259" y="116649"/>
                  </a:lnTo>
                  <a:lnTo>
                    <a:pt x="1122895" y="121234"/>
                  </a:lnTo>
                  <a:lnTo>
                    <a:pt x="1113980" y="122948"/>
                  </a:lnTo>
                  <a:lnTo>
                    <a:pt x="1105027" y="123304"/>
                  </a:lnTo>
                  <a:lnTo>
                    <a:pt x="1096657" y="122631"/>
                  </a:lnTo>
                  <a:lnTo>
                    <a:pt x="1089545" y="121285"/>
                  </a:lnTo>
                  <a:lnTo>
                    <a:pt x="1089075" y="140195"/>
                  </a:lnTo>
                  <a:lnTo>
                    <a:pt x="1097534" y="141643"/>
                  </a:lnTo>
                  <a:lnTo>
                    <a:pt x="1106970" y="141960"/>
                  </a:lnTo>
                  <a:lnTo>
                    <a:pt x="1117041" y="141033"/>
                  </a:lnTo>
                  <a:lnTo>
                    <a:pt x="1127417" y="138734"/>
                  </a:lnTo>
                  <a:lnTo>
                    <a:pt x="1146441" y="130136"/>
                  </a:lnTo>
                  <a:lnTo>
                    <a:pt x="1158938" y="117944"/>
                  </a:lnTo>
                  <a:lnTo>
                    <a:pt x="1164653" y="103124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7" name="object 25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0921896" y="7607916"/>
              <a:ext cx="194520" cy="233119"/>
            </a:xfrm>
            <a:prstGeom prst="rect">
              <a:avLst/>
            </a:prstGeom>
          </p:spPr>
        </p:pic>
        <p:pic>
          <p:nvPicPr>
            <p:cNvPr id="258" name="object 25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1152785" y="7519503"/>
              <a:ext cx="223186" cy="238796"/>
            </a:xfrm>
            <a:prstGeom prst="rect">
              <a:avLst/>
            </a:prstGeom>
          </p:spPr>
        </p:pic>
        <p:sp>
          <p:nvSpPr>
            <p:cNvPr id="259" name="object 259"/>
            <p:cNvSpPr/>
            <p:nvPr/>
          </p:nvSpPr>
          <p:spPr>
            <a:xfrm>
              <a:off x="6030371" y="4591653"/>
              <a:ext cx="119380" cy="45720"/>
            </a:xfrm>
            <a:custGeom>
              <a:avLst/>
              <a:gdLst/>
              <a:ahLst/>
              <a:cxnLst/>
              <a:rect l="l" t="t" r="r" b="b"/>
              <a:pathLst>
                <a:path w="119379" h="45720">
                  <a:moveTo>
                    <a:pt x="118964" y="0"/>
                  </a:moveTo>
                  <a:lnTo>
                    <a:pt x="0" y="0"/>
                  </a:lnTo>
                  <a:lnTo>
                    <a:pt x="0" y="45722"/>
                  </a:lnTo>
                  <a:lnTo>
                    <a:pt x="118964" y="45722"/>
                  </a:lnTo>
                  <a:lnTo>
                    <a:pt x="118964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10059124" y="6960965"/>
              <a:ext cx="718185" cy="444500"/>
            </a:xfrm>
            <a:custGeom>
              <a:avLst/>
              <a:gdLst/>
              <a:ahLst/>
              <a:cxnLst/>
              <a:rect l="l" t="t" r="r" b="b"/>
              <a:pathLst>
                <a:path w="718184" h="444500">
                  <a:moveTo>
                    <a:pt x="186791" y="330403"/>
                  </a:moveTo>
                  <a:lnTo>
                    <a:pt x="183095" y="310616"/>
                  </a:lnTo>
                  <a:lnTo>
                    <a:pt x="175310" y="290220"/>
                  </a:lnTo>
                  <a:lnTo>
                    <a:pt x="164604" y="272021"/>
                  </a:lnTo>
                  <a:lnTo>
                    <a:pt x="162598" y="269773"/>
                  </a:lnTo>
                  <a:lnTo>
                    <a:pt x="162598" y="334505"/>
                  </a:lnTo>
                  <a:lnTo>
                    <a:pt x="159677" y="363410"/>
                  </a:lnTo>
                  <a:lnTo>
                    <a:pt x="115341" y="407543"/>
                  </a:lnTo>
                  <a:lnTo>
                    <a:pt x="92900" y="417093"/>
                  </a:lnTo>
                  <a:lnTo>
                    <a:pt x="29210" y="284200"/>
                  </a:lnTo>
                  <a:lnTo>
                    <a:pt x="85737" y="259918"/>
                  </a:lnTo>
                  <a:lnTo>
                    <a:pt x="113296" y="262712"/>
                  </a:lnTo>
                  <a:lnTo>
                    <a:pt x="135750" y="277101"/>
                  </a:lnTo>
                  <a:lnTo>
                    <a:pt x="152692" y="302031"/>
                  </a:lnTo>
                  <a:lnTo>
                    <a:pt x="162598" y="334505"/>
                  </a:lnTo>
                  <a:lnTo>
                    <a:pt x="162598" y="269773"/>
                  </a:lnTo>
                  <a:lnTo>
                    <a:pt x="122389" y="241401"/>
                  </a:lnTo>
                  <a:lnTo>
                    <a:pt x="105664" y="238391"/>
                  </a:lnTo>
                  <a:lnTo>
                    <a:pt x="87122" y="239204"/>
                  </a:lnTo>
                  <a:lnTo>
                    <a:pt x="44399" y="253060"/>
                  </a:lnTo>
                  <a:lnTo>
                    <a:pt x="9588" y="272402"/>
                  </a:lnTo>
                  <a:lnTo>
                    <a:pt x="0" y="278892"/>
                  </a:lnTo>
                  <a:lnTo>
                    <a:pt x="79121" y="443953"/>
                  </a:lnTo>
                  <a:lnTo>
                    <a:pt x="119430" y="427062"/>
                  </a:lnTo>
                  <a:lnTo>
                    <a:pt x="137083" y="417093"/>
                  </a:lnTo>
                  <a:lnTo>
                    <a:pt x="141897" y="414375"/>
                  </a:lnTo>
                  <a:lnTo>
                    <a:pt x="160020" y="399986"/>
                  </a:lnTo>
                  <a:lnTo>
                    <a:pt x="173583" y="384162"/>
                  </a:lnTo>
                  <a:lnTo>
                    <a:pt x="182372" y="367131"/>
                  </a:lnTo>
                  <a:lnTo>
                    <a:pt x="186524" y="349338"/>
                  </a:lnTo>
                  <a:lnTo>
                    <a:pt x="186791" y="330403"/>
                  </a:lnTo>
                  <a:close/>
                </a:path>
                <a:path w="718184" h="444500">
                  <a:moveTo>
                    <a:pt x="339293" y="313664"/>
                  </a:moveTo>
                  <a:lnTo>
                    <a:pt x="327812" y="299885"/>
                  </a:lnTo>
                  <a:lnTo>
                    <a:pt x="322643" y="305384"/>
                  </a:lnTo>
                  <a:lnTo>
                    <a:pt x="316166" y="310921"/>
                  </a:lnTo>
                  <a:lnTo>
                    <a:pt x="307924" y="316509"/>
                  </a:lnTo>
                  <a:lnTo>
                    <a:pt x="297434" y="322135"/>
                  </a:lnTo>
                  <a:lnTo>
                    <a:pt x="280543" y="327317"/>
                  </a:lnTo>
                  <a:lnTo>
                    <a:pt x="263880" y="326136"/>
                  </a:lnTo>
                  <a:lnTo>
                    <a:pt x="248627" y="317436"/>
                  </a:lnTo>
                  <a:lnTo>
                    <a:pt x="235953" y="300075"/>
                  </a:lnTo>
                  <a:lnTo>
                    <a:pt x="268935" y="284264"/>
                  </a:lnTo>
                  <a:lnTo>
                    <a:pt x="320763" y="259435"/>
                  </a:lnTo>
                  <a:lnTo>
                    <a:pt x="320001" y="256755"/>
                  </a:lnTo>
                  <a:lnTo>
                    <a:pt x="318731" y="253365"/>
                  </a:lnTo>
                  <a:lnTo>
                    <a:pt x="316522" y="248843"/>
                  </a:lnTo>
                  <a:lnTo>
                    <a:pt x="305574" y="231724"/>
                  </a:lnTo>
                  <a:lnTo>
                    <a:pt x="302539" y="229057"/>
                  </a:lnTo>
                  <a:lnTo>
                    <a:pt x="292722" y="220421"/>
                  </a:lnTo>
                  <a:lnTo>
                    <a:pt x="292722" y="253555"/>
                  </a:lnTo>
                  <a:lnTo>
                    <a:pt x="228701" y="284264"/>
                  </a:lnTo>
                  <a:lnTo>
                    <a:pt x="225793" y="270967"/>
                  </a:lnTo>
                  <a:lnTo>
                    <a:pt x="226504" y="256514"/>
                  </a:lnTo>
                  <a:lnTo>
                    <a:pt x="262267" y="229057"/>
                  </a:lnTo>
                  <a:lnTo>
                    <a:pt x="292722" y="253555"/>
                  </a:lnTo>
                  <a:lnTo>
                    <a:pt x="292722" y="220421"/>
                  </a:lnTo>
                  <a:lnTo>
                    <a:pt x="288912" y="217068"/>
                  </a:lnTo>
                  <a:lnTo>
                    <a:pt x="266801" y="210146"/>
                  </a:lnTo>
                  <a:lnTo>
                    <a:pt x="239522" y="216204"/>
                  </a:lnTo>
                  <a:lnTo>
                    <a:pt x="218236" y="232549"/>
                  </a:lnTo>
                  <a:lnTo>
                    <a:pt x="207010" y="254825"/>
                  </a:lnTo>
                  <a:lnTo>
                    <a:pt x="205663" y="280758"/>
                  </a:lnTo>
                  <a:lnTo>
                    <a:pt x="213982" y="308114"/>
                  </a:lnTo>
                  <a:lnTo>
                    <a:pt x="229984" y="331076"/>
                  </a:lnTo>
                  <a:lnTo>
                    <a:pt x="250939" y="344766"/>
                  </a:lnTo>
                  <a:lnTo>
                    <a:pt x="275590" y="348284"/>
                  </a:lnTo>
                  <a:lnTo>
                    <a:pt x="302653" y="340766"/>
                  </a:lnTo>
                  <a:lnTo>
                    <a:pt x="315658" y="333654"/>
                  </a:lnTo>
                  <a:lnTo>
                    <a:pt x="324700" y="327317"/>
                  </a:lnTo>
                  <a:lnTo>
                    <a:pt x="325932" y="326453"/>
                  </a:lnTo>
                  <a:lnTo>
                    <a:pt x="333717" y="319646"/>
                  </a:lnTo>
                  <a:lnTo>
                    <a:pt x="339293" y="313664"/>
                  </a:lnTo>
                  <a:close/>
                </a:path>
                <a:path w="718184" h="444500">
                  <a:moveTo>
                    <a:pt x="474408" y="213664"/>
                  </a:moveTo>
                  <a:lnTo>
                    <a:pt x="465366" y="183019"/>
                  </a:lnTo>
                  <a:lnTo>
                    <a:pt x="452005" y="163525"/>
                  </a:lnTo>
                  <a:lnTo>
                    <a:pt x="450240" y="160959"/>
                  </a:lnTo>
                  <a:lnTo>
                    <a:pt x="450240" y="214807"/>
                  </a:lnTo>
                  <a:lnTo>
                    <a:pt x="450176" y="232968"/>
                  </a:lnTo>
                  <a:lnTo>
                    <a:pt x="443280" y="248031"/>
                  </a:lnTo>
                  <a:lnTo>
                    <a:pt x="429425" y="258851"/>
                  </a:lnTo>
                  <a:lnTo>
                    <a:pt x="417271" y="262369"/>
                  </a:lnTo>
                  <a:lnTo>
                    <a:pt x="405104" y="261721"/>
                  </a:lnTo>
                  <a:lnTo>
                    <a:pt x="368693" y="219532"/>
                  </a:lnTo>
                  <a:lnTo>
                    <a:pt x="365556" y="196659"/>
                  </a:lnTo>
                  <a:lnTo>
                    <a:pt x="367398" y="190550"/>
                  </a:lnTo>
                  <a:lnTo>
                    <a:pt x="369214" y="184492"/>
                  </a:lnTo>
                  <a:lnTo>
                    <a:pt x="376402" y="174409"/>
                  </a:lnTo>
                  <a:lnTo>
                    <a:pt x="386435" y="167271"/>
                  </a:lnTo>
                  <a:lnTo>
                    <a:pt x="403529" y="163525"/>
                  </a:lnTo>
                  <a:lnTo>
                    <a:pt x="419417" y="167843"/>
                  </a:lnTo>
                  <a:lnTo>
                    <a:pt x="433108" y="178727"/>
                  </a:lnTo>
                  <a:lnTo>
                    <a:pt x="443585" y="194640"/>
                  </a:lnTo>
                  <a:lnTo>
                    <a:pt x="450240" y="214807"/>
                  </a:lnTo>
                  <a:lnTo>
                    <a:pt x="450240" y="160959"/>
                  </a:lnTo>
                  <a:lnTo>
                    <a:pt x="449580" y="159994"/>
                  </a:lnTo>
                  <a:lnTo>
                    <a:pt x="429577" y="145872"/>
                  </a:lnTo>
                  <a:lnTo>
                    <a:pt x="407301" y="141211"/>
                  </a:lnTo>
                  <a:lnTo>
                    <a:pt x="384695" y="146570"/>
                  </a:lnTo>
                  <a:lnTo>
                    <a:pt x="371678" y="154736"/>
                  </a:lnTo>
                  <a:lnTo>
                    <a:pt x="362077" y="164909"/>
                  </a:lnTo>
                  <a:lnTo>
                    <a:pt x="355828" y="176834"/>
                  </a:lnTo>
                  <a:lnTo>
                    <a:pt x="352894" y="190271"/>
                  </a:lnTo>
                  <a:lnTo>
                    <a:pt x="352425" y="190550"/>
                  </a:lnTo>
                  <a:lnTo>
                    <a:pt x="341325" y="170459"/>
                  </a:lnTo>
                  <a:lnTo>
                    <a:pt x="321945" y="179781"/>
                  </a:lnTo>
                  <a:lnTo>
                    <a:pt x="326478" y="188429"/>
                  </a:lnTo>
                  <a:lnTo>
                    <a:pt x="331266" y="197662"/>
                  </a:lnTo>
                  <a:lnTo>
                    <a:pt x="336346" y="207670"/>
                  </a:lnTo>
                  <a:lnTo>
                    <a:pt x="341693" y="218681"/>
                  </a:lnTo>
                  <a:lnTo>
                    <a:pt x="404355" y="349313"/>
                  </a:lnTo>
                  <a:lnTo>
                    <a:pt x="426034" y="338963"/>
                  </a:lnTo>
                  <a:lnTo>
                    <a:pt x="394525" y="273392"/>
                  </a:lnTo>
                  <a:lnTo>
                    <a:pt x="395084" y="273100"/>
                  </a:lnTo>
                  <a:lnTo>
                    <a:pt x="405561" y="277977"/>
                  </a:lnTo>
                  <a:lnTo>
                    <a:pt x="417118" y="279768"/>
                  </a:lnTo>
                  <a:lnTo>
                    <a:pt x="429221" y="278511"/>
                  </a:lnTo>
                  <a:lnTo>
                    <a:pt x="441375" y="274281"/>
                  </a:lnTo>
                  <a:lnTo>
                    <a:pt x="442950" y="273100"/>
                  </a:lnTo>
                  <a:lnTo>
                    <a:pt x="457352" y="262369"/>
                  </a:lnTo>
                  <a:lnTo>
                    <a:pt x="460044" y="260362"/>
                  </a:lnTo>
                  <a:lnTo>
                    <a:pt x="471843" y="239801"/>
                  </a:lnTo>
                  <a:lnTo>
                    <a:pt x="474408" y="213664"/>
                  </a:lnTo>
                  <a:close/>
                </a:path>
                <a:path w="718184" h="444500">
                  <a:moveTo>
                    <a:pt x="584047" y="202184"/>
                  </a:moveTo>
                  <a:lnTo>
                    <a:pt x="575068" y="185915"/>
                  </a:lnTo>
                  <a:lnTo>
                    <a:pt x="572300" y="188455"/>
                  </a:lnTo>
                  <a:lnTo>
                    <a:pt x="569099" y="190715"/>
                  </a:lnTo>
                  <a:lnTo>
                    <a:pt x="563118" y="193586"/>
                  </a:lnTo>
                  <a:lnTo>
                    <a:pt x="554634" y="195707"/>
                  </a:lnTo>
                  <a:lnTo>
                    <a:pt x="547357" y="193573"/>
                  </a:lnTo>
                  <a:lnTo>
                    <a:pt x="541045" y="187553"/>
                  </a:lnTo>
                  <a:lnTo>
                    <a:pt x="535470" y="178015"/>
                  </a:lnTo>
                  <a:lnTo>
                    <a:pt x="504228" y="112953"/>
                  </a:lnTo>
                  <a:lnTo>
                    <a:pt x="535660" y="97853"/>
                  </a:lnTo>
                  <a:lnTo>
                    <a:pt x="527659" y="81153"/>
                  </a:lnTo>
                  <a:lnTo>
                    <a:pt x="496239" y="96202"/>
                  </a:lnTo>
                  <a:lnTo>
                    <a:pt x="482358" y="67284"/>
                  </a:lnTo>
                  <a:lnTo>
                    <a:pt x="463969" y="84023"/>
                  </a:lnTo>
                  <a:lnTo>
                    <a:pt x="474738" y="106464"/>
                  </a:lnTo>
                  <a:lnTo>
                    <a:pt x="456057" y="115443"/>
                  </a:lnTo>
                  <a:lnTo>
                    <a:pt x="464058" y="132143"/>
                  </a:lnTo>
                  <a:lnTo>
                    <a:pt x="482828" y="123202"/>
                  </a:lnTo>
                  <a:lnTo>
                    <a:pt x="514337" y="188976"/>
                  </a:lnTo>
                  <a:lnTo>
                    <a:pt x="519595" y="198729"/>
                  </a:lnTo>
                  <a:lnTo>
                    <a:pt x="551230" y="218579"/>
                  </a:lnTo>
                  <a:lnTo>
                    <a:pt x="558507" y="217322"/>
                  </a:lnTo>
                  <a:lnTo>
                    <a:pt x="566039" y="214464"/>
                  </a:lnTo>
                  <a:lnTo>
                    <a:pt x="574598" y="210375"/>
                  </a:lnTo>
                  <a:lnTo>
                    <a:pt x="580580" y="205663"/>
                  </a:lnTo>
                  <a:lnTo>
                    <a:pt x="584047" y="202184"/>
                  </a:lnTo>
                  <a:close/>
                </a:path>
                <a:path w="718184" h="444500">
                  <a:moveTo>
                    <a:pt x="717918" y="138303"/>
                  </a:moveTo>
                  <a:lnTo>
                    <a:pt x="683475" y="66471"/>
                  </a:lnTo>
                  <a:lnTo>
                    <a:pt x="666953" y="43078"/>
                  </a:lnTo>
                  <a:lnTo>
                    <a:pt x="648741" y="32499"/>
                  </a:lnTo>
                  <a:lnTo>
                    <a:pt x="631190" y="31127"/>
                  </a:lnTo>
                  <a:lnTo>
                    <a:pt x="616686" y="35382"/>
                  </a:lnTo>
                  <a:lnTo>
                    <a:pt x="589483" y="67373"/>
                  </a:lnTo>
                  <a:lnTo>
                    <a:pt x="588924" y="75361"/>
                  </a:lnTo>
                  <a:lnTo>
                    <a:pt x="588454" y="75603"/>
                  </a:lnTo>
                  <a:lnTo>
                    <a:pt x="552284" y="0"/>
                  </a:lnTo>
                  <a:lnTo>
                    <a:pt x="530313" y="10541"/>
                  </a:lnTo>
                  <a:lnTo>
                    <a:pt x="615137" y="187604"/>
                  </a:lnTo>
                  <a:lnTo>
                    <a:pt x="637146" y="177012"/>
                  </a:lnTo>
                  <a:lnTo>
                    <a:pt x="600303" y="100253"/>
                  </a:lnTo>
                  <a:lnTo>
                    <a:pt x="599033" y="96951"/>
                  </a:lnTo>
                  <a:lnTo>
                    <a:pt x="617664" y="57251"/>
                  </a:lnTo>
                  <a:lnTo>
                    <a:pt x="632167" y="53822"/>
                  </a:lnTo>
                  <a:lnTo>
                    <a:pt x="644499" y="57391"/>
                  </a:lnTo>
                  <a:lnTo>
                    <a:pt x="654659" y="66471"/>
                  </a:lnTo>
                  <a:lnTo>
                    <a:pt x="662686" y="79552"/>
                  </a:lnTo>
                  <a:lnTo>
                    <a:pt x="695947" y="148793"/>
                  </a:lnTo>
                  <a:lnTo>
                    <a:pt x="717918" y="138303"/>
                  </a:lnTo>
                  <a:close/>
                </a:path>
              </a:pathLst>
            </a:custGeom>
            <a:solidFill>
              <a:srgbClr val="009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1" name="object 26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0819927" y="6822858"/>
              <a:ext cx="208383" cy="244760"/>
            </a:xfrm>
            <a:prstGeom prst="rect">
              <a:avLst/>
            </a:prstGeom>
          </p:spPr>
        </p:pic>
        <p:pic>
          <p:nvPicPr>
            <p:cNvPr id="262" name="object 26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1071081" y="6622503"/>
              <a:ext cx="357165" cy="329363"/>
            </a:xfrm>
            <a:prstGeom prst="rect">
              <a:avLst/>
            </a:prstGeom>
          </p:spPr>
        </p:pic>
        <p:sp>
          <p:nvSpPr>
            <p:cNvPr id="263" name="object 263"/>
            <p:cNvSpPr/>
            <p:nvPr/>
          </p:nvSpPr>
          <p:spPr>
            <a:xfrm>
              <a:off x="6132677" y="9700710"/>
              <a:ext cx="5133340" cy="142240"/>
            </a:xfrm>
            <a:custGeom>
              <a:avLst/>
              <a:gdLst/>
              <a:ahLst/>
              <a:cxnLst/>
              <a:rect l="l" t="t" r="r" b="b"/>
              <a:pathLst>
                <a:path w="5133340" h="142240">
                  <a:moveTo>
                    <a:pt x="5133238" y="22910"/>
                  </a:moveTo>
                  <a:lnTo>
                    <a:pt x="5133137" y="0"/>
                  </a:lnTo>
                  <a:lnTo>
                    <a:pt x="0" y="0"/>
                  </a:lnTo>
                  <a:lnTo>
                    <a:pt x="0" y="45821"/>
                  </a:lnTo>
                  <a:lnTo>
                    <a:pt x="992873" y="45821"/>
                  </a:lnTo>
                  <a:lnTo>
                    <a:pt x="992873" y="141782"/>
                  </a:lnTo>
                  <a:lnTo>
                    <a:pt x="1038644" y="141782"/>
                  </a:lnTo>
                  <a:lnTo>
                    <a:pt x="1038644" y="45821"/>
                  </a:lnTo>
                  <a:lnTo>
                    <a:pt x="2014905" y="45821"/>
                  </a:lnTo>
                  <a:lnTo>
                    <a:pt x="2014905" y="141782"/>
                  </a:lnTo>
                  <a:lnTo>
                    <a:pt x="2060676" y="141782"/>
                  </a:lnTo>
                  <a:lnTo>
                    <a:pt x="2060676" y="45821"/>
                  </a:lnTo>
                  <a:lnTo>
                    <a:pt x="3037040" y="45821"/>
                  </a:lnTo>
                  <a:lnTo>
                    <a:pt x="3037040" y="141782"/>
                  </a:lnTo>
                  <a:lnTo>
                    <a:pt x="3082861" y="141782"/>
                  </a:lnTo>
                  <a:lnTo>
                    <a:pt x="3082861" y="45821"/>
                  </a:lnTo>
                  <a:lnTo>
                    <a:pt x="4059123" y="45821"/>
                  </a:lnTo>
                  <a:lnTo>
                    <a:pt x="4059123" y="141782"/>
                  </a:lnTo>
                  <a:lnTo>
                    <a:pt x="4104792" y="141782"/>
                  </a:lnTo>
                  <a:lnTo>
                    <a:pt x="4104792" y="45821"/>
                  </a:lnTo>
                  <a:lnTo>
                    <a:pt x="5087467" y="45821"/>
                  </a:lnTo>
                  <a:lnTo>
                    <a:pt x="5087467" y="141833"/>
                  </a:lnTo>
                  <a:lnTo>
                    <a:pt x="5133238" y="141833"/>
                  </a:lnTo>
                  <a:lnTo>
                    <a:pt x="5133238" y="2291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4" name="object 264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7085905" y="10007906"/>
            <a:ext cx="79449" cy="238022"/>
          </a:xfrm>
          <a:prstGeom prst="rect">
            <a:avLst/>
          </a:prstGeom>
        </p:spPr>
      </p:pic>
      <p:pic>
        <p:nvPicPr>
          <p:cNvPr id="265" name="object 265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8071707" y="10007896"/>
            <a:ext cx="151891" cy="242020"/>
          </a:xfrm>
          <a:prstGeom prst="rect">
            <a:avLst/>
          </a:prstGeom>
        </p:spPr>
      </p:pic>
      <p:pic>
        <p:nvPicPr>
          <p:cNvPr id="266" name="object 266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118227" y="10007976"/>
            <a:ext cx="148692" cy="245971"/>
          </a:xfrm>
          <a:prstGeom prst="rect">
            <a:avLst/>
          </a:prstGeom>
        </p:spPr>
      </p:pic>
      <p:pic>
        <p:nvPicPr>
          <p:cNvPr id="267" name="object 267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071435" y="10007896"/>
            <a:ext cx="174235" cy="238022"/>
          </a:xfrm>
          <a:prstGeom prst="rect">
            <a:avLst/>
          </a:prstGeom>
        </p:spPr>
      </p:pic>
      <p:pic>
        <p:nvPicPr>
          <p:cNvPr id="268" name="object 268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6033754" y="10007906"/>
            <a:ext cx="161769" cy="246018"/>
          </a:xfrm>
          <a:prstGeom prst="rect">
            <a:avLst/>
          </a:prstGeom>
        </p:spPr>
      </p:pic>
      <p:pic>
        <p:nvPicPr>
          <p:cNvPr id="269" name="object 269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5811965" y="8623718"/>
            <a:ext cx="79449" cy="238022"/>
          </a:xfrm>
          <a:prstGeom prst="rect">
            <a:avLst/>
          </a:prstGeom>
        </p:spPr>
      </p:pic>
      <p:pic>
        <p:nvPicPr>
          <p:cNvPr id="270" name="object 270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5739462" y="7574088"/>
            <a:ext cx="151938" cy="242019"/>
          </a:xfrm>
          <a:prstGeom prst="rect">
            <a:avLst/>
          </a:prstGeom>
        </p:spPr>
      </p:pic>
      <p:pic>
        <p:nvPicPr>
          <p:cNvPr id="271" name="object 271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5742746" y="6535587"/>
            <a:ext cx="148692" cy="246019"/>
          </a:xfrm>
          <a:prstGeom prst="rect">
            <a:avLst/>
          </a:prstGeom>
        </p:spPr>
      </p:pic>
      <p:pic>
        <p:nvPicPr>
          <p:cNvPr id="272" name="object 272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5717119" y="5485614"/>
            <a:ext cx="174282" cy="237974"/>
          </a:xfrm>
          <a:prstGeom prst="rect">
            <a:avLst/>
          </a:prstGeom>
        </p:spPr>
      </p:pic>
      <p:pic>
        <p:nvPicPr>
          <p:cNvPr id="273" name="object 273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5729650" y="9604943"/>
            <a:ext cx="161769" cy="246065"/>
          </a:xfrm>
          <a:prstGeom prst="rect">
            <a:avLst/>
          </a:prstGeom>
        </p:spPr>
      </p:pic>
      <p:pic>
        <p:nvPicPr>
          <p:cNvPr id="274" name="object 274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5743503" y="4534942"/>
            <a:ext cx="147939" cy="241972"/>
          </a:xfrm>
          <a:prstGeom prst="rect">
            <a:avLst/>
          </a:prstGeom>
        </p:spPr>
      </p:pic>
      <p:pic>
        <p:nvPicPr>
          <p:cNvPr id="275" name="object 275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11139870" y="10007976"/>
            <a:ext cx="147932" cy="241925"/>
          </a:xfrm>
          <a:prstGeom prst="rect">
            <a:avLst/>
          </a:prstGeom>
        </p:spPr>
      </p:pic>
      <p:grpSp>
        <p:nvGrpSpPr>
          <p:cNvPr id="276" name="object 276"/>
          <p:cNvGrpSpPr/>
          <p:nvPr/>
        </p:nvGrpSpPr>
        <p:grpSpPr>
          <a:xfrm>
            <a:off x="5102726" y="8429631"/>
            <a:ext cx="259715" cy="344805"/>
            <a:chOff x="5102726" y="8429631"/>
            <a:chExt cx="259715" cy="344805"/>
          </a:xfrm>
        </p:grpSpPr>
        <p:sp>
          <p:nvSpPr>
            <p:cNvPr id="277" name="object 277"/>
            <p:cNvSpPr/>
            <p:nvPr/>
          </p:nvSpPr>
          <p:spPr>
            <a:xfrm>
              <a:off x="5102726" y="8618177"/>
              <a:ext cx="255904" cy="156210"/>
            </a:xfrm>
            <a:custGeom>
              <a:avLst/>
              <a:gdLst/>
              <a:ahLst/>
              <a:cxnLst/>
              <a:rect l="l" t="t" r="r" b="b"/>
              <a:pathLst>
                <a:path w="255904" h="156209">
                  <a:moveTo>
                    <a:pt x="73997" y="0"/>
                  </a:moveTo>
                  <a:lnTo>
                    <a:pt x="31185" y="13018"/>
                  </a:lnTo>
                  <a:lnTo>
                    <a:pt x="5407" y="51243"/>
                  </a:lnTo>
                  <a:lnTo>
                    <a:pt x="0" y="92527"/>
                  </a:lnTo>
                  <a:lnTo>
                    <a:pt x="37" y="96995"/>
                  </a:lnTo>
                  <a:lnTo>
                    <a:pt x="356" y="111962"/>
                  </a:lnTo>
                  <a:lnTo>
                    <a:pt x="1426" y="128624"/>
                  </a:lnTo>
                  <a:lnTo>
                    <a:pt x="2972" y="143301"/>
                  </a:lnTo>
                  <a:lnTo>
                    <a:pt x="4801" y="156077"/>
                  </a:lnTo>
                  <a:lnTo>
                    <a:pt x="255383" y="156077"/>
                  </a:lnTo>
                  <a:lnTo>
                    <a:pt x="255383" y="123338"/>
                  </a:lnTo>
                  <a:lnTo>
                    <a:pt x="28509" y="123338"/>
                  </a:lnTo>
                  <a:lnTo>
                    <a:pt x="27482" y="118167"/>
                  </a:lnTo>
                  <a:lnTo>
                    <a:pt x="26635" y="111031"/>
                  </a:lnTo>
                  <a:lnTo>
                    <a:pt x="26081" y="102567"/>
                  </a:lnTo>
                  <a:lnTo>
                    <a:pt x="25875" y="92527"/>
                  </a:lnTo>
                  <a:lnTo>
                    <a:pt x="28926" y="68095"/>
                  </a:lnTo>
                  <a:lnTo>
                    <a:pt x="38182" y="49203"/>
                  </a:lnTo>
                  <a:lnTo>
                    <a:pt x="53797" y="37014"/>
                  </a:lnTo>
                  <a:lnTo>
                    <a:pt x="75926" y="32692"/>
                  </a:lnTo>
                  <a:lnTo>
                    <a:pt x="138769" y="32692"/>
                  </a:lnTo>
                  <a:lnTo>
                    <a:pt x="128187" y="19567"/>
                  </a:lnTo>
                  <a:lnTo>
                    <a:pt x="117411" y="11092"/>
                  </a:lnTo>
                  <a:lnTo>
                    <a:pt x="104779" y="4968"/>
                  </a:lnTo>
                  <a:lnTo>
                    <a:pt x="90303" y="1251"/>
                  </a:lnTo>
                  <a:lnTo>
                    <a:pt x="73997" y="0"/>
                  </a:lnTo>
                  <a:close/>
                </a:path>
                <a:path w="255904" h="156209">
                  <a:moveTo>
                    <a:pt x="138769" y="32692"/>
                  </a:moveTo>
                  <a:lnTo>
                    <a:pt x="75926" y="32692"/>
                  </a:lnTo>
                  <a:lnTo>
                    <a:pt x="98754" y="37072"/>
                  </a:lnTo>
                  <a:lnTo>
                    <a:pt x="115633" y="49673"/>
                  </a:lnTo>
                  <a:lnTo>
                    <a:pt x="126101" y="69683"/>
                  </a:lnTo>
                  <a:lnTo>
                    <a:pt x="129693" y="96290"/>
                  </a:lnTo>
                  <a:lnTo>
                    <a:pt x="129541" y="104187"/>
                  </a:lnTo>
                  <a:lnTo>
                    <a:pt x="129099" y="111031"/>
                  </a:lnTo>
                  <a:lnTo>
                    <a:pt x="128283" y="117643"/>
                  </a:lnTo>
                  <a:lnTo>
                    <a:pt x="127105" y="123338"/>
                  </a:lnTo>
                  <a:lnTo>
                    <a:pt x="153730" y="123338"/>
                  </a:lnTo>
                  <a:lnTo>
                    <a:pt x="154903" y="117443"/>
                  </a:lnTo>
                  <a:lnTo>
                    <a:pt x="155605" y="111031"/>
                  </a:lnTo>
                  <a:lnTo>
                    <a:pt x="155945" y="104187"/>
                  </a:lnTo>
                  <a:lnTo>
                    <a:pt x="155981" y="96290"/>
                  </a:lnTo>
                  <a:lnTo>
                    <a:pt x="154283" y="73910"/>
                  </a:lnTo>
                  <a:lnTo>
                    <a:pt x="149043" y="52937"/>
                  </a:lnTo>
                  <a:lnTo>
                    <a:pt x="140337" y="34636"/>
                  </a:lnTo>
                  <a:lnTo>
                    <a:pt x="138769" y="32692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8" name="object 27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5172207" y="8429631"/>
              <a:ext cx="189994" cy="160595"/>
            </a:xfrm>
            <a:prstGeom prst="rect">
              <a:avLst/>
            </a:prstGeom>
          </p:spPr>
        </p:pic>
      </p:grpSp>
      <p:grpSp>
        <p:nvGrpSpPr>
          <p:cNvPr id="279" name="object 279"/>
          <p:cNvGrpSpPr/>
          <p:nvPr/>
        </p:nvGrpSpPr>
        <p:grpSpPr>
          <a:xfrm>
            <a:off x="5172207" y="7932913"/>
            <a:ext cx="190500" cy="450215"/>
            <a:chOff x="5172207" y="7932913"/>
            <a:chExt cx="190500" cy="450215"/>
          </a:xfrm>
        </p:grpSpPr>
        <p:pic>
          <p:nvPicPr>
            <p:cNvPr id="280" name="object 280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5172232" y="8291155"/>
              <a:ext cx="185855" cy="91351"/>
            </a:xfrm>
            <a:prstGeom prst="rect">
              <a:avLst/>
            </a:prstGeom>
          </p:spPr>
        </p:pic>
        <p:pic>
          <p:nvPicPr>
            <p:cNvPr id="281" name="object 281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5172245" y="8123641"/>
              <a:ext cx="189994" cy="143706"/>
            </a:xfrm>
            <a:prstGeom prst="rect">
              <a:avLst/>
            </a:prstGeom>
          </p:spPr>
        </p:pic>
        <p:pic>
          <p:nvPicPr>
            <p:cNvPr id="282" name="object 282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172207" y="7932913"/>
              <a:ext cx="189994" cy="160594"/>
            </a:xfrm>
            <a:prstGeom prst="rect">
              <a:avLst/>
            </a:prstGeom>
          </p:spPr>
        </p:pic>
      </p:grpSp>
      <p:grpSp>
        <p:nvGrpSpPr>
          <p:cNvPr id="283" name="object 283"/>
          <p:cNvGrpSpPr/>
          <p:nvPr/>
        </p:nvGrpSpPr>
        <p:grpSpPr>
          <a:xfrm>
            <a:off x="5090998" y="7249494"/>
            <a:ext cx="271780" cy="639445"/>
            <a:chOff x="5090998" y="7249494"/>
            <a:chExt cx="271780" cy="639445"/>
          </a:xfrm>
        </p:grpSpPr>
        <p:sp>
          <p:nvSpPr>
            <p:cNvPr id="284" name="object 284"/>
            <p:cNvSpPr/>
            <p:nvPr/>
          </p:nvSpPr>
          <p:spPr>
            <a:xfrm>
              <a:off x="5104155" y="7847428"/>
              <a:ext cx="254000" cy="41275"/>
            </a:xfrm>
            <a:custGeom>
              <a:avLst/>
              <a:gdLst/>
              <a:ahLst/>
              <a:cxnLst/>
              <a:rect l="l" t="t" r="r" b="b"/>
              <a:pathLst>
                <a:path w="254000" h="41275">
                  <a:moveTo>
                    <a:pt x="253922" y="3763"/>
                  </a:moveTo>
                  <a:lnTo>
                    <a:pt x="71830" y="3763"/>
                  </a:lnTo>
                  <a:lnTo>
                    <a:pt x="71830" y="36832"/>
                  </a:lnTo>
                  <a:lnTo>
                    <a:pt x="253922" y="36832"/>
                  </a:lnTo>
                  <a:lnTo>
                    <a:pt x="253922" y="3763"/>
                  </a:lnTo>
                  <a:close/>
                </a:path>
                <a:path w="254000" h="41275">
                  <a:moveTo>
                    <a:pt x="20744" y="0"/>
                  </a:moveTo>
                  <a:lnTo>
                    <a:pt x="12582" y="1481"/>
                  </a:lnTo>
                  <a:lnTo>
                    <a:pt x="5997" y="5644"/>
                  </a:lnTo>
                  <a:lnTo>
                    <a:pt x="1600" y="12065"/>
                  </a:lnTo>
                  <a:lnTo>
                    <a:pt x="0" y="20320"/>
                  </a:lnTo>
                  <a:lnTo>
                    <a:pt x="1653" y="28786"/>
                  </a:lnTo>
                  <a:lnTo>
                    <a:pt x="6138" y="35303"/>
                  </a:lnTo>
                  <a:lnTo>
                    <a:pt x="12740" y="39491"/>
                  </a:lnTo>
                  <a:lnTo>
                    <a:pt x="20744" y="40971"/>
                  </a:lnTo>
                  <a:lnTo>
                    <a:pt x="28663" y="39548"/>
                  </a:lnTo>
                  <a:lnTo>
                    <a:pt x="35121" y="35515"/>
                  </a:lnTo>
                  <a:lnTo>
                    <a:pt x="39471" y="29223"/>
                  </a:lnTo>
                  <a:lnTo>
                    <a:pt x="41065" y="21026"/>
                  </a:lnTo>
                  <a:lnTo>
                    <a:pt x="39471" y="12204"/>
                  </a:lnTo>
                  <a:lnTo>
                    <a:pt x="35121" y="5591"/>
                  </a:lnTo>
                  <a:lnTo>
                    <a:pt x="28663" y="1439"/>
                  </a:lnTo>
                  <a:lnTo>
                    <a:pt x="20744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5" name="object 28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5175995" y="7639027"/>
              <a:ext cx="182091" cy="172259"/>
            </a:xfrm>
            <a:prstGeom prst="rect">
              <a:avLst/>
            </a:prstGeom>
          </p:spPr>
        </p:pic>
        <p:pic>
          <p:nvPicPr>
            <p:cNvPr id="286" name="object 28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172207" y="7456493"/>
              <a:ext cx="189994" cy="160594"/>
            </a:xfrm>
            <a:prstGeom prst="rect">
              <a:avLst/>
            </a:prstGeom>
          </p:spPr>
        </p:pic>
        <p:sp>
          <p:nvSpPr>
            <p:cNvPr id="287" name="object 287"/>
            <p:cNvSpPr/>
            <p:nvPr/>
          </p:nvSpPr>
          <p:spPr>
            <a:xfrm>
              <a:off x="5090998" y="7249494"/>
              <a:ext cx="271780" cy="172085"/>
            </a:xfrm>
            <a:custGeom>
              <a:avLst/>
              <a:gdLst/>
              <a:ahLst/>
              <a:cxnLst/>
              <a:rect l="l" t="t" r="r" b="b"/>
              <a:pathLst>
                <a:path w="271779" h="172084">
                  <a:moveTo>
                    <a:pt x="154996" y="34245"/>
                  </a:moveTo>
                  <a:lnTo>
                    <a:pt x="108708" y="34245"/>
                  </a:lnTo>
                  <a:lnTo>
                    <a:pt x="108708" y="35043"/>
                  </a:lnTo>
                  <a:lnTo>
                    <a:pt x="98403" y="43125"/>
                  </a:lnTo>
                  <a:lnTo>
                    <a:pt x="89628" y="54995"/>
                  </a:lnTo>
                  <a:lnTo>
                    <a:pt x="83525" y="70613"/>
                  </a:lnTo>
                  <a:lnTo>
                    <a:pt x="81237" y="89939"/>
                  </a:lnTo>
                  <a:lnTo>
                    <a:pt x="87953" y="121300"/>
                  </a:lnTo>
                  <a:lnTo>
                    <a:pt x="107268" y="147381"/>
                  </a:lnTo>
                  <a:lnTo>
                    <a:pt x="137934" y="165145"/>
                  </a:lnTo>
                  <a:lnTo>
                    <a:pt x="178704" y="171553"/>
                  </a:lnTo>
                  <a:lnTo>
                    <a:pt x="216459" y="165515"/>
                  </a:lnTo>
                  <a:lnTo>
                    <a:pt x="245677" y="148933"/>
                  </a:lnTo>
                  <a:lnTo>
                    <a:pt x="253936" y="138061"/>
                  </a:lnTo>
                  <a:lnTo>
                    <a:pt x="177151" y="138061"/>
                  </a:lnTo>
                  <a:lnTo>
                    <a:pt x="149393" y="134352"/>
                  </a:lnTo>
                  <a:lnTo>
                    <a:pt x="127219" y="123626"/>
                  </a:lnTo>
                  <a:lnTo>
                    <a:pt x="112523" y="106488"/>
                  </a:lnTo>
                  <a:lnTo>
                    <a:pt x="107204" y="83543"/>
                  </a:lnTo>
                  <a:lnTo>
                    <a:pt x="110231" y="66311"/>
                  </a:lnTo>
                  <a:lnTo>
                    <a:pt x="118440" y="52201"/>
                  </a:lnTo>
                  <a:lnTo>
                    <a:pt x="130521" y="41814"/>
                  </a:lnTo>
                  <a:lnTo>
                    <a:pt x="145165" y="35749"/>
                  </a:lnTo>
                  <a:lnTo>
                    <a:pt x="149304" y="34668"/>
                  </a:lnTo>
                  <a:lnTo>
                    <a:pt x="154996" y="34245"/>
                  </a:lnTo>
                  <a:close/>
                </a:path>
                <a:path w="271779" h="172084">
                  <a:moveTo>
                    <a:pt x="267092" y="0"/>
                  </a:moveTo>
                  <a:lnTo>
                    <a:pt x="256778" y="579"/>
                  </a:lnTo>
                  <a:lnTo>
                    <a:pt x="244983" y="1075"/>
                  </a:lnTo>
                  <a:lnTo>
                    <a:pt x="232483" y="1421"/>
                  </a:lnTo>
                  <a:lnTo>
                    <a:pt x="220052" y="1551"/>
                  </a:lnTo>
                  <a:lnTo>
                    <a:pt x="0" y="1551"/>
                  </a:lnTo>
                  <a:lnTo>
                    <a:pt x="0" y="34245"/>
                  </a:lnTo>
                  <a:lnTo>
                    <a:pt x="195967" y="34245"/>
                  </a:lnTo>
                  <a:lnTo>
                    <a:pt x="200483" y="34668"/>
                  </a:lnTo>
                  <a:lnTo>
                    <a:pt x="233887" y="53948"/>
                  </a:lnTo>
                  <a:lnTo>
                    <a:pt x="244465" y="84247"/>
                  </a:lnTo>
                  <a:lnTo>
                    <a:pt x="239127" y="107579"/>
                  </a:lnTo>
                  <a:lnTo>
                    <a:pt x="224620" y="124420"/>
                  </a:lnTo>
                  <a:lnTo>
                    <a:pt x="203208" y="134627"/>
                  </a:lnTo>
                  <a:lnTo>
                    <a:pt x="177151" y="138061"/>
                  </a:lnTo>
                  <a:lnTo>
                    <a:pt x="253936" y="138061"/>
                  </a:lnTo>
                  <a:lnTo>
                    <a:pt x="264540" y="124104"/>
                  </a:lnTo>
                  <a:lnTo>
                    <a:pt x="271231" y="93327"/>
                  </a:lnTo>
                  <a:lnTo>
                    <a:pt x="268503" y="72576"/>
                  </a:lnTo>
                  <a:lnTo>
                    <a:pt x="260977" y="55177"/>
                  </a:lnTo>
                  <a:lnTo>
                    <a:pt x="249640" y="41518"/>
                  </a:lnTo>
                  <a:lnTo>
                    <a:pt x="235481" y="31986"/>
                  </a:lnTo>
                  <a:lnTo>
                    <a:pt x="235481" y="30904"/>
                  </a:lnTo>
                  <a:lnTo>
                    <a:pt x="267092" y="29353"/>
                  </a:lnTo>
                  <a:lnTo>
                    <a:pt x="267092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8" name="object 288"/>
          <p:cNvGrpSpPr/>
          <p:nvPr/>
        </p:nvGrpSpPr>
        <p:grpSpPr>
          <a:xfrm>
            <a:off x="5100373" y="6758063"/>
            <a:ext cx="262255" cy="354965"/>
            <a:chOff x="5100373" y="6758063"/>
            <a:chExt cx="262255" cy="354965"/>
          </a:xfrm>
        </p:grpSpPr>
        <p:sp>
          <p:nvSpPr>
            <p:cNvPr id="289" name="object 289"/>
            <p:cNvSpPr/>
            <p:nvPr/>
          </p:nvSpPr>
          <p:spPr>
            <a:xfrm>
              <a:off x="5100373" y="6959436"/>
              <a:ext cx="262255" cy="153670"/>
            </a:xfrm>
            <a:custGeom>
              <a:avLst/>
              <a:gdLst/>
              <a:ahLst/>
              <a:cxnLst/>
              <a:rect l="l" t="t" r="r" b="b"/>
              <a:pathLst>
                <a:path w="262254" h="153670">
                  <a:moveTo>
                    <a:pt x="188442" y="0"/>
                  </a:moveTo>
                  <a:lnTo>
                    <a:pt x="143489" y="16064"/>
                  </a:lnTo>
                  <a:lnTo>
                    <a:pt x="114024" y="64303"/>
                  </a:lnTo>
                  <a:lnTo>
                    <a:pt x="103987" y="86920"/>
                  </a:lnTo>
                  <a:lnTo>
                    <a:pt x="93380" y="102600"/>
                  </a:lnTo>
                  <a:lnTo>
                    <a:pt x="80877" y="111726"/>
                  </a:lnTo>
                  <a:lnTo>
                    <a:pt x="65150" y="114683"/>
                  </a:lnTo>
                  <a:lnTo>
                    <a:pt x="51881" y="112085"/>
                  </a:lnTo>
                  <a:lnTo>
                    <a:pt x="39613" y="103776"/>
                  </a:lnTo>
                  <a:lnTo>
                    <a:pt x="30600" y="88984"/>
                  </a:lnTo>
                  <a:lnTo>
                    <a:pt x="27095" y="66938"/>
                  </a:lnTo>
                  <a:lnTo>
                    <a:pt x="28295" y="50897"/>
                  </a:lnTo>
                  <a:lnTo>
                    <a:pt x="31299" y="37397"/>
                  </a:lnTo>
                  <a:lnTo>
                    <a:pt x="35211" y="26718"/>
                  </a:lnTo>
                  <a:lnTo>
                    <a:pt x="39137" y="19144"/>
                  </a:lnTo>
                  <a:lnTo>
                    <a:pt x="12512" y="10160"/>
                  </a:lnTo>
                  <a:lnTo>
                    <a:pt x="7838" y="19841"/>
                  </a:lnTo>
                  <a:lnTo>
                    <a:pt x="3839" y="32463"/>
                  </a:lnTo>
                  <a:lnTo>
                    <a:pt x="1048" y="47846"/>
                  </a:lnTo>
                  <a:lnTo>
                    <a:pt x="0" y="65809"/>
                  </a:lnTo>
                  <a:lnTo>
                    <a:pt x="5211" y="99398"/>
                  </a:lnTo>
                  <a:lnTo>
                    <a:pt x="19639" y="125273"/>
                  </a:lnTo>
                  <a:lnTo>
                    <a:pt x="41476" y="141914"/>
                  </a:lnTo>
                  <a:lnTo>
                    <a:pt x="68914" y="147799"/>
                  </a:lnTo>
                  <a:lnTo>
                    <a:pt x="92963" y="143154"/>
                  </a:lnTo>
                  <a:lnTo>
                    <a:pt x="112602" y="129830"/>
                  </a:lnTo>
                  <a:lnTo>
                    <a:pt x="128448" y="108744"/>
                  </a:lnTo>
                  <a:lnTo>
                    <a:pt x="151049" y="58926"/>
                  </a:lnTo>
                  <a:lnTo>
                    <a:pt x="162170" y="44117"/>
                  </a:lnTo>
                  <a:lnTo>
                    <a:pt x="175266" y="35720"/>
                  </a:lnTo>
                  <a:lnTo>
                    <a:pt x="191122" y="33069"/>
                  </a:lnTo>
                  <a:lnTo>
                    <a:pt x="208660" y="36650"/>
                  </a:lnTo>
                  <a:lnTo>
                    <a:pt x="222340" y="47040"/>
                  </a:lnTo>
                  <a:lnTo>
                    <a:pt x="231230" y="63710"/>
                  </a:lnTo>
                  <a:lnTo>
                    <a:pt x="234400" y="86130"/>
                  </a:lnTo>
                  <a:lnTo>
                    <a:pt x="233129" y="102672"/>
                  </a:lnTo>
                  <a:lnTo>
                    <a:pt x="229631" y="118199"/>
                  </a:lnTo>
                  <a:lnTo>
                    <a:pt x="224378" y="132263"/>
                  </a:lnTo>
                  <a:lnTo>
                    <a:pt x="217842" y="144412"/>
                  </a:lnTo>
                  <a:lnTo>
                    <a:pt x="245312" y="153068"/>
                  </a:lnTo>
                  <a:lnTo>
                    <a:pt x="251690" y="140679"/>
                  </a:lnTo>
                  <a:lnTo>
                    <a:pt x="256961" y="124802"/>
                  </a:lnTo>
                  <a:lnTo>
                    <a:pt x="260547" y="106888"/>
                  </a:lnTo>
                  <a:lnTo>
                    <a:pt x="261871" y="88387"/>
                  </a:lnTo>
                  <a:lnTo>
                    <a:pt x="255901" y="49334"/>
                  </a:lnTo>
                  <a:lnTo>
                    <a:pt x="239833" y="21755"/>
                  </a:lnTo>
                  <a:lnTo>
                    <a:pt x="216426" y="5396"/>
                  </a:lnTo>
                  <a:lnTo>
                    <a:pt x="188442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0" name="object 29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172208" y="6758063"/>
              <a:ext cx="189994" cy="160594"/>
            </a:xfrm>
            <a:prstGeom prst="rect">
              <a:avLst/>
            </a:prstGeom>
          </p:spPr>
        </p:pic>
      </p:grpSp>
      <p:pic>
        <p:nvPicPr>
          <p:cNvPr id="291" name="object 291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5172222" y="6554478"/>
            <a:ext cx="185855" cy="156454"/>
          </a:xfrm>
          <a:prstGeom prst="rect">
            <a:avLst/>
          </a:prstGeom>
        </p:spPr>
      </p:pic>
      <p:grpSp>
        <p:nvGrpSpPr>
          <p:cNvPr id="292" name="object 292"/>
          <p:cNvGrpSpPr/>
          <p:nvPr/>
        </p:nvGrpSpPr>
        <p:grpSpPr>
          <a:xfrm>
            <a:off x="5104155" y="5980131"/>
            <a:ext cx="258445" cy="525780"/>
            <a:chOff x="5104155" y="5980131"/>
            <a:chExt cx="258445" cy="525780"/>
          </a:xfrm>
        </p:grpSpPr>
        <p:pic>
          <p:nvPicPr>
            <p:cNvPr id="293" name="object 293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5172241" y="6386551"/>
              <a:ext cx="189994" cy="118822"/>
            </a:xfrm>
            <a:prstGeom prst="rect">
              <a:avLst/>
            </a:prstGeom>
          </p:spPr>
        </p:pic>
        <p:pic>
          <p:nvPicPr>
            <p:cNvPr id="294" name="object 294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5172207" y="6205927"/>
              <a:ext cx="189950" cy="144789"/>
            </a:xfrm>
            <a:prstGeom prst="rect">
              <a:avLst/>
            </a:prstGeom>
          </p:spPr>
        </p:pic>
        <p:pic>
          <p:nvPicPr>
            <p:cNvPr id="295" name="object 295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5132351" y="6061796"/>
              <a:ext cx="229884" cy="107956"/>
            </a:xfrm>
            <a:prstGeom prst="rect">
              <a:avLst/>
            </a:prstGeom>
          </p:spPr>
        </p:pic>
        <p:sp>
          <p:nvSpPr>
            <p:cNvPr id="296" name="object 296"/>
            <p:cNvSpPr/>
            <p:nvPr/>
          </p:nvSpPr>
          <p:spPr>
            <a:xfrm>
              <a:off x="5104155" y="5980131"/>
              <a:ext cx="254000" cy="41275"/>
            </a:xfrm>
            <a:custGeom>
              <a:avLst/>
              <a:gdLst/>
              <a:ahLst/>
              <a:cxnLst/>
              <a:rect l="l" t="t" r="r" b="b"/>
              <a:pathLst>
                <a:path w="254000" h="41275">
                  <a:moveTo>
                    <a:pt x="253922" y="3763"/>
                  </a:moveTo>
                  <a:lnTo>
                    <a:pt x="71830" y="3763"/>
                  </a:lnTo>
                  <a:lnTo>
                    <a:pt x="71830" y="36832"/>
                  </a:lnTo>
                  <a:lnTo>
                    <a:pt x="253922" y="36832"/>
                  </a:lnTo>
                  <a:lnTo>
                    <a:pt x="253922" y="3763"/>
                  </a:lnTo>
                  <a:close/>
                </a:path>
                <a:path w="254000" h="41275">
                  <a:moveTo>
                    <a:pt x="20744" y="0"/>
                  </a:moveTo>
                  <a:lnTo>
                    <a:pt x="12582" y="1481"/>
                  </a:lnTo>
                  <a:lnTo>
                    <a:pt x="5997" y="5644"/>
                  </a:lnTo>
                  <a:lnTo>
                    <a:pt x="1600" y="12065"/>
                  </a:lnTo>
                  <a:lnTo>
                    <a:pt x="0" y="20320"/>
                  </a:lnTo>
                  <a:lnTo>
                    <a:pt x="1653" y="28767"/>
                  </a:lnTo>
                  <a:lnTo>
                    <a:pt x="6138" y="35285"/>
                  </a:lnTo>
                  <a:lnTo>
                    <a:pt x="12740" y="39484"/>
                  </a:lnTo>
                  <a:lnTo>
                    <a:pt x="20744" y="40971"/>
                  </a:lnTo>
                  <a:lnTo>
                    <a:pt x="28663" y="39548"/>
                  </a:lnTo>
                  <a:lnTo>
                    <a:pt x="35121" y="35515"/>
                  </a:lnTo>
                  <a:lnTo>
                    <a:pt x="39471" y="29223"/>
                  </a:lnTo>
                  <a:lnTo>
                    <a:pt x="41065" y="21026"/>
                  </a:lnTo>
                  <a:lnTo>
                    <a:pt x="39471" y="12204"/>
                  </a:lnTo>
                  <a:lnTo>
                    <a:pt x="35121" y="5591"/>
                  </a:lnTo>
                  <a:lnTo>
                    <a:pt x="28663" y="1439"/>
                  </a:lnTo>
                  <a:lnTo>
                    <a:pt x="20744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7" name="object 297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5172245" y="5756616"/>
            <a:ext cx="189994" cy="177951"/>
          </a:xfrm>
          <a:prstGeom prst="rect">
            <a:avLst/>
          </a:prstGeom>
        </p:spPr>
      </p:pic>
      <p:pic>
        <p:nvPicPr>
          <p:cNvPr id="298" name="object 298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5172222" y="5552307"/>
            <a:ext cx="185855" cy="156454"/>
          </a:xfrm>
          <a:prstGeom prst="rect">
            <a:avLst/>
          </a:prstGeom>
        </p:spPr>
      </p:pic>
      <p:sp>
        <p:nvSpPr>
          <p:cNvPr id="299" name="object 299"/>
          <p:cNvSpPr/>
          <p:nvPr/>
        </p:nvSpPr>
        <p:spPr>
          <a:xfrm>
            <a:off x="7302999" y="10580443"/>
            <a:ext cx="156210" cy="255904"/>
          </a:xfrm>
          <a:custGeom>
            <a:avLst/>
            <a:gdLst/>
            <a:ahLst/>
            <a:cxnLst/>
            <a:rect l="l" t="t" r="r" b="b"/>
            <a:pathLst>
              <a:path w="156209" h="255904">
                <a:moveTo>
                  <a:pt x="62845" y="0"/>
                </a:moveTo>
                <a:lnTo>
                  <a:pt x="44115" y="400"/>
                </a:lnTo>
                <a:lnTo>
                  <a:pt x="27453" y="1475"/>
                </a:lnTo>
                <a:lnTo>
                  <a:pt x="12776" y="3036"/>
                </a:lnTo>
                <a:lnTo>
                  <a:pt x="0" y="4892"/>
                </a:lnTo>
                <a:lnTo>
                  <a:pt x="0" y="255426"/>
                </a:lnTo>
                <a:lnTo>
                  <a:pt x="32786" y="255426"/>
                </a:lnTo>
                <a:lnTo>
                  <a:pt x="32786" y="153867"/>
                </a:lnTo>
                <a:lnTo>
                  <a:pt x="84171" y="153867"/>
                </a:lnTo>
                <a:lnTo>
                  <a:pt x="103158" y="149116"/>
                </a:lnTo>
                <a:lnTo>
                  <a:pt x="121461" y="140408"/>
                </a:lnTo>
                <a:lnTo>
                  <a:pt x="134642" y="129783"/>
                </a:lnTo>
                <a:lnTo>
                  <a:pt x="59787" y="129783"/>
                </a:lnTo>
                <a:lnTo>
                  <a:pt x="51996" y="129636"/>
                </a:lnTo>
                <a:lnTo>
                  <a:pt x="44875" y="129171"/>
                </a:lnTo>
                <a:lnTo>
                  <a:pt x="38460" y="128354"/>
                </a:lnTo>
                <a:lnTo>
                  <a:pt x="32786" y="127148"/>
                </a:lnTo>
                <a:lnTo>
                  <a:pt x="32786" y="28600"/>
                </a:lnTo>
                <a:lnTo>
                  <a:pt x="37957" y="27553"/>
                </a:lnTo>
                <a:lnTo>
                  <a:pt x="44940" y="26718"/>
                </a:lnTo>
                <a:lnTo>
                  <a:pt x="53538" y="26165"/>
                </a:lnTo>
                <a:lnTo>
                  <a:pt x="63550" y="25966"/>
                </a:lnTo>
                <a:lnTo>
                  <a:pt x="138325" y="25966"/>
                </a:lnTo>
                <a:lnTo>
                  <a:pt x="133922" y="21073"/>
                </a:lnTo>
                <a:lnTo>
                  <a:pt x="121010" y="12085"/>
                </a:lnTo>
                <a:lnTo>
                  <a:pt x="104857" y="5474"/>
                </a:lnTo>
                <a:lnTo>
                  <a:pt x="85467" y="1394"/>
                </a:lnTo>
                <a:lnTo>
                  <a:pt x="62845" y="0"/>
                </a:lnTo>
                <a:close/>
              </a:path>
              <a:path w="156209" h="255904">
                <a:moveTo>
                  <a:pt x="84171" y="153867"/>
                </a:moveTo>
                <a:lnTo>
                  <a:pt x="32786" y="153867"/>
                </a:lnTo>
                <a:lnTo>
                  <a:pt x="38661" y="155014"/>
                </a:lnTo>
                <a:lnTo>
                  <a:pt x="45069" y="155702"/>
                </a:lnTo>
                <a:lnTo>
                  <a:pt x="51910" y="156037"/>
                </a:lnTo>
                <a:lnTo>
                  <a:pt x="59081" y="156125"/>
                </a:lnTo>
                <a:lnTo>
                  <a:pt x="82174" y="154367"/>
                </a:lnTo>
                <a:lnTo>
                  <a:pt x="84171" y="153867"/>
                </a:lnTo>
                <a:close/>
              </a:path>
              <a:path w="156209" h="255904">
                <a:moveTo>
                  <a:pt x="138325" y="25966"/>
                </a:moveTo>
                <a:lnTo>
                  <a:pt x="63550" y="25966"/>
                </a:lnTo>
                <a:lnTo>
                  <a:pt x="87982" y="29023"/>
                </a:lnTo>
                <a:lnTo>
                  <a:pt x="106874" y="38290"/>
                </a:lnTo>
                <a:lnTo>
                  <a:pt x="119063" y="53907"/>
                </a:lnTo>
                <a:lnTo>
                  <a:pt x="123385" y="76016"/>
                </a:lnTo>
                <a:lnTo>
                  <a:pt x="119005" y="98844"/>
                </a:lnTo>
                <a:lnTo>
                  <a:pt x="106404" y="115724"/>
                </a:lnTo>
                <a:lnTo>
                  <a:pt x="86394" y="126191"/>
                </a:lnTo>
                <a:lnTo>
                  <a:pt x="59787" y="129783"/>
                </a:lnTo>
                <a:lnTo>
                  <a:pt x="134642" y="129783"/>
                </a:lnTo>
                <a:lnTo>
                  <a:pt x="154832" y="90407"/>
                </a:lnTo>
                <a:lnTo>
                  <a:pt x="156077" y="74134"/>
                </a:lnTo>
                <a:lnTo>
                  <a:pt x="154521" y="58011"/>
                </a:lnTo>
                <a:lnTo>
                  <a:pt x="150080" y="43653"/>
                </a:lnTo>
                <a:lnTo>
                  <a:pt x="143099" y="31269"/>
                </a:lnTo>
                <a:lnTo>
                  <a:pt x="138325" y="25966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0" name="object 300"/>
          <p:cNvGrpSpPr/>
          <p:nvPr/>
        </p:nvGrpSpPr>
        <p:grpSpPr>
          <a:xfrm>
            <a:off x="7507778" y="10568814"/>
            <a:ext cx="501015" cy="349885"/>
            <a:chOff x="7507778" y="10568814"/>
            <a:chExt cx="501015" cy="349885"/>
          </a:xfrm>
        </p:grpSpPr>
        <p:sp>
          <p:nvSpPr>
            <p:cNvPr id="301" name="object 301"/>
            <p:cNvSpPr/>
            <p:nvPr/>
          </p:nvSpPr>
          <p:spPr>
            <a:xfrm>
              <a:off x="7507770" y="10568818"/>
              <a:ext cx="358775" cy="349885"/>
            </a:xfrm>
            <a:custGeom>
              <a:avLst/>
              <a:gdLst/>
              <a:ahLst/>
              <a:cxnLst/>
              <a:rect l="l" t="t" r="r" b="b"/>
              <a:pathLst>
                <a:path w="358775" h="349884">
                  <a:moveTo>
                    <a:pt x="154901" y="158711"/>
                  </a:moveTo>
                  <a:lnTo>
                    <a:pt x="148412" y="120269"/>
                  </a:lnTo>
                  <a:lnTo>
                    <a:pt x="132283" y="96570"/>
                  </a:lnTo>
                  <a:lnTo>
                    <a:pt x="111569" y="84569"/>
                  </a:lnTo>
                  <a:lnTo>
                    <a:pt x="91300" y="81241"/>
                  </a:lnTo>
                  <a:lnTo>
                    <a:pt x="82181" y="81851"/>
                  </a:lnTo>
                  <a:lnTo>
                    <a:pt x="43802" y="100711"/>
                  </a:lnTo>
                  <a:lnTo>
                    <a:pt x="33820" y="113931"/>
                  </a:lnTo>
                  <a:lnTo>
                    <a:pt x="33070" y="113931"/>
                  </a:lnTo>
                  <a:lnTo>
                    <a:pt x="33070" y="0"/>
                  </a:lnTo>
                  <a:lnTo>
                    <a:pt x="0" y="0"/>
                  </a:lnTo>
                  <a:lnTo>
                    <a:pt x="0" y="267042"/>
                  </a:lnTo>
                  <a:lnTo>
                    <a:pt x="33070" y="267042"/>
                  </a:lnTo>
                  <a:lnTo>
                    <a:pt x="33070" y="151193"/>
                  </a:lnTo>
                  <a:lnTo>
                    <a:pt x="33451" y="146291"/>
                  </a:lnTo>
                  <a:lnTo>
                    <a:pt x="64592" y="111328"/>
                  </a:lnTo>
                  <a:lnTo>
                    <a:pt x="79641" y="108712"/>
                  </a:lnTo>
                  <a:lnTo>
                    <a:pt x="99415" y="112979"/>
                  </a:lnTo>
                  <a:lnTo>
                    <a:pt x="112445" y="124587"/>
                  </a:lnTo>
                  <a:lnTo>
                    <a:pt x="119634" y="141693"/>
                  </a:lnTo>
                  <a:lnTo>
                    <a:pt x="121831" y="162483"/>
                  </a:lnTo>
                  <a:lnTo>
                    <a:pt x="121831" y="267042"/>
                  </a:lnTo>
                  <a:lnTo>
                    <a:pt x="154901" y="267042"/>
                  </a:lnTo>
                  <a:lnTo>
                    <a:pt x="154901" y="158711"/>
                  </a:lnTo>
                  <a:close/>
                </a:path>
                <a:path w="358775" h="349884">
                  <a:moveTo>
                    <a:pt x="358584" y="84988"/>
                  </a:moveTo>
                  <a:lnTo>
                    <a:pt x="323583" y="84988"/>
                  </a:lnTo>
                  <a:lnTo>
                    <a:pt x="287464" y="191820"/>
                  </a:lnTo>
                  <a:lnTo>
                    <a:pt x="284238" y="201777"/>
                  </a:lnTo>
                  <a:lnTo>
                    <a:pt x="275793" y="229819"/>
                  </a:lnTo>
                  <a:lnTo>
                    <a:pt x="275082" y="229819"/>
                  </a:lnTo>
                  <a:lnTo>
                    <a:pt x="272554" y="221094"/>
                  </a:lnTo>
                  <a:lnTo>
                    <a:pt x="266395" y="201930"/>
                  </a:lnTo>
                  <a:lnTo>
                    <a:pt x="223532" y="84988"/>
                  </a:lnTo>
                  <a:lnTo>
                    <a:pt x="187401" y="84988"/>
                  </a:lnTo>
                  <a:lnTo>
                    <a:pt x="254393" y="252730"/>
                  </a:lnTo>
                  <a:lnTo>
                    <a:pt x="256222" y="256870"/>
                  </a:lnTo>
                  <a:lnTo>
                    <a:pt x="256971" y="259511"/>
                  </a:lnTo>
                  <a:lnTo>
                    <a:pt x="256971" y="263271"/>
                  </a:lnTo>
                  <a:lnTo>
                    <a:pt x="254393" y="269290"/>
                  </a:lnTo>
                  <a:lnTo>
                    <a:pt x="226542" y="306171"/>
                  </a:lnTo>
                  <a:lnTo>
                    <a:pt x="197612" y="322300"/>
                  </a:lnTo>
                  <a:lnTo>
                    <a:pt x="205892" y="349770"/>
                  </a:lnTo>
                  <a:lnTo>
                    <a:pt x="246481" y="328752"/>
                  </a:lnTo>
                  <a:lnTo>
                    <a:pt x="277253" y="287693"/>
                  </a:lnTo>
                  <a:lnTo>
                    <a:pt x="308864" y="214769"/>
                  </a:lnTo>
                  <a:lnTo>
                    <a:pt x="358584" y="84988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2" name="object 302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889428" y="10650094"/>
              <a:ext cx="118775" cy="189900"/>
            </a:xfrm>
            <a:prstGeom prst="rect">
              <a:avLst/>
            </a:prstGeom>
          </p:spPr>
        </p:pic>
      </p:grpSp>
      <p:sp>
        <p:nvSpPr>
          <p:cNvPr id="303" name="object 303"/>
          <p:cNvSpPr/>
          <p:nvPr/>
        </p:nvSpPr>
        <p:spPr>
          <a:xfrm>
            <a:off x="8054170" y="10581999"/>
            <a:ext cx="41275" cy="254000"/>
          </a:xfrm>
          <a:custGeom>
            <a:avLst/>
            <a:gdLst/>
            <a:ahLst/>
            <a:cxnLst/>
            <a:rect l="l" t="t" r="r" b="b"/>
            <a:pathLst>
              <a:path w="41275" h="254000">
                <a:moveTo>
                  <a:pt x="37208" y="71782"/>
                </a:moveTo>
                <a:lnTo>
                  <a:pt x="4139" y="71782"/>
                </a:lnTo>
                <a:lnTo>
                  <a:pt x="4139" y="253780"/>
                </a:lnTo>
                <a:lnTo>
                  <a:pt x="37208" y="253780"/>
                </a:lnTo>
                <a:lnTo>
                  <a:pt x="37208" y="71782"/>
                </a:lnTo>
                <a:close/>
              </a:path>
              <a:path w="41275" h="254000">
                <a:moveTo>
                  <a:pt x="20650" y="0"/>
                </a:moveTo>
                <a:lnTo>
                  <a:pt x="12184" y="1639"/>
                </a:lnTo>
                <a:lnTo>
                  <a:pt x="5668" y="6091"/>
                </a:lnTo>
                <a:lnTo>
                  <a:pt x="1480" y="12661"/>
                </a:lnTo>
                <a:lnTo>
                  <a:pt x="0" y="20650"/>
                </a:lnTo>
                <a:lnTo>
                  <a:pt x="1422" y="28588"/>
                </a:lnTo>
                <a:lnTo>
                  <a:pt x="5456" y="35044"/>
                </a:lnTo>
                <a:lnTo>
                  <a:pt x="11748" y="39384"/>
                </a:lnTo>
                <a:lnTo>
                  <a:pt x="19944" y="40971"/>
                </a:lnTo>
                <a:lnTo>
                  <a:pt x="28767" y="39384"/>
                </a:lnTo>
                <a:lnTo>
                  <a:pt x="35379" y="35044"/>
                </a:lnTo>
                <a:lnTo>
                  <a:pt x="39531" y="28588"/>
                </a:lnTo>
                <a:lnTo>
                  <a:pt x="40971" y="20650"/>
                </a:lnTo>
                <a:lnTo>
                  <a:pt x="39489" y="12502"/>
                </a:lnTo>
                <a:lnTo>
                  <a:pt x="35327" y="5950"/>
                </a:lnTo>
                <a:lnTo>
                  <a:pt x="28906" y="1586"/>
                </a:lnTo>
                <a:lnTo>
                  <a:pt x="20650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4" name="object 304"/>
          <p:cNvGrpSpPr/>
          <p:nvPr/>
        </p:nvGrpSpPr>
        <p:grpSpPr>
          <a:xfrm>
            <a:off x="8140704" y="10650015"/>
            <a:ext cx="320040" cy="190500"/>
            <a:chOff x="8140704" y="10650015"/>
            <a:chExt cx="320040" cy="190500"/>
          </a:xfrm>
        </p:grpSpPr>
        <p:pic>
          <p:nvPicPr>
            <p:cNvPr id="305" name="object 305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8140704" y="10650104"/>
              <a:ext cx="143707" cy="189900"/>
            </a:xfrm>
            <a:prstGeom prst="rect">
              <a:avLst/>
            </a:prstGeom>
          </p:spPr>
        </p:pic>
        <p:pic>
          <p:nvPicPr>
            <p:cNvPr id="306" name="object 306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8315711" y="10650015"/>
              <a:ext cx="144789" cy="189947"/>
            </a:xfrm>
            <a:prstGeom prst="rect">
              <a:avLst/>
            </a:prstGeom>
          </p:spPr>
        </p:pic>
      </p:grpSp>
      <p:sp>
        <p:nvSpPr>
          <p:cNvPr id="307" name="object 307"/>
          <p:cNvSpPr/>
          <p:nvPr/>
        </p:nvSpPr>
        <p:spPr>
          <a:xfrm>
            <a:off x="8518972" y="10568829"/>
            <a:ext cx="33655" cy="267335"/>
          </a:xfrm>
          <a:custGeom>
            <a:avLst/>
            <a:gdLst/>
            <a:ahLst/>
            <a:cxnLst/>
            <a:rect l="l" t="t" r="r" b="b"/>
            <a:pathLst>
              <a:path w="33654" h="267334">
                <a:moveTo>
                  <a:pt x="33069" y="0"/>
                </a:moveTo>
                <a:lnTo>
                  <a:pt x="0" y="0"/>
                </a:lnTo>
                <a:lnTo>
                  <a:pt x="0" y="267092"/>
                </a:lnTo>
                <a:lnTo>
                  <a:pt x="33069" y="267092"/>
                </a:lnTo>
                <a:lnTo>
                  <a:pt x="33069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8703415" y="10582329"/>
            <a:ext cx="33655" cy="254000"/>
          </a:xfrm>
          <a:custGeom>
            <a:avLst/>
            <a:gdLst/>
            <a:ahLst/>
            <a:cxnLst/>
            <a:rect l="l" t="t" r="r" b="b"/>
            <a:pathLst>
              <a:path w="33654" h="254000">
                <a:moveTo>
                  <a:pt x="33116" y="0"/>
                </a:moveTo>
                <a:lnTo>
                  <a:pt x="0" y="0"/>
                </a:lnTo>
                <a:lnTo>
                  <a:pt x="0" y="253498"/>
                </a:lnTo>
                <a:lnTo>
                  <a:pt x="33116" y="253498"/>
                </a:lnTo>
                <a:lnTo>
                  <a:pt x="33116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9" name="object 309"/>
          <p:cNvGrpSpPr/>
          <p:nvPr/>
        </p:nvGrpSpPr>
        <p:grpSpPr>
          <a:xfrm>
            <a:off x="8802303" y="10610158"/>
            <a:ext cx="494030" cy="229870"/>
            <a:chOff x="8802303" y="10610158"/>
            <a:chExt cx="494030" cy="229870"/>
          </a:xfrm>
        </p:grpSpPr>
        <p:pic>
          <p:nvPicPr>
            <p:cNvPr id="310" name="object 310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8802303" y="10650076"/>
              <a:ext cx="156454" cy="185760"/>
            </a:xfrm>
            <a:prstGeom prst="rect">
              <a:avLst/>
            </a:prstGeom>
          </p:spPr>
        </p:pic>
        <p:pic>
          <p:nvPicPr>
            <p:cNvPr id="311" name="object 311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8997994" y="10610158"/>
              <a:ext cx="107955" cy="229837"/>
            </a:xfrm>
            <a:prstGeom prst="rect">
              <a:avLst/>
            </a:prstGeom>
          </p:spPr>
        </p:pic>
        <p:pic>
          <p:nvPicPr>
            <p:cNvPr id="312" name="object 312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9135359" y="10650067"/>
              <a:ext cx="160594" cy="189900"/>
            </a:xfrm>
            <a:prstGeom prst="rect">
              <a:avLst/>
            </a:prstGeom>
          </p:spPr>
        </p:pic>
      </p:grpSp>
      <p:pic>
        <p:nvPicPr>
          <p:cNvPr id="313" name="object 313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9343078" y="10650076"/>
            <a:ext cx="156454" cy="185760"/>
          </a:xfrm>
          <a:prstGeom prst="rect">
            <a:avLst/>
          </a:prstGeom>
        </p:spPr>
      </p:pic>
      <p:pic>
        <p:nvPicPr>
          <p:cNvPr id="314" name="object 314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9548596" y="10650094"/>
            <a:ext cx="118775" cy="189900"/>
          </a:xfrm>
          <a:prstGeom prst="rect">
            <a:avLst/>
          </a:prstGeom>
        </p:spPr>
      </p:pic>
      <p:grpSp>
        <p:nvGrpSpPr>
          <p:cNvPr id="315" name="object 315"/>
          <p:cNvGrpSpPr/>
          <p:nvPr/>
        </p:nvGrpSpPr>
        <p:grpSpPr>
          <a:xfrm>
            <a:off x="9713410" y="10581999"/>
            <a:ext cx="382270" cy="337185"/>
            <a:chOff x="9713410" y="10581999"/>
            <a:chExt cx="382270" cy="337185"/>
          </a:xfrm>
        </p:grpSpPr>
        <p:sp>
          <p:nvSpPr>
            <p:cNvPr id="316" name="object 316"/>
            <p:cNvSpPr/>
            <p:nvPr/>
          </p:nvSpPr>
          <p:spPr>
            <a:xfrm>
              <a:off x="9713410" y="10581999"/>
              <a:ext cx="41275" cy="254000"/>
            </a:xfrm>
            <a:custGeom>
              <a:avLst/>
              <a:gdLst/>
              <a:ahLst/>
              <a:cxnLst/>
              <a:rect l="l" t="t" r="r" b="b"/>
              <a:pathLst>
                <a:path w="41275" h="254000">
                  <a:moveTo>
                    <a:pt x="37208" y="71782"/>
                  </a:moveTo>
                  <a:lnTo>
                    <a:pt x="4139" y="71782"/>
                  </a:lnTo>
                  <a:lnTo>
                    <a:pt x="4139" y="253780"/>
                  </a:lnTo>
                  <a:lnTo>
                    <a:pt x="37208" y="253780"/>
                  </a:lnTo>
                  <a:lnTo>
                    <a:pt x="37208" y="71782"/>
                  </a:lnTo>
                  <a:close/>
                </a:path>
                <a:path w="41275" h="254000">
                  <a:moveTo>
                    <a:pt x="20697" y="0"/>
                  </a:moveTo>
                  <a:lnTo>
                    <a:pt x="12224" y="1639"/>
                  </a:lnTo>
                  <a:lnTo>
                    <a:pt x="5691" y="6091"/>
                  </a:lnTo>
                  <a:lnTo>
                    <a:pt x="1487" y="12661"/>
                  </a:lnTo>
                  <a:lnTo>
                    <a:pt x="0" y="20650"/>
                  </a:lnTo>
                  <a:lnTo>
                    <a:pt x="1422" y="28588"/>
                  </a:lnTo>
                  <a:lnTo>
                    <a:pt x="5456" y="35044"/>
                  </a:lnTo>
                  <a:lnTo>
                    <a:pt x="11748" y="39384"/>
                  </a:lnTo>
                  <a:lnTo>
                    <a:pt x="19944" y="40971"/>
                  </a:lnTo>
                  <a:lnTo>
                    <a:pt x="28767" y="39384"/>
                  </a:lnTo>
                  <a:lnTo>
                    <a:pt x="35379" y="35044"/>
                  </a:lnTo>
                  <a:lnTo>
                    <a:pt x="39531" y="28588"/>
                  </a:lnTo>
                  <a:lnTo>
                    <a:pt x="40971" y="20650"/>
                  </a:lnTo>
                  <a:lnTo>
                    <a:pt x="39490" y="12502"/>
                  </a:lnTo>
                  <a:lnTo>
                    <a:pt x="35332" y="5950"/>
                  </a:lnTo>
                  <a:lnTo>
                    <a:pt x="28925" y="1586"/>
                  </a:lnTo>
                  <a:lnTo>
                    <a:pt x="20697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7" name="object 317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9792338" y="10610157"/>
              <a:ext cx="107955" cy="229837"/>
            </a:xfrm>
            <a:prstGeom prst="rect">
              <a:avLst/>
            </a:prstGeom>
          </p:spPr>
        </p:pic>
        <p:sp>
          <p:nvSpPr>
            <p:cNvPr id="318" name="object 318"/>
            <p:cNvSpPr/>
            <p:nvPr/>
          </p:nvSpPr>
          <p:spPr>
            <a:xfrm>
              <a:off x="9924430" y="10653801"/>
              <a:ext cx="171450" cy="264795"/>
            </a:xfrm>
            <a:custGeom>
              <a:avLst/>
              <a:gdLst/>
              <a:ahLst/>
              <a:cxnLst/>
              <a:rect l="l" t="t" r="r" b="b"/>
              <a:pathLst>
                <a:path w="171450" h="264795">
                  <a:moveTo>
                    <a:pt x="171084" y="0"/>
                  </a:moveTo>
                  <a:lnTo>
                    <a:pt x="136181" y="0"/>
                  </a:lnTo>
                  <a:lnTo>
                    <a:pt x="96776" y="116788"/>
                  </a:lnTo>
                  <a:lnTo>
                    <a:pt x="88387" y="144836"/>
                  </a:lnTo>
                  <a:lnTo>
                    <a:pt x="87588" y="144836"/>
                  </a:lnTo>
                  <a:lnTo>
                    <a:pt x="82184" y="126631"/>
                  </a:lnTo>
                  <a:lnTo>
                    <a:pt x="78956" y="116947"/>
                  </a:lnTo>
                  <a:lnTo>
                    <a:pt x="36126" y="0"/>
                  </a:lnTo>
                  <a:lnTo>
                    <a:pt x="0" y="0"/>
                  </a:lnTo>
                  <a:lnTo>
                    <a:pt x="66891" y="167744"/>
                  </a:lnTo>
                  <a:lnTo>
                    <a:pt x="68819" y="171883"/>
                  </a:lnTo>
                  <a:lnTo>
                    <a:pt x="69572" y="174518"/>
                  </a:lnTo>
                  <a:lnTo>
                    <a:pt x="69572" y="178281"/>
                  </a:lnTo>
                  <a:lnTo>
                    <a:pt x="66891" y="184302"/>
                  </a:lnTo>
                  <a:lnTo>
                    <a:pt x="39089" y="221181"/>
                  </a:lnTo>
                  <a:lnTo>
                    <a:pt x="10113" y="237316"/>
                  </a:lnTo>
                  <a:lnTo>
                    <a:pt x="18393" y="264787"/>
                  </a:lnTo>
                  <a:lnTo>
                    <a:pt x="58987" y="243760"/>
                  </a:lnTo>
                  <a:lnTo>
                    <a:pt x="89828" y="202700"/>
                  </a:lnTo>
                  <a:lnTo>
                    <a:pt x="121409" y="129783"/>
                  </a:lnTo>
                  <a:lnTo>
                    <a:pt x="171084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9" name="object 319"/>
          <p:cNvSpPr txBox="1"/>
          <p:nvPr/>
        </p:nvSpPr>
        <p:spPr>
          <a:xfrm>
            <a:off x="13597838" y="4893482"/>
            <a:ext cx="4111625" cy="148971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>
              <a:lnSpc>
                <a:spcPts val="5690"/>
              </a:lnSpc>
              <a:spcBef>
                <a:spcPts val="345"/>
              </a:spcBef>
            </a:pPr>
            <a:r>
              <a:rPr sz="4850" dirty="0">
                <a:latin typeface="Lucida Grande"/>
                <a:cs typeface="Lucida Grande"/>
              </a:rPr>
              <a:t>S</a:t>
            </a:r>
            <a:r>
              <a:rPr sz="4850" spc="-10" dirty="0">
                <a:latin typeface="Lucida Grande"/>
                <a:cs typeface="Lucida Grande"/>
              </a:rPr>
              <a:t> </a:t>
            </a:r>
            <a:r>
              <a:rPr sz="4850" dirty="0">
                <a:latin typeface="Lucida Grande"/>
                <a:cs typeface="Lucida Grande"/>
              </a:rPr>
              <a:t>= </a:t>
            </a:r>
            <a:r>
              <a:rPr sz="4850" spc="-10" dirty="0">
                <a:latin typeface="Lucida Grande"/>
                <a:cs typeface="Lucida Grande"/>
              </a:rPr>
              <a:t>sensation </a:t>
            </a:r>
            <a:r>
              <a:rPr sz="4850" dirty="0">
                <a:latin typeface="Lucida Grande"/>
                <a:cs typeface="Lucida Grande"/>
              </a:rPr>
              <a:t>I = </a:t>
            </a:r>
            <a:r>
              <a:rPr sz="4850" spc="-10" dirty="0">
                <a:latin typeface="Lucida Grande"/>
                <a:cs typeface="Lucida Grande"/>
              </a:rPr>
              <a:t>intensity</a:t>
            </a:r>
            <a:endParaRPr sz="4850">
              <a:latin typeface="Lucida Grande"/>
              <a:cs typeface="Lucida Grande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10175" algn="l"/>
                <a:tab pos="9123680" algn="l"/>
              </a:tabLst>
            </a:pPr>
            <a:r>
              <a:rPr sz="9400" b="1" spc="-10" dirty="0">
                <a:latin typeface="Helvetica"/>
                <a:cs typeface="Helvetica"/>
              </a:rPr>
              <a:t>Steven’s</a:t>
            </a:r>
            <a:r>
              <a:rPr sz="9400" b="1" dirty="0">
                <a:latin typeface="Helvetica"/>
                <a:cs typeface="Helvetica"/>
              </a:rPr>
              <a:t>	</a:t>
            </a:r>
            <a:r>
              <a:rPr sz="9400" b="1" spc="-10" dirty="0">
                <a:latin typeface="Helvetica"/>
                <a:cs typeface="Helvetica"/>
              </a:rPr>
              <a:t>Power</a:t>
            </a:r>
            <a:r>
              <a:rPr sz="9400" b="1" dirty="0">
                <a:latin typeface="Helvetica"/>
                <a:cs typeface="Helvetica"/>
              </a:rPr>
              <a:t>	Law,</a:t>
            </a:r>
            <a:r>
              <a:rPr sz="9400" b="1" spc="-455" dirty="0">
                <a:latin typeface="Helvetica"/>
                <a:cs typeface="Helvetica"/>
              </a:rPr>
              <a:t> </a:t>
            </a:r>
            <a:r>
              <a:rPr sz="9400" b="1" spc="-20" dirty="0">
                <a:latin typeface="Helvetica"/>
                <a:cs typeface="Helvetica"/>
              </a:rPr>
              <a:t>1961</a:t>
            </a:r>
            <a:endParaRPr sz="9400">
              <a:latin typeface="Helvetica"/>
              <a:cs typeface="Helvetic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61868" y="3530735"/>
            <a:ext cx="6997501" cy="634846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601450" y="10857960"/>
            <a:ext cx="308038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u="sng" dirty="0">
                <a:uFill>
                  <a:solidFill>
                    <a:srgbClr val="000000"/>
                  </a:solidFill>
                </a:uFill>
                <a:latin typeface="Helvetica"/>
                <a:cs typeface="Helvetica"/>
              </a:rPr>
              <a:t>From</a:t>
            </a:r>
            <a:r>
              <a:rPr sz="1300" u="sng" spc="25" dirty="0">
                <a:uFill>
                  <a:solidFill>
                    <a:srgbClr val="000000"/>
                  </a:solidFill>
                </a:uFill>
                <a:latin typeface="Helvetica"/>
                <a:cs typeface="Helvetica"/>
              </a:rPr>
              <a:t> </a:t>
            </a:r>
            <a:r>
              <a:rPr sz="1300" u="sng" dirty="0">
                <a:uFill>
                  <a:solidFill>
                    <a:srgbClr val="000000"/>
                  </a:solidFill>
                </a:uFill>
                <a:latin typeface="Helvetica"/>
                <a:cs typeface="Helvetica"/>
              </a:rPr>
              <a:t>Wilkinson</a:t>
            </a:r>
            <a:r>
              <a:rPr sz="1300" u="sng" spc="30" dirty="0">
                <a:uFill>
                  <a:solidFill>
                    <a:srgbClr val="000000"/>
                  </a:solidFill>
                </a:uFill>
                <a:latin typeface="Helvetica"/>
                <a:cs typeface="Helvetica"/>
              </a:rPr>
              <a:t> </a:t>
            </a:r>
            <a:r>
              <a:rPr sz="1300" u="sng" dirty="0">
                <a:uFill>
                  <a:solidFill>
                    <a:srgbClr val="000000"/>
                  </a:solidFill>
                </a:uFill>
                <a:latin typeface="Helvetica"/>
                <a:cs typeface="Helvetica"/>
              </a:rPr>
              <a:t>99,</a:t>
            </a:r>
            <a:r>
              <a:rPr sz="1300" u="sng" spc="30" dirty="0">
                <a:uFill>
                  <a:solidFill>
                    <a:srgbClr val="000000"/>
                  </a:solidFill>
                </a:uFill>
                <a:latin typeface="Helvetica"/>
                <a:cs typeface="Helvetica"/>
              </a:rPr>
              <a:t> </a:t>
            </a:r>
            <a:r>
              <a:rPr sz="1300" u="sng" dirty="0">
                <a:uFill>
                  <a:solidFill>
                    <a:srgbClr val="000000"/>
                  </a:solidFill>
                </a:uFill>
                <a:latin typeface="Helvetica"/>
                <a:cs typeface="Helvetica"/>
              </a:rPr>
              <a:t>based</a:t>
            </a:r>
            <a:r>
              <a:rPr sz="1300" u="sng" spc="30" dirty="0">
                <a:uFill>
                  <a:solidFill>
                    <a:srgbClr val="000000"/>
                  </a:solidFill>
                </a:uFill>
                <a:latin typeface="Helvetica"/>
                <a:cs typeface="Helvetica"/>
              </a:rPr>
              <a:t> </a:t>
            </a:r>
            <a:r>
              <a:rPr sz="1300" u="sng" dirty="0">
                <a:uFill>
                  <a:solidFill>
                    <a:srgbClr val="000000"/>
                  </a:solidFill>
                </a:uFill>
                <a:latin typeface="Helvetica"/>
                <a:cs typeface="Helvetica"/>
              </a:rPr>
              <a:t>on</a:t>
            </a:r>
            <a:r>
              <a:rPr sz="1300" u="sng" spc="30" dirty="0">
                <a:uFill>
                  <a:solidFill>
                    <a:srgbClr val="000000"/>
                  </a:solidFill>
                </a:uFill>
                <a:latin typeface="Helvetica"/>
                <a:cs typeface="Helvetica"/>
              </a:rPr>
              <a:t> </a:t>
            </a:r>
            <a:r>
              <a:rPr sz="1300" u="sng" dirty="0">
                <a:uFill>
                  <a:solidFill>
                    <a:srgbClr val="000000"/>
                  </a:solidFill>
                </a:uFill>
                <a:latin typeface="Helvetica"/>
                <a:cs typeface="Helvetica"/>
              </a:rPr>
              <a:t>Stevens</a:t>
            </a:r>
            <a:r>
              <a:rPr sz="1300" u="sng" spc="30" dirty="0">
                <a:uFill>
                  <a:solidFill>
                    <a:srgbClr val="000000"/>
                  </a:solidFill>
                </a:uFill>
                <a:latin typeface="Helvetica"/>
                <a:cs typeface="Helvetica"/>
              </a:rPr>
              <a:t> </a:t>
            </a:r>
            <a:r>
              <a:rPr sz="1300" u="sng" spc="-25" dirty="0">
                <a:uFill>
                  <a:solidFill>
                    <a:srgbClr val="000000"/>
                  </a:solidFill>
                </a:uFill>
                <a:latin typeface="Helvetica"/>
                <a:cs typeface="Helvetica"/>
              </a:rPr>
              <a:t>61</a:t>
            </a:r>
            <a:endParaRPr sz="1300">
              <a:latin typeface="Helvetica"/>
              <a:cs typeface="Helvetic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51719" y="3483275"/>
            <a:ext cx="712470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-10" dirty="0">
                <a:latin typeface="Helvetica"/>
                <a:cs typeface="Helvetica"/>
              </a:rPr>
              <a:t>Electric</a:t>
            </a:r>
            <a:endParaRPr sz="165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59813" rIns="0" bIns="0" rtlCol="0">
            <a:spAutoFit/>
          </a:bodyPr>
          <a:lstStyle/>
          <a:p>
            <a:pPr marL="445134">
              <a:lnSpc>
                <a:spcPct val="100000"/>
              </a:lnSpc>
              <a:spcBef>
                <a:spcPts val="100"/>
              </a:spcBef>
            </a:pPr>
            <a:r>
              <a:rPr sz="9400" b="1" dirty="0">
                <a:latin typeface="Helvetica"/>
                <a:cs typeface="Helvetica"/>
              </a:rPr>
              <a:t>How</a:t>
            </a:r>
            <a:r>
              <a:rPr sz="9400" b="1" spc="-5" dirty="0">
                <a:latin typeface="Helvetica"/>
                <a:cs typeface="Helvetica"/>
              </a:rPr>
              <a:t> </a:t>
            </a:r>
            <a:r>
              <a:rPr sz="9400" b="1" dirty="0">
                <a:latin typeface="Helvetica"/>
                <a:cs typeface="Helvetica"/>
              </a:rPr>
              <a:t>much</a:t>
            </a:r>
            <a:r>
              <a:rPr sz="9400" b="1" spc="5" dirty="0">
                <a:latin typeface="Helvetica"/>
                <a:cs typeface="Helvetica"/>
              </a:rPr>
              <a:t> </a:t>
            </a:r>
            <a:r>
              <a:rPr sz="9400" b="1" spc="-10" dirty="0">
                <a:latin typeface="Helvetica"/>
                <a:cs typeface="Helvetica"/>
              </a:rPr>
              <a:t>longer?</a:t>
            </a:r>
            <a:endParaRPr sz="9400">
              <a:latin typeface="Helvetica"/>
              <a:cs typeface="Helvetic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23302" y="4764518"/>
            <a:ext cx="416559" cy="7296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600" spc="-50" dirty="0">
                <a:latin typeface="Helvetica"/>
                <a:cs typeface="Helvetica"/>
              </a:rPr>
              <a:t>A</a:t>
            </a:r>
            <a:endParaRPr sz="4600">
              <a:latin typeface="Helvetica"/>
              <a:cs typeface="Helvetic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52752" y="7138875"/>
            <a:ext cx="416559" cy="7296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600" spc="-50" dirty="0">
                <a:latin typeface="Helvetica"/>
                <a:cs typeface="Helvetica"/>
              </a:rPr>
              <a:t>B</a:t>
            </a:r>
            <a:endParaRPr sz="4600">
              <a:latin typeface="Helvetica"/>
              <a:cs typeface="Helvetic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29709" y="4483215"/>
            <a:ext cx="2643022" cy="378240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5303284" y="5859340"/>
            <a:ext cx="911225" cy="980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250" b="1" spc="-25" dirty="0">
                <a:latin typeface="Helvetica"/>
                <a:cs typeface="Helvetica"/>
              </a:rPr>
              <a:t>2x</a:t>
            </a:r>
            <a:endParaRPr sz="625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59813" rIns="0" bIns="0" rtlCol="0">
            <a:spAutoFit/>
          </a:bodyPr>
          <a:lstStyle/>
          <a:p>
            <a:pPr marL="445134">
              <a:lnSpc>
                <a:spcPct val="100000"/>
              </a:lnSpc>
              <a:spcBef>
                <a:spcPts val="100"/>
              </a:spcBef>
            </a:pPr>
            <a:r>
              <a:rPr sz="9400" b="1" dirty="0">
                <a:latin typeface="Helvetica"/>
                <a:cs typeface="Helvetica"/>
              </a:rPr>
              <a:t>How</a:t>
            </a:r>
            <a:r>
              <a:rPr sz="9400" b="1" spc="-5" dirty="0">
                <a:latin typeface="Helvetica"/>
                <a:cs typeface="Helvetica"/>
              </a:rPr>
              <a:t> </a:t>
            </a:r>
            <a:r>
              <a:rPr sz="9400" b="1" dirty="0">
                <a:latin typeface="Helvetica"/>
                <a:cs typeface="Helvetica"/>
              </a:rPr>
              <a:t>much</a:t>
            </a:r>
            <a:r>
              <a:rPr sz="9400" b="1" spc="5" dirty="0">
                <a:latin typeface="Helvetica"/>
                <a:cs typeface="Helvetica"/>
              </a:rPr>
              <a:t> </a:t>
            </a:r>
            <a:r>
              <a:rPr sz="9400" b="1" spc="-10" dirty="0">
                <a:latin typeface="Helvetica"/>
                <a:cs typeface="Helvetica"/>
              </a:rPr>
              <a:t>longer?</a:t>
            </a:r>
            <a:endParaRPr sz="9400">
              <a:latin typeface="Helvetica"/>
              <a:cs typeface="Helvetic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03922" y="4828613"/>
            <a:ext cx="416559" cy="7296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600" spc="-50" dirty="0">
                <a:latin typeface="Helvetica"/>
                <a:cs typeface="Helvetica"/>
              </a:rPr>
              <a:t>A</a:t>
            </a:r>
            <a:endParaRPr sz="4600">
              <a:latin typeface="Helvetica"/>
              <a:cs typeface="Helvetic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33371" y="7202968"/>
            <a:ext cx="416559" cy="7296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600" spc="-50" dirty="0">
                <a:latin typeface="Helvetica"/>
                <a:cs typeface="Helvetica"/>
              </a:rPr>
              <a:t>B</a:t>
            </a:r>
            <a:endParaRPr sz="4600">
              <a:latin typeface="Helvetica"/>
              <a:cs typeface="Helvetic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67777" y="4431353"/>
            <a:ext cx="5334167" cy="409346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5303284" y="5859340"/>
            <a:ext cx="911225" cy="980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250" b="1" spc="-25" dirty="0">
                <a:latin typeface="Helvetica"/>
                <a:cs typeface="Helvetica"/>
              </a:rPr>
              <a:t>4x</a:t>
            </a:r>
            <a:endParaRPr sz="625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59813" rIns="0" bIns="0" rtlCol="0">
            <a:spAutoFit/>
          </a:bodyPr>
          <a:lstStyle/>
          <a:p>
            <a:pPr marL="445134">
              <a:lnSpc>
                <a:spcPct val="100000"/>
              </a:lnSpc>
              <a:spcBef>
                <a:spcPts val="100"/>
              </a:spcBef>
            </a:pPr>
            <a:r>
              <a:rPr sz="9400" b="1" dirty="0">
                <a:latin typeface="Helvetica"/>
                <a:cs typeface="Helvetica"/>
              </a:rPr>
              <a:t>How</a:t>
            </a:r>
            <a:r>
              <a:rPr sz="9400" b="1" spc="-90" dirty="0">
                <a:latin typeface="Helvetica"/>
                <a:cs typeface="Helvetica"/>
              </a:rPr>
              <a:t> </a:t>
            </a:r>
            <a:r>
              <a:rPr sz="9400" b="1" dirty="0">
                <a:latin typeface="Helvetica"/>
                <a:cs typeface="Helvetica"/>
              </a:rPr>
              <a:t>much</a:t>
            </a:r>
            <a:r>
              <a:rPr sz="9400" b="1" spc="-90" dirty="0">
                <a:latin typeface="Helvetica"/>
                <a:cs typeface="Helvetica"/>
              </a:rPr>
              <a:t> </a:t>
            </a:r>
            <a:r>
              <a:rPr sz="9400" b="1" spc="-10" dirty="0">
                <a:latin typeface="Helvetica"/>
                <a:cs typeface="Helvetica"/>
              </a:rPr>
              <a:t>steeper?</a:t>
            </a:r>
            <a:endParaRPr sz="9400">
              <a:latin typeface="Helvetica"/>
              <a:cs typeface="Helvetic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23964" y="9167524"/>
            <a:ext cx="416559" cy="7296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600" spc="-50" dirty="0">
                <a:latin typeface="Helvetica"/>
                <a:cs typeface="Helvetica"/>
              </a:rPr>
              <a:t>A</a:t>
            </a:r>
            <a:endParaRPr sz="4600">
              <a:latin typeface="Helvetica"/>
              <a:cs typeface="Helvetic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889681" y="9167524"/>
            <a:ext cx="416559" cy="7296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600" spc="-50" dirty="0">
                <a:latin typeface="Helvetica"/>
                <a:cs typeface="Helvetica"/>
              </a:rPr>
              <a:t>B</a:t>
            </a:r>
            <a:endParaRPr sz="4600">
              <a:latin typeface="Helvetica"/>
              <a:cs typeface="Helvetic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07794" y="7067724"/>
            <a:ext cx="4446854" cy="150191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62264" y="3141755"/>
            <a:ext cx="1369395" cy="533033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5848083" y="5827292"/>
            <a:ext cx="1375410" cy="980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250" b="1" spc="-25" dirty="0">
                <a:latin typeface="Helvetica"/>
                <a:cs typeface="Helvetica"/>
              </a:rPr>
              <a:t>~4x</a:t>
            </a:r>
            <a:endParaRPr sz="625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59813" rIns="0" bIns="0" rtlCol="0">
            <a:spAutoFit/>
          </a:bodyPr>
          <a:lstStyle/>
          <a:p>
            <a:pPr marL="445134">
              <a:lnSpc>
                <a:spcPct val="100000"/>
              </a:lnSpc>
              <a:spcBef>
                <a:spcPts val="100"/>
              </a:spcBef>
            </a:pPr>
            <a:r>
              <a:rPr sz="9400" b="1" dirty="0">
                <a:latin typeface="Helvetica"/>
                <a:cs typeface="Helvetica"/>
              </a:rPr>
              <a:t>How</a:t>
            </a:r>
            <a:r>
              <a:rPr sz="9400" b="1" spc="-5" dirty="0">
                <a:latin typeface="Helvetica"/>
                <a:cs typeface="Helvetica"/>
              </a:rPr>
              <a:t> </a:t>
            </a:r>
            <a:r>
              <a:rPr sz="9400" b="1" dirty="0">
                <a:latin typeface="Helvetica"/>
                <a:cs typeface="Helvetica"/>
              </a:rPr>
              <a:t>much</a:t>
            </a:r>
            <a:r>
              <a:rPr sz="9400" b="1" spc="5" dirty="0">
                <a:latin typeface="Helvetica"/>
                <a:cs typeface="Helvetica"/>
              </a:rPr>
              <a:t> </a:t>
            </a:r>
            <a:r>
              <a:rPr sz="9400" b="1" spc="-10" dirty="0">
                <a:latin typeface="Helvetica"/>
                <a:cs typeface="Helvetica"/>
              </a:rPr>
              <a:t>larger?</a:t>
            </a:r>
            <a:endParaRPr sz="9400">
              <a:latin typeface="Helvetica"/>
              <a:cs typeface="Helvetic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168036" y="8186616"/>
            <a:ext cx="416559" cy="7296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600" spc="-50" dirty="0">
                <a:latin typeface="Helvetica"/>
                <a:cs typeface="Helvetica"/>
              </a:rPr>
              <a:t>A</a:t>
            </a:r>
            <a:endParaRPr sz="4600">
              <a:latin typeface="Helvetica"/>
              <a:cs typeface="Helvetic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878100" y="8186616"/>
            <a:ext cx="416559" cy="7296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600" spc="-50" dirty="0">
                <a:latin typeface="Helvetica"/>
                <a:cs typeface="Helvetica"/>
              </a:rPr>
              <a:t>B</a:t>
            </a:r>
            <a:endParaRPr sz="4600">
              <a:latin typeface="Helvetica"/>
              <a:cs typeface="Helvetic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787812" y="4557749"/>
            <a:ext cx="3342640" cy="3540125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 marR="5080">
              <a:lnSpc>
                <a:spcPct val="94000"/>
              </a:lnSpc>
              <a:spcBef>
                <a:spcPts val="565"/>
              </a:spcBef>
            </a:pPr>
            <a:r>
              <a:rPr sz="6250" b="1" spc="-25" dirty="0">
                <a:latin typeface="Helvetica"/>
                <a:cs typeface="Helvetica"/>
              </a:rPr>
              <a:t>2x </a:t>
            </a:r>
            <a:r>
              <a:rPr sz="6250" b="1" spc="-10" dirty="0">
                <a:latin typeface="Helvetica"/>
                <a:cs typeface="Helvetica"/>
              </a:rPr>
              <a:t>diameter </a:t>
            </a:r>
            <a:r>
              <a:rPr sz="6250" b="1" dirty="0">
                <a:latin typeface="Helvetica"/>
                <a:cs typeface="Helvetica"/>
              </a:rPr>
              <a:t>4x</a:t>
            </a:r>
            <a:r>
              <a:rPr sz="6250" b="1" spc="5" dirty="0">
                <a:latin typeface="Helvetica"/>
                <a:cs typeface="Helvetica"/>
              </a:rPr>
              <a:t> </a:t>
            </a:r>
            <a:r>
              <a:rPr sz="6250" b="1" spc="-20" dirty="0">
                <a:latin typeface="Helvetica"/>
                <a:cs typeface="Helvetica"/>
              </a:rPr>
              <a:t>area</a:t>
            </a:r>
            <a:endParaRPr sz="6250">
              <a:latin typeface="Helvetica"/>
              <a:cs typeface="Helvetica"/>
            </a:endParaRPr>
          </a:p>
          <a:p>
            <a:pPr marL="12700" marR="5715">
              <a:lnSpc>
                <a:spcPct val="101000"/>
              </a:lnSpc>
              <a:spcBef>
                <a:spcPts val="110"/>
              </a:spcBef>
            </a:pPr>
            <a:r>
              <a:rPr sz="2450" b="1" dirty="0">
                <a:latin typeface="Helvetica"/>
                <a:cs typeface="Helvetica"/>
              </a:rPr>
              <a:t>area</a:t>
            </a:r>
            <a:r>
              <a:rPr sz="2450" b="1" spc="10" dirty="0">
                <a:latin typeface="Helvetica"/>
                <a:cs typeface="Helvetica"/>
              </a:rPr>
              <a:t> </a:t>
            </a:r>
            <a:r>
              <a:rPr sz="2450" b="1" dirty="0">
                <a:latin typeface="Helvetica"/>
                <a:cs typeface="Helvetica"/>
              </a:rPr>
              <a:t>is</a:t>
            </a:r>
            <a:r>
              <a:rPr sz="2450" b="1" spc="10" dirty="0">
                <a:latin typeface="Helvetica"/>
                <a:cs typeface="Helvetica"/>
              </a:rPr>
              <a:t> </a:t>
            </a:r>
            <a:r>
              <a:rPr sz="2450" b="1" dirty="0">
                <a:latin typeface="Helvetica"/>
                <a:cs typeface="Helvetica"/>
              </a:rPr>
              <a:t>proportional</a:t>
            </a:r>
            <a:r>
              <a:rPr sz="2450" b="1" spc="10" dirty="0">
                <a:latin typeface="Helvetica"/>
                <a:cs typeface="Helvetica"/>
              </a:rPr>
              <a:t> </a:t>
            </a:r>
            <a:r>
              <a:rPr sz="2450" b="1" spc="-25" dirty="0">
                <a:latin typeface="Helvetica"/>
                <a:cs typeface="Helvetica"/>
              </a:rPr>
              <a:t>to </a:t>
            </a:r>
            <a:r>
              <a:rPr sz="2450" b="1" dirty="0">
                <a:latin typeface="Helvetica"/>
                <a:cs typeface="Helvetica"/>
              </a:rPr>
              <a:t>diameter</a:t>
            </a:r>
            <a:r>
              <a:rPr sz="2450" b="1" spc="40" dirty="0">
                <a:latin typeface="Helvetica"/>
                <a:cs typeface="Helvetica"/>
              </a:rPr>
              <a:t> </a:t>
            </a:r>
            <a:r>
              <a:rPr sz="2450" b="1" spc="-10" dirty="0">
                <a:latin typeface="Helvetica"/>
                <a:cs typeface="Helvetica"/>
              </a:rPr>
              <a:t>squared</a:t>
            </a:r>
            <a:endParaRPr sz="2450">
              <a:latin typeface="Helvetica"/>
              <a:cs typeface="Helvetic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358416" y="4062703"/>
            <a:ext cx="3225165" cy="3225165"/>
            <a:chOff x="10358416" y="4062703"/>
            <a:chExt cx="3225165" cy="322516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58416" y="4062703"/>
              <a:ext cx="3225032" cy="32250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00300" y="4083645"/>
              <a:ext cx="3141269" cy="3141265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6594837" y="5085472"/>
            <a:ext cx="1654810" cy="1654810"/>
            <a:chOff x="6594837" y="5085472"/>
            <a:chExt cx="1654810" cy="165481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94837" y="5085472"/>
              <a:ext cx="1654399" cy="16543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37036" y="5106730"/>
              <a:ext cx="1570002" cy="15700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1763" y="945723"/>
            <a:ext cx="14022069" cy="1457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027920" algn="l"/>
              </a:tabLst>
            </a:pPr>
            <a:r>
              <a:rPr sz="9400" b="1" dirty="0">
                <a:latin typeface="Helvetica"/>
                <a:cs typeface="Helvetica"/>
              </a:rPr>
              <a:t>How</a:t>
            </a:r>
            <a:r>
              <a:rPr sz="9400" b="1" spc="-90" dirty="0">
                <a:latin typeface="Helvetica"/>
                <a:cs typeface="Helvetica"/>
              </a:rPr>
              <a:t> </a:t>
            </a:r>
            <a:r>
              <a:rPr sz="9400" b="1" dirty="0">
                <a:latin typeface="Helvetica"/>
                <a:cs typeface="Helvetica"/>
              </a:rPr>
              <a:t>much</a:t>
            </a:r>
            <a:r>
              <a:rPr sz="9400" b="1" spc="-90" dirty="0">
                <a:latin typeface="Helvetica"/>
                <a:cs typeface="Helvetica"/>
              </a:rPr>
              <a:t> </a:t>
            </a:r>
            <a:r>
              <a:rPr sz="9400" b="1" spc="-10" dirty="0">
                <a:latin typeface="Helvetica"/>
                <a:cs typeface="Helvetica"/>
              </a:rPr>
              <a:t>larger</a:t>
            </a:r>
            <a:r>
              <a:rPr sz="9400" b="1" dirty="0">
                <a:latin typeface="Helvetica"/>
                <a:cs typeface="Helvetica"/>
              </a:rPr>
              <a:t>	</a:t>
            </a:r>
            <a:r>
              <a:rPr sz="9400" b="1" spc="-10" dirty="0">
                <a:latin typeface="Helvetica"/>
                <a:cs typeface="Helvetica"/>
              </a:rPr>
              <a:t>(area)?</a:t>
            </a:r>
            <a:endParaRPr sz="9400">
              <a:latin typeface="Helvetica"/>
              <a:cs typeface="Helvetic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168036" y="8186616"/>
            <a:ext cx="416559" cy="7296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600" spc="-50" dirty="0">
                <a:latin typeface="Helvetica"/>
                <a:cs typeface="Helvetica"/>
              </a:rPr>
              <a:t>A</a:t>
            </a:r>
            <a:endParaRPr sz="4600">
              <a:latin typeface="Helvetica"/>
              <a:cs typeface="Helvetic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878100" y="8186616"/>
            <a:ext cx="416559" cy="7296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600" spc="-50" dirty="0">
                <a:latin typeface="Helvetica"/>
                <a:cs typeface="Helvetica"/>
              </a:rPr>
              <a:t>B</a:t>
            </a:r>
            <a:endParaRPr sz="4600">
              <a:latin typeface="Helvetica"/>
              <a:cs typeface="Helvetic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905644" y="5843316"/>
            <a:ext cx="911225" cy="980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250" b="1" spc="-25" dirty="0">
                <a:latin typeface="Helvetica"/>
                <a:cs typeface="Helvetica"/>
              </a:rPr>
              <a:t>3x</a:t>
            </a:r>
            <a:endParaRPr sz="6250">
              <a:latin typeface="Helvetica"/>
              <a:cs typeface="Helvetic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1276892" y="4599009"/>
            <a:ext cx="2125980" cy="2125980"/>
            <a:chOff x="11276892" y="4599009"/>
            <a:chExt cx="2125980" cy="212598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76892" y="4599009"/>
              <a:ext cx="2125589" cy="212558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19019" y="4620194"/>
              <a:ext cx="2041334" cy="2041334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6594837" y="5085472"/>
            <a:ext cx="1267460" cy="1267460"/>
            <a:chOff x="6594837" y="5085472"/>
            <a:chExt cx="1267460" cy="126746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94837" y="5085472"/>
              <a:ext cx="1266977" cy="126697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36721" y="5106414"/>
              <a:ext cx="1183209" cy="118321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400" b="1" dirty="0">
                <a:latin typeface="Helvetica"/>
                <a:cs typeface="Helvetica"/>
              </a:rPr>
              <a:t>How</a:t>
            </a:r>
            <a:r>
              <a:rPr sz="9400" b="1" spc="-5" dirty="0">
                <a:latin typeface="Helvetica"/>
                <a:cs typeface="Helvetica"/>
              </a:rPr>
              <a:t> </a:t>
            </a:r>
            <a:r>
              <a:rPr sz="9400" b="1" dirty="0">
                <a:latin typeface="Helvetica"/>
                <a:cs typeface="Helvetica"/>
              </a:rPr>
              <a:t>much</a:t>
            </a:r>
            <a:r>
              <a:rPr sz="9400" b="1" spc="5" dirty="0">
                <a:latin typeface="Helvetica"/>
                <a:cs typeface="Helvetica"/>
              </a:rPr>
              <a:t> </a:t>
            </a:r>
            <a:r>
              <a:rPr sz="9400" b="1" spc="-10" dirty="0">
                <a:latin typeface="Helvetica"/>
                <a:cs typeface="Helvetica"/>
              </a:rPr>
              <a:t>darker?</a:t>
            </a:r>
            <a:endParaRPr sz="9400">
              <a:latin typeface="Helvetica"/>
              <a:cs typeface="Helvetic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825520" y="5314538"/>
            <a:ext cx="911225" cy="980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250" b="1" spc="-25" dirty="0">
                <a:latin typeface="Helvetica"/>
                <a:cs typeface="Helvetica"/>
              </a:rPr>
              <a:t>2x</a:t>
            </a:r>
            <a:endParaRPr sz="6250">
              <a:latin typeface="Helvetica"/>
              <a:cs typeface="Helvetic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520981" y="4331647"/>
            <a:ext cx="3734435" cy="3684270"/>
            <a:chOff x="3520981" y="4331647"/>
            <a:chExt cx="3734435" cy="368427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20981" y="4331647"/>
              <a:ext cx="3734036" cy="368386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562864" y="4352588"/>
              <a:ext cx="3650615" cy="3600450"/>
            </a:xfrm>
            <a:custGeom>
              <a:avLst/>
              <a:gdLst/>
              <a:ahLst/>
              <a:cxnLst/>
              <a:rect l="l" t="t" r="r" b="b"/>
              <a:pathLst>
                <a:path w="3650615" h="3600450">
                  <a:moveTo>
                    <a:pt x="1825134" y="0"/>
                  </a:moveTo>
                  <a:lnTo>
                    <a:pt x="1779935" y="548"/>
                  </a:lnTo>
                  <a:lnTo>
                    <a:pt x="1734759" y="2194"/>
                  </a:lnTo>
                  <a:lnTo>
                    <a:pt x="1689627" y="4937"/>
                  </a:lnTo>
                  <a:lnTo>
                    <a:pt x="1644562" y="8777"/>
                  </a:lnTo>
                  <a:lnTo>
                    <a:pt x="1599586" y="13715"/>
                  </a:lnTo>
                  <a:lnTo>
                    <a:pt x="1554722" y="19750"/>
                  </a:lnTo>
                  <a:lnTo>
                    <a:pt x="1509991" y="26882"/>
                  </a:lnTo>
                  <a:lnTo>
                    <a:pt x="1465417" y="35111"/>
                  </a:lnTo>
                  <a:lnTo>
                    <a:pt x="1421021" y="44438"/>
                  </a:lnTo>
                  <a:lnTo>
                    <a:pt x="1376825" y="54861"/>
                  </a:lnTo>
                  <a:lnTo>
                    <a:pt x="1332853" y="66382"/>
                  </a:lnTo>
                  <a:lnTo>
                    <a:pt x="1289126" y="79001"/>
                  </a:lnTo>
                  <a:lnTo>
                    <a:pt x="1245666" y="92716"/>
                  </a:lnTo>
                  <a:lnTo>
                    <a:pt x="1202496" y="107529"/>
                  </a:lnTo>
                  <a:lnTo>
                    <a:pt x="1159639" y="123439"/>
                  </a:lnTo>
                  <a:lnTo>
                    <a:pt x="1117116" y="140446"/>
                  </a:lnTo>
                  <a:lnTo>
                    <a:pt x="1074950" y="158550"/>
                  </a:lnTo>
                  <a:lnTo>
                    <a:pt x="1033162" y="177752"/>
                  </a:lnTo>
                  <a:lnTo>
                    <a:pt x="991777" y="198051"/>
                  </a:lnTo>
                  <a:lnTo>
                    <a:pt x="950814" y="219447"/>
                  </a:lnTo>
                  <a:lnTo>
                    <a:pt x="910298" y="241941"/>
                  </a:lnTo>
                  <a:lnTo>
                    <a:pt x="870250" y="265531"/>
                  </a:lnTo>
                  <a:lnTo>
                    <a:pt x="830693" y="290219"/>
                  </a:lnTo>
                  <a:lnTo>
                    <a:pt x="791648" y="316004"/>
                  </a:lnTo>
                  <a:lnTo>
                    <a:pt x="753139" y="342886"/>
                  </a:lnTo>
                  <a:lnTo>
                    <a:pt x="715187" y="370866"/>
                  </a:lnTo>
                  <a:lnTo>
                    <a:pt x="677815" y="399943"/>
                  </a:lnTo>
                  <a:lnTo>
                    <a:pt x="641044" y="430117"/>
                  </a:lnTo>
                  <a:lnTo>
                    <a:pt x="604899" y="461388"/>
                  </a:lnTo>
                  <a:lnTo>
                    <a:pt x="569399" y="493757"/>
                  </a:lnTo>
                  <a:lnTo>
                    <a:pt x="534569" y="527222"/>
                  </a:lnTo>
                  <a:lnTo>
                    <a:pt x="500637" y="561574"/>
                  </a:lnTo>
                  <a:lnTo>
                    <a:pt x="467817" y="596585"/>
                  </a:lnTo>
                  <a:lnTo>
                    <a:pt x="436110" y="632234"/>
                  </a:lnTo>
                  <a:lnTo>
                    <a:pt x="405516" y="668499"/>
                  </a:lnTo>
                  <a:lnTo>
                    <a:pt x="376034" y="705358"/>
                  </a:lnTo>
                  <a:lnTo>
                    <a:pt x="347664" y="742788"/>
                  </a:lnTo>
                  <a:lnTo>
                    <a:pt x="320407" y="780768"/>
                  </a:lnTo>
                  <a:lnTo>
                    <a:pt x="294263" y="819276"/>
                  </a:lnTo>
                  <a:lnTo>
                    <a:pt x="269231" y="858290"/>
                  </a:lnTo>
                  <a:lnTo>
                    <a:pt x="245312" y="897788"/>
                  </a:lnTo>
                  <a:lnTo>
                    <a:pt x="222505" y="937747"/>
                  </a:lnTo>
                  <a:lnTo>
                    <a:pt x="200811" y="978146"/>
                  </a:lnTo>
                  <a:lnTo>
                    <a:pt x="180229" y="1018963"/>
                  </a:lnTo>
                  <a:lnTo>
                    <a:pt x="160760" y="1060176"/>
                  </a:lnTo>
                  <a:lnTo>
                    <a:pt x="142403" y="1101763"/>
                  </a:lnTo>
                  <a:lnTo>
                    <a:pt x="125159" y="1143702"/>
                  </a:lnTo>
                  <a:lnTo>
                    <a:pt x="109027" y="1185970"/>
                  </a:lnTo>
                  <a:lnTo>
                    <a:pt x="94008" y="1228547"/>
                  </a:lnTo>
                  <a:lnTo>
                    <a:pt x="80101" y="1271409"/>
                  </a:lnTo>
                  <a:lnTo>
                    <a:pt x="67307" y="1314535"/>
                  </a:lnTo>
                  <a:lnTo>
                    <a:pt x="55626" y="1357903"/>
                  </a:lnTo>
                  <a:lnTo>
                    <a:pt x="45057" y="1401491"/>
                  </a:lnTo>
                  <a:lnTo>
                    <a:pt x="35600" y="1445277"/>
                  </a:lnTo>
                  <a:lnTo>
                    <a:pt x="27256" y="1489239"/>
                  </a:lnTo>
                  <a:lnTo>
                    <a:pt x="20025" y="1533355"/>
                  </a:lnTo>
                  <a:lnTo>
                    <a:pt x="13906" y="1577602"/>
                  </a:lnTo>
                  <a:lnTo>
                    <a:pt x="8900" y="1621960"/>
                  </a:lnTo>
                  <a:lnTo>
                    <a:pt x="5006" y="1666406"/>
                  </a:lnTo>
                  <a:lnTo>
                    <a:pt x="2225" y="1710917"/>
                  </a:lnTo>
                  <a:lnTo>
                    <a:pt x="556" y="1755473"/>
                  </a:lnTo>
                  <a:lnTo>
                    <a:pt x="0" y="1800051"/>
                  </a:lnTo>
                  <a:lnTo>
                    <a:pt x="556" y="1844628"/>
                  </a:lnTo>
                  <a:lnTo>
                    <a:pt x="2225" y="1889184"/>
                  </a:lnTo>
                  <a:lnTo>
                    <a:pt x="5006" y="1933695"/>
                  </a:lnTo>
                  <a:lnTo>
                    <a:pt x="8900" y="1978141"/>
                  </a:lnTo>
                  <a:lnTo>
                    <a:pt x="13906" y="2022499"/>
                  </a:lnTo>
                  <a:lnTo>
                    <a:pt x="20025" y="2066746"/>
                  </a:lnTo>
                  <a:lnTo>
                    <a:pt x="27256" y="2110862"/>
                  </a:lnTo>
                  <a:lnTo>
                    <a:pt x="35600" y="2154824"/>
                  </a:lnTo>
                  <a:lnTo>
                    <a:pt x="45057" y="2198610"/>
                  </a:lnTo>
                  <a:lnTo>
                    <a:pt x="55626" y="2242198"/>
                  </a:lnTo>
                  <a:lnTo>
                    <a:pt x="67307" y="2285566"/>
                  </a:lnTo>
                  <a:lnTo>
                    <a:pt x="80101" y="2328692"/>
                  </a:lnTo>
                  <a:lnTo>
                    <a:pt x="94008" y="2371554"/>
                  </a:lnTo>
                  <a:lnTo>
                    <a:pt x="109027" y="2414131"/>
                  </a:lnTo>
                  <a:lnTo>
                    <a:pt x="125159" y="2456399"/>
                  </a:lnTo>
                  <a:lnTo>
                    <a:pt x="142403" y="2498338"/>
                  </a:lnTo>
                  <a:lnTo>
                    <a:pt x="160760" y="2539925"/>
                  </a:lnTo>
                  <a:lnTo>
                    <a:pt x="180229" y="2581137"/>
                  </a:lnTo>
                  <a:lnTo>
                    <a:pt x="200811" y="2621954"/>
                  </a:lnTo>
                  <a:lnTo>
                    <a:pt x="222505" y="2662354"/>
                  </a:lnTo>
                  <a:lnTo>
                    <a:pt x="245312" y="2702313"/>
                  </a:lnTo>
                  <a:lnTo>
                    <a:pt x="269231" y="2741811"/>
                  </a:lnTo>
                  <a:lnTo>
                    <a:pt x="294263" y="2780824"/>
                  </a:lnTo>
                  <a:lnTo>
                    <a:pt x="320407" y="2819332"/>
                  </a:lnTo>
                  <a:lnTo>
                    <a:pt x="347664" y="2857312"/>
                  </a:lnTo>
                  <a:lnTo>
                    <a:pt x="376034" y="2894743"/>
                  </a:lnTo>
                  <a:lnTo>
                    <a:pt x="405516" y="2931601"/>
                  </a:lnTo>
                  <a:lnTo>
                    <a:pt x="436110" y="2967866"/>
                  </a:lnTo>
                  <a:lnTo>
                    <a:pt x="467817" y="3003515"/>
                  </a:lnTo>
                  <a:lnTo>
                    <a:pt x="500637" y="3038526"/>
                  </a:lnTo>
                  <a:lnTo>
                    <a:pt x="534569" y="3072878"/>
                  </a:lnTo>
                  <a:lnTo>
                    <a:pt x="569399" y="3106344"/>
                  </a:lnTo>
                  <a:lnTo>
                    <a:pt x="604899" y="3138712"/>
                  </a:lnTo>
                  <a:lnTo>
                    <a:pt x="641044" y="3169984"/>
                  </a:lnTo>
                  <a:lnTo>
                    <a:pt x="677815" y="3200158"/>
                  </a:lnTo>
                  <a:lnTo>
                    <a:pt x="715187" y="3229234"/>
                  </a:lnTo>
                  <a:lnTo>
                    <a:pt x="753139" y="3257214"/>
                  </a:lnTo>
                  <a:lnTo>
                    <a:pt x="791648" y="3284096"/>
                  </a:lnTo>
                  <a:lnTo>
                    <a:pt x="830693" y="3309881"/>
                  </a:lnTo>
                  <a:lnTo>
                    <a:pt x="870250" y="3334569"/>
                  </a:lnTo>
                  <a:lnTo>
                    <a:pt x="910298" y="3358160"/>
                  </a:lnTo>
                  <a:lnTo>
                    <a:pt x="950814" y="3380653"/>
                  </a:lnTo>
                  <a:lnTo>
                    <a:pt x="991777" y="3402049"/>
                  </a:lnTo>
                  <a:lnTo>
                    <a:pt x="1033162" y="3422348"/>
                  </a:lnTo>
                  <a:lnTo>
                    <a:pt x="1074950" y="3441550"/>
                  </a:lnTo>
                  <a:lnTo>
                    <a:pt x="1117116" y="3459654"/>
                  </a:lnTo>
                  <a:lnTo>
                    <a:pt x="1159639" y="3476662"/>
                  </a:lnTo>
                  <a:lnTo>
                    <a:pt x="1202496" y="3492572"/>
                  </a:lnTo>
                  <a:lnTo>
                    <a:pt x="1245666" y="3507384"/>
                  </a:lnTo>
                  <a:lnTo>
                    <a:pt x="1289126" y="3521100"/>
                  </a:lnTo>
                  <a:lnTo>
                    <a:pt x="1332853" y="3533718"/>
                  </a:lnTo>
                  <a:lnTo>
                    <a:pt x="1376825" y="3545239"/>
                  </a:lnTo>
                  <a:lnTo>
                    <a:pt x="1421021" y="3555663"/>
                  </a:lnTo>
                  <a:lnTo>
                    <a:pt x="1465417" y="3564989"/>
                  </a:lnTo>
                  <a:lnTo>
                    <a:pt x="1509991" y="3573219"/>
                  </a:lnTo>
                  <a:lnTo>
                    <a:pt x="1554722" y="3580351"/>
                  </a:lnTo>
                  <a:lnTo>
                    <a:pt x="1599586" y="3586385"/>
                  </a:lnTo>
                  <a:lnTo>
                    <a:pt x="1644562" y="3591323"/>
                  </a:lnTo>
                  <a:lnTo>
                    <a:pt x="1689627" y="3595163"/>
                  </a:lnTo>
                  <a:lnTo>
                    <a:pt x="1734759" y="3597906"/>
                  </a:lnTo>
                  <a:lnTo>
                    <a:pt x="1779935" y="3599552"/>
                  </a:lnTo>
                  <a:lnTo>
                    <a:pt x="1825134" y="3600101"/>
                  </a:lnTo>
                  <a:lnTo>
                    <a:pt x="1870333" y="3599552"/>
                  </a:lnTo>
                  <a:lnTo>
                    <a:pt x="1915509" y="3597906"/>
                  </a:lnTo>
                  <a:lnTo>
                    <a:pt x="1960641" y="3595163"/>
                  </a:lnTo>
                  <a:lnTo>
                    <a:pt x="2005706" y="3591323"/>
                  </a:lnTo>
                  <a:lnTo>
                    <a:pt x="2050682" y="3586385"/>
                  </a:lnTo>
                  <a:lnTo>
                    <a:pt x="2095546" y="3580351"/>
                  </a:lnTo>
                  <a:lnTo>
                    <a:pt x="2140277" y="3573219"/>
                  </a:lnTo>
                  <a:lnTo>
                    <a:pt x="2184851" y="3564989"/>
                  </a:lnTo>
                  <a:lnTo>
                    <a:pt x="2229247" y="3555663"/>
                  </a:lnTo>
                  <a:lnTo>
                    <a:pt x="2273443" y="3545239"/>
                  </a:lnTo>
                  <a:lnTo>
                    <a:pt x="2317415" y="3533718"/>
                  </a:lnTo>
                  <a:lnTo>
                    <a:pt x="2361142" y="3521100"/>
                  </a:lnTo>
                  <a:lnTo>
                    <a:pt x="2404602" y="3507384"/>
                  </a:lnTo>
                  <a:lnTo>
                    <a:pt x="2447772" y="3492572"/>
                  </a:lnTo>
                  <a:lnTo>
                    <a:pt x="2490629" y="3476662"/>
                  </a:lnTo>
                  <a:lnTo>
                    <a:pt x="2533152" y="3459654"/>
                  </a:lnTo>
                  <a:lnTo>
                    <a:pt x="2575318" y="3441550"/>
                  </a:lnTo>
                  <a:lnTo>
                    <a:pt x="2617106" y="3422348"/>
                  </a:lnTo>
                  <a:lnTo>
                    <a:pt x="2658491" y="3402049"/>
                  </a:lnTo>
                  <a:lnTo>
                    <a:pt x="2699454" y="3380653"/>
                  </a:lnTo>
                  <a:lnTo>
                    <a:pt x="2739970" y="3358160"/>
                  </a:lnTo>
                  <a:lnTo>
                    <a:pt x="2780018" y="3334569"/>
                  </a:lnTo>
                  <a:lnTo>
                    <a:pt x="2819575" y="3309881"/>
                  </a:lnTo>
                  <a:lnTo>
                    <a:pt x="2858620" y="3284096"/>
                  </a:lnTo>
                  <a:lnTo>
                    <a:pt x="2897129" y="3257214"/>
                  </a:lnTo>
                  <a:lnTo>
                    <a:pt x="2935081" y="3229234"/>
                  </a:lnTo>
                  <a:lnTo>
                    <a:pt x="2972453" y="3200158"/>
                  </a:lnTo>
                  <a:lnTo>
                    <a:pt x="3009224" y="3169984"/>
                  </a:lnTo>
                  <a:lnTo>
                    <a:pt x="3045369" y="3138712"/>
                  </a:lnTo>
                  <a:lnTo>
                    <a:pt x="3080869" y="3106344"/>
                  </a:lnTo>
                  <a:lnTo>
                    <a:pt x="3115699" y="3072878"/>
                  </a:lnTo>
                  <a:lnTo>
                    <a:pt x="3149631" y="3038526"/>
                  </a:lnTo>
                  <a:lnTo>
                    <a:pt x="3182451" y="3003515"/>
                  </a:lnTo>
                  <a:lnTo>
                    <a:pt x="3214158" y="2967866"/>
                  </a:lnTo>
                  <a:lnTo>
                    <a:pt x="3244752" y="2931601"/>
                  </a:lnTo>
                  <a:lnTo>
                    <a:pt x="3274234" y="2894743"/>
                  </a:lnTo>
                  <a:lnTo>
                    <a:pt x="3302604" y="2857312"/>
                  </a:lnTo>
                  <a:lnTo>
                    <a:pt x="3329860" y="2819332"/>
                  </a:lnTo>
                  <a:lnTo>
                    <a:pt x="3356005" y="2780824"/>
                  </a:lnTo>
                  <a:lnTo>
                    <a:pt x="3381037" y="2741811"/>
                  </a:lnTo>
                  <a:lnTo>
                    <a:pt x="3404956" y="2702313"/>
                  </a:lnTo>
                  <a:lnTo>
                    <a:pt x="3427763" y="2662354"/>
                  </a:lnTo>
                  <a:lnTo>
                    <a:pt x="3449457" y="2621954"/>
                  </a:lnTo>
                  <a:lnTo>
                    <a:pt x="3470039" y="2581137"/>
                  </a:lnTo>
                  <a:lnTo>
                    <a:pt x="3489508" y="2539925"/>
                  </a:lnTo>
                  <a:lnTo>
                    <a:pt x="3507865" y="2498338"/>
                  </a:lnTo>
                  <a:lnTo>
                    <a:pt x="3525109" y="2456399"/>
                  </a:lnTo>
                  <a:lnTo>
                    <a:pt x="3541241" y="2414131"/>
                  </a:lnTo>
                  <a:lnTo>
                    <a:pt x="3556260" y="2371554"/>
                  </a:lnTo>
                  <a:lnTo>
                    <a:pt x="3570166" y="2328692"/>
                  </a:lnTo>
                  <a:lnTo>
                    <a:pt x="3582961" y="2285566"/>
                  </a:lnTo>
                  <a:lnTo>
                    <a:pt x="3594642" y="2242198"/>
                  </a:lnTo>
                  <a:lnTo>
                    <a:pt x="3605211" y="2198610"/>
                  </a:lnTo>
                  <a:lnTo>
                    <a:pt x="3614668" y="2154824"/>
                  </a:lnTo>
                  <a:lnTo>
                    <a:pt x="3623012" y="2110862"/>
                  </a:lnTo>
                  <a:lnTo>
                    <a:pt x="3630243" y="2066746"/>
                  </a:lnTo>
                  <a:lnTo>
                    <a:pt x="3636362" y="2022499"/>
                  </a:lnTo>
                  <a:lnTo>
                    <a:pt x="3641368" y="1978141"/>
                  </a:lnTo>
                  <a:lnTo>
                    <a:pt x="3645262" y="1933695"/>
                  </a:lnTo>
                  <a:lnTo>
                    <a:pt x="3648043" y="1889184"/>
                  </a:lnTo>
                  <a:lnTo>
                    <a:pt x="3649712" y="1844628"/>
                  </a:lnTo>
                  <a:lnTo>
                    <a:pt x="3650268" y="1800051"/>
                  </a:lnTo>
                  <a:lnTo>
                    <a:pt x="3649712" y="1755473"/>
                  </a:lnTo>
                  <a:lnTo>
                    <a:pt x="3648043" y="1710917"/>
                  </a:lnTo>
                  <a:lnTo>
                    <a:pt x="3645262" y="1666406"/>
                  </a:lnTo>
                  <a:lnTo>
                    <a:pt x="3641368" y="1621960"/>
                  </a:lnTo>
                  <a:lnTo>
                    <a:pt x="3636362" y="1577602"/>
                  </a:lnTo>
                  <a:lnTo>
                    <a:pt x="3630243" y="1533355"/>
                  </a:lnTo>
                  <a:lnTo>
                    <a:pt x="3623012" y="1489239"/>
                  </a:lnTo>
                  <a:lnTo>
                    <a:pt x="3614668" y="1445277"/>
                  </a:lnTo>
                  <a:lnTo>
                    <a:pt x="3605211" y="1401491"/>
                  </a:lnTo>
                  <a:lnTo>
                    <a:pt x="3594642" y="1357903"/>
                  </a:lnTo>
                  <a:lnTo>
                    <a:pt x="3582961" y="1314535"/>
                  </a:lnTo>
                  <a:lnTo>
                    <a:pt x="3570166" y="1271409"/>
                  </a:lnTo>
                  <a:lnTo>
                    <a:pt x="3556260" y="1228547"/>
                  </a:lnTo>
                  <a:lnTo>
                    <a:pt x="3541241" y="1185970"/>
                  </a:lnTo>
                  <a:lnTo>
                    <a:pt x="3525109" y="1143702"/>
                  </a:lnTo>
                  <a:lnTo>
                    <a:pt x="3507865" y="1101763"/>
                  </a:lnTo>
                  <a:lnTo>
                    <a:pt x="3489508" y="1060176"/>
                  </a:lnTo>
                  <a:lnTo>
                    <a:pt x="3470039" y="1018963"/>
                  </a:lnTo>
                  <a:lnTo>
                    <a:pt x="3449457" y="978146"/>
                  </a:lnTo>
                  <a:lnTo>
                    <a:pt x="3427763" y="937747"/>
                  </a:lnTo>
                  <a:lnTo>
                    <a:pt x="3404956" y="897788"/>
                  </a:lnTo>
                  <a:lnTo>
                    <a:pt x="3381037" y="858290"/>
                  </a:lnTo>
                  <a:lnTo>
                    <a:pt x="3356005" y="819276"/>
                  </a:lnTo>
                  <a:lnTo>
                    <a:pt x="3329860" y="780768"/>
                  </a:lnTo>
                  <a:lnTo>
                    <a:pt x="3302604" y="742788"/>
                  </a:lnTo>
                  <a:lnTo>
                    <a:pt x="3274234" y="705358"/>
                  </a:lnTo>
                  <a:lnTo>
                    <a:pt x="3244752" y="668499"/>
                  </a:lnTo>
                  <a:lnTo>
                    <a:pt x="3214158" y="632234"/>
                  </a:lnTo>
                  <a:lnTo>
                    <a:pt x="3182451" y="596585"/>
                  </a:lnTo>
                  <a:lnTo>
                    <a:pt x="3149631" y="561574"/>
                  </a:lnTo>
                  <a:lnTo>
                    <a:pt x="3115699" y="527222"/>
                  </a:lnTo>
                  <a:lnTo>
                    <a:pt x="3080869" y="493757"/>
                  </a:lnTo>
                  <a:lnTo>
                    <a:pt x="3045369" y="461388"/>
                  </a:lnTo>
                  <a:lnTo>
                    <a:pt x="3009224" y="430117"/>
                  </a:lnTo>
                  <a:lnTo>
                    <a:pt x="2972453" y="399943"/>
                  </a:lnTo>
                  <a:lnTo>
                    <a:pt x="2935081" y="370866"/>
                  </a:lnTo>
                  <a:lnTo>
                    <a:pt x="2897129" y="342886"/>
                  </a:lnTo>
                  <a:lnTo>
                    <a:pt x="2858620" y="316004"/>
                  </a:lnTo>
                  <a:lnTo>
                    <a:pt x="2819575" y="290219"/>
                  </a:lnTo>
                  <a:lnTo>
                    <a:pt x="2780018" y="265531"/>
                  </a:lnTo>
                  <a:lnTo>
                    <a:pt x="2739970" y="241941"/>
                  </a:lnTo>
                  <a:lnTo>
                    <a:pt x="2699454" y="219447"/>
                  </a:lnTo>
                  <a:lnTo>
                    <a:pt x="2658491" y="198051"/>
                  </a:lnTo>
                  <a:lnTo>
                    <a:pt x="2617106" y="177752"/>
                  </a:lnTo>
                  <a:lnTo>
                    <a:pt x="2575318" y="158550"/>
                  </a:lnTo>
                  <a:lnTo>
                    <a:pt x="2533152" y="140446"/>
                  </a:lnTo>
                  <a:lnTo>
                    <a:pt x="2490629" y="123439"/>
                  </a:lnTo>
                  <a:lnTo>
                    <a:pt x="2447772" y="107529"/>
                  </a:lnTo>
                  <a:lnTo>
                    <a:pt x="2404602" y="92716"/>
                  </a:lnTo>
                  <a:lnTo>
                    <a:pt x="2361142" y="79001"/>
                  </a:lnTo>
                  <a:lnTo>
                    <a:pt x="2317415" y="66382"/>
                  </a:lnTo>
                  <a:lnTo>
                    <a:pt x="2273443" y="54861"/>
                  </a:lnTo>
                  <a:lnTo>
                    <a:pt x="2229247" y="44438"/>
                  </a:lnTo>
                  <a:lnTo>
                    <a:pt x="2184851" y="35111"/>
                  </a:lnTo>
                  <a:lnTo>
                    <a:pt x="2140277" y="26882"/>
                  </a:lnTo>
                  <a:lnTo>
                    <a:pt x="2095546" y="19750"/>
                  </a:lnTo>
                  <a:lnTo>
                    <a:pt x="2050682" y="13715"/>
                  </a:lnTo>
                  <a:lnTo>
                    <a:pt x="2005706" y="8777"/>
                  </a:lnTo>
                  <a:lnTo>
                    <a:pt x="1960641" y="4937"/>
                  </a:lnTo>
                  <a:lnTo>
                    <a:pt x="1915509" y="2194"/>
                  </a:lnTo>
                  <a:lnTo>
                    <a:pt x="1870333" y="548"/>
                  </a:lnTo>
                  <a:lnTo>
                    <a:pt x="1825134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0732856" y="4331647"/>
            <a:ext cx="3734435" cy="3684270"/>
            <a:chOff x="10732856" y="4331647"/>
            <a:chExt cx="3734435" cy="36842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32856" y="4331647"/>
              <a:ext cx="3734036" cy="368386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774745" y="4352588"/>
              <a:ext cx="3650615" cy="3600450"/>
            </a:xfrm>
            <a:custGeom>
              <a:avLst/>
              <a:gdLst/>
              <a:ahLst/>
              <a:cxnLst/>
              <a:rect l="l" t="t" r="r" b="b"/>
              <a:pathLst>
                <a:path w="3650615" h="3600450">
                  <a:moveTo>
                    <a:pt x="1825132" y="0"/>
                  </a:moveTo>
                  <a:lnTo>
                    <a:pt x="1779934" y="548"/>
                  </a:lnTo>
                  <a:lnTo>
                    <a:pt x="1734757" y="2194"/>
                  </a:lnTo>
                  <a:lnTo>
                    <a:pt x="1689625" y="4937"/>
                  </a:lnTo>
                  <a:lnTo>
                    <a:pt x="1644560" y="8777"/>
                  </a:lnTo>
                  <a:lnTo>
                    <a:pt x="1599584" y="13715"/>
                  </a:lnTo>
                  <a:lnTo>
                    <a:pt x="1554720" y="19750"/>
                  </a:lnTo>
                  <a:lnTo>
                    <a:pt x="1509989" y="26882"/>
                  </a:lnTo>
                  <a:lnTo>
                    <a:pt x="1465415" y="35111"/>
                  </a:lnTo>
                  <a:lnTo>
                    <a:pt x="1421019" y="44438"/>
                  </a:lnTo>
                  <a:lnTo>
                    <a:pt x="1376823" y="54861"/>
                  </a:lnTo>
                  <a:lnTo>
                    <a:pt x="1332851" y="66382"/>
                  </a:lnTo>
                  <a:lnTo>
                    <a:pt x="1289123" y="79001"/>
                  </a:lnTo>
                  <a:lnTo>
                    <a:pt x="1245664" y="92716"/>
                  </a:lnTo>
                  <a:lnTo>
                    <a:pt x="1202494" y="107529"/>
                  </a:lnTo>
                  <a:lnTo>
                    <a:pt x="1159636" y="123439"/>
                  </a:lnTo>
                  <a:lnTo>
                    <a:pt x="1117113" y="140446"/>
                  </a:lnTo>
                  <a:lnTo>
                    <a:pt x="1074947" y="158550"/>
                  </a:lnTo>
                  <a:lnTo>
                    <a:pt x="1033160" y="177752"/>
                  </a:lnTo>
                  <a:lnTo>
                    <a:pt x="991774" y="198051"/>
                  </a:lnTo>
                  <a:lnTo>
                    <a:pt x="950811" y="219447"/>
                  </a:lnTo>
                  <a:lnTo>
                    <a:pt x="910295" y="241941"/>
                  </a:lnTo>
                  <a:lnTo>
                    <a:pt x="870247" y="265531"/>
                  </a:lnTo>
                  <a:lnTo>
                    <a:pt x="830689" y="290219"/>
                  </a:lnTo>
                  <a:lnTo>
                    <a:pt x="791645" y="316004"/>
                  </a:lnTo>
                  <a:lnTo>
                    <a:pt x="753135" y="342886"/>
                  </a:lnTo>
                  <a:lnTo>
                    <a:pt x="715183" y="370866"/>
                  </a:lnTo>
                  <a:lnTo>
                    <a:pt x="677811" y="399943"/>
                  </a:lnTo>
                  <a:lnTo>
                    <a:pt x="641040" y="430117"/>
                  </a:lnTo>
                  <a:lnTo>
                    <a:pt x="604894" y="461388"/>
                  </a:lnTo>
                  <a:lnTo>
                    <a:pt x="569395" y="493757"/>
                  </a:lnTo>
                  <a:lnTo>
                    <a:pt x="534564" y="527222"/>
                  </a:lnTo>
                  <a:lnTo>
                    <a:pt x="500633" y="561574"/>
                  </a:lnTo>
                  <a:lnTo>
                    <a:pt x="467813" y="596585"/>
                  </a:lnTo>
                  <a:lnTo>
                    <a:pt x="436107" y="632234"/>
                  </a:lnTo>
                  <a:lnTo>
                    <a:pt x="405512" y="668499"/>
                  </a:lnTo>
                  <a:lnTo>
                    <a:pt x="376031" y="705358"/>
                  </a:lnTo>
                  <a:lnTo>
                    <a:pt x="347661" y="742788"/>
                  </a:lnTo>
                  <a:lnTo>
                    <a:pt x="320405" y="780768"/>
                  </a:lnTo>
                  <a:lnTo>
                    <a:pt x="294260" y="819276"/>
                  </a:lnTo>
                  <a:lnTo>
                    <a:pt x="269229" y="858290"/>
                  </a:lnTo>
                  <a:lnTo>
                    <a:pt x="245310" y="897788"/>
                  </a:lnTo>
                  <a:lnTo>
                    <a:pt x="222503" y="937747"/>
                  </a:lnTo>
                  <a:lnTo>
                    <a:pt x="200809" y="978146"/>
                  </a:lnTo>
                  <a:lnTo>
                    <a:pt x="180227" y="1018963"/>
                  </a:lnTo>
                  <a:lnTo>
                    <a:pt x="160758" y="1060176"/>
                  </a:lnTo>
                  <a:lnTo>
                    <a:pt x="142402" y="1101763"/>
                  </a:lnTo>
                  <a:lnTo>
                    <a:pt x="125158" y="1143702"/>
                  </a:lnTo>
                  <a:lnTo>
                    <a:pt x="109026" y="1185970"/>
                  </a:lnTo>
                  <a:lnTo>
                    <a:pt x="94007" y="1228547"/>
                  </a:lnTo>
                  <a:lnTo>
                    <a:pt x="80101" y="1271409"/>
                  </a:lnTo>
                  <a:lnTo>
                    <a:pt x="67307" y="1314535"/>
                  </a:lnTo>
                  <a:lnTo>
                    <a:pt x="55625" y="1357903"/>
                  </a:lnTo>
                  <a:lnTo>
                    <a:pt x="45056" y="1401491"/>
                  </a:lnTo>
                  <a:lnTo>
                    <a:pt x="35600" y="1445277"/>
                  </a:lnTo>
                  <a:lnTo>
                    <a:pt x="27256" y="1489239"/>
                  </a:lnTo>
                  <a:lnTo>
                    <a:pt x="20025" y="1533355"/>
                  </a:lnTo>
                  <a:lnTo>
                    <a:pt x="13906" y="1577602"/>
                  </a:lnTo>
                  <a:lnTo>
                    <a:pt x="8900" y="1621960"/>
                  </a:lnTo>
                  <a:lnTo>
                    <a:pt x="5006" y="1666406"/>
                  </a:lnTo>
                  <a:lnTo>
                    <a:pt x="2225" y="1710917"/>
                  </a:lnTo>
                  <a:lnTo>
                    <a:pt x="556" y="1755473"/>
                  </a:lnTo>
                  <a:lnTo>
                    <a:pt x="0" y="1800051"/>
                  </a:lnTo>
                  <a:lnTo>
                    <a:pt x="556" y="1844628"/>
                  </a:lnTo>
                  <a:lnTo>
                    <a:pt x="2225" y="1889184"/>
                  </a:lnTo>
                  <a:lnTo>
                    <a:pt x="5006" y="1933695"/>
                  </a:lnTo>
                  <a:lnTo>
                    <a:pt x="8900" y="1978141"/>
                  </a:lnTo>
                  <a:lnTo>
                    <a:pt x="13906" y="2022499"/>
                  </a:lnTo>
                  <a:lnTo>
                    <a:pt x="20025" y="2066746"/>
                  </a:lnTo>
                  <a:lnTo>
                    <a:pt x="27256" y="2110862"/>
                  </a:lnTo>
                  <a:lnTo>
                    <a:pt x="35600" y="2154824"/>
                  </a:lnTo>
                  <a:lnTo>
                    <a:pt x="45056" y="2198610"/>
                  </a:lnTo>
                  <a:lnTo>
                    <a:pt x="55625" y="2242198"/>
                  </a:lnTo>
                  <a:lnTo>
                    <a:pt x="67307" y="2285566"/>
                  </a:lnTo>
                  <a:lnTo>
                    <a:pt x="80101" y="2328692"/>
                  </a:lnTo>
                  <a:lnTo>
                    <a:pt x="94007" y="2371554"/>
                  </a:lnTo>
                  <a:lnTo>
                    <a:pt x="109026" y="2414131"/>
                  </a:lnTo>
                  <a:lnTo>
                    <a:pt x="125158" y="2456399"/>
                  </a:lnTo>
                  <a:lnTo>
                    <a:pt x="142402" y="2498338"/>
                  </a:lnTo>
                  <a:lnTo>
                    <a:pt x="160758" y="2539925"/>
                  </a:lnTo>
                  <a:lnTo>
                    <a:pt x="180227" y="2581137"/>
                  </a:lnTo>
                  <a:lnTo>
                    <a:pt x="200809" y="2621954"/>
                  </a:lnTo>
                  <a:lnTo>
                    <a:pt x="222503" y="2662354"/>
                  </a:lnTo>
                  <a:lnTo>
                    <a:pt x="245310" y="2702313"/>
                  </a:lnTo>
                  <a:lnTo>
                    <a:pt x="269229" y="2741811"/>
                  </a:lnTo>
                  <a:lnTo>
                    <a:pt x="294260" y="2780824"/>
                  </a:lnTo>
                  <a:lnTo>
                    <a:pt x="320405" y="2819332"/>
                  </a:lnTo>
                  <a:lnTo>
                    <a:pt x="347661" y="2857312"/>
                  </a:lnTo>
                  <a:lnTo>
                    <a:pt x="376031" y="2894743"/>
                  </a:lnTo>
                  <a:lnTo>
                    <a:pt x="405512" y="2931601"/>
                  </a:lnTo>
                  <a:lnTo>
                    <a:pt x="436107" y="2967866"/>
                  </a:lnTo>
                  <a:lnTo>
                    <a:pt x="467813" y="3003515"/>
                  </a:lnTo>
                  <a:lnTo>
                    <a:pt x="500633" y="3038526"/>
                  </a:lnTo>
                  <a:lnTo>
                    <a:pt x="534564" y="3072878"/>
                  </a:lnTo>
                  <a:lnTo>
                    <a:pt x="569395" y="3106344"/>
                  </a:lnTo>
                  <a:lnTo>
                    <a:pt x="604894" y="3138712"/>
                  </a:lnTo>
                  <a:lnTo>
                    <a:pt x="641040" y="3169984"/>
                  </a:lnTo>
                  <a:lnTo>
                    <a:pt x="677811" y="3200158"/>
                  </a:lnTo>
                  <a:lnTo>
                    <a:pt x="715183" y="3229234"/>
                  </a:lnTo>
                  <a:lnTo>
                    <a:pt x="753135" y="3257214"/>
                  </a:lnTo>
                  <a:lnTo>
                    <a:pt x="791645" y="3284096"/>
                  </a:lnTo>
                  <a:lnTo>
                    <a:pt x="830689" y="3309881"/>
                  </a:lnTo>
                  <a:lnTo>
                    <a:pt x="870247" y="3334569"/>
                  </a:lnTo>
                  <a:lnTo>
                    <a:pt x="910295" y="3358160"/>
                  </a:lnTo>
                  <a:lnTo>
                    <a:pt x="950811" y="3380653"/>
                  </a:lnTo>
                  <a:lnTo>
                    <a:pt x="991774" y="3402049"/>
                  </a:lnTo>
                  <a:lnTo>
                    <a:pt x="1033160" y="3422348"/>
                  </a:lnTo>
                  <a:lnTo>
                    <a:pt x="1074947" y="3441550"/>
                  </a:lnTo>
                  <a:lnTo>
                    <a:pt x="1117113" y="3459654"/>
                  </a:lnTo>
                  <a:lnTo>
                    <a:pt x="1159636" y="3476662"/>
                  </a:lnTo>
                  <a:lnTo>
                    <a:pt x="1202494" y="3492572"/>
                  </a:lnTo>
                  <a:lnTo>
                    <a:pt x="1245664" y="3507384"/>
                  </a:lnTo>
                  <a:lnTo>
                    <a:pt x="1289123" y="3521100"/>
                  </a:lnTo>
                  <a:lnTo>
                    <a:pt x="1332851" y="3533718"/>
                  </a:lnTo>
                  <a:lnTo>
                    <a:pt x="1376823" y="3545239"/>
                  </a:lnTo>
                  <a:lnTo>
                    <a:pt x="1421019" y="3555663"/>
                  </a:lnTo>
                  <a:lnTo>
                    <a:pt x="1465415" y="3564989"/>
                  </a:lnTo>
                  <a:lnTo>
                    <a:pt x="1509989" y="3573219"/>
                  </a:lnTo>
                  <a:lnTo>
                    <a:pt x="1554720" y="3580351"/>
                  </a:lnTo>
                  <a:lnTo>
                    <a:pt x="1599584" y="3586385"/>
                  </a:lnTo>
                  <a:lnTo>
                    <a:pt x="1644560" y="3591323"/>
                  </a:lnTo>
                  <a:lnTo>
                    <a:pt x="1689625" y="3595163"/>
                  </a:lnTo>
                  <a:lnTo>
                    <a:pt x="1734757" y="3597906"/>
                  </a:lnTo>
                  <a:lnTo>
                    <a:pt x="1779934" y="3599552"/>
                  </a:lnTo>
                  <a:lnTo>
                    <a:pt x="1825132" y="3600101"/>
                  </a:lnTo>
                  <a:lnTo>
                    <a:pt x="1870331" y="3599552"/>
                  </a:lnTo>
                  <a:lnTo>
                    <a:pt x="1915508" y="3597906"/>
                  </a:lnTo>
                  <a:lnTo>
                    <a:pt x="1960640" y="3595163"/>
                  </a:lnTo>
                  <a:lnTo>
                    <a:pt x="2005705" y="3591323"/>
                  </a:lnTo>
                  <a:lnTo>
                    <a:pt x="2050681" y="3586385"/>
                  </a:lnTo>
                  <a:lnTo>
                    <a:pt x="2095545" y="3580351"/>
                  </a:lnTo>
                  <a:lnTo>
                    <a:pt x="2140276" y="3573219"/>
                  </a:lnTo>
                  <a:lnTo>
                    <a:pt x="2184850" y="3564989"/>
                  </a:lnTo>
                  <a:lnTo>
                    <a:pt x="2229246" y="3555663"/>
                  </a:lnTo>
                  <a:lnTo>
                    <a:pt x="2273442" y="3545239"/>
                  </a:lnTo>
                  <a:lnTo>
                    <a:pt x="2317414" y="3533718"/>
                  </a:lnTo>
                  <a:lnTo>
                    <a:pt x="2361141" y="3521100"/>
                  </a:lnTo>
                  <a:lnTo>
                    <a:pt x="2404601" y="3507384"/>
                  </a:lnTo>
                  <a:lnTo>
                    <a:pt x="2447771" y="3492572"/>
                  </a:lnTo>
                  <a:lnTo>
                    <a:pt x="2490628" y="3476662"/>
                  </a:lnTo>
                  <a:lnTo>
                    <a:pt x="2533152" y="3459654"/>
                  </a:lnTo>
                  <a:lnTo>
                    <a:pt x="2575318" y="3441550"/>
                  </a:lnTo>
                  <a:lnTo>
                    <a:pt x="2617105" y="3422348"/>
                  </a:lnTo>
                  <a:lnTo>
                    <a:pt x="2658491" y="3402049"/>
                  </a:lnTo>
                  <a:lnTo>
                    <a:pt x="2699453" y="3380653"/>
                  </a:lnTo>
                  <a:lnTo>
                    <a:pt x="2739970" y="3358160"/>
                  </a:lnTo>
                  <a:lnTo>
                    <a:pt x="2780018" y="3334569"/>
                  </a:lnTo>
                  <a:lnTo>
                    <a:pt x="2819575" y="3309881"/>
                  </a:lnTo>
                  <a:lnTo>
                    <a:pt x="2858620" y="3284096"/>
                  </a:lnTo>
                  <a:lnTo>
                    <a:pt x="2897130" y="3257214"/>
                  </a:lnTo>
                  <a:lnTo>
                    <a:pt x="2935082" y="3229234"/>
                  </a:lnTo>
                  <a:lnTo>
                    <a:pt x="2972454" y="3200158"/>
                  </a:lnTo>
                  <a:lnTo>
                    <a:pt x="3009225" y="3169984"/>
                  </a:lnTo>
                  <a:lnTo>
                    <a:pt x="3045371" y="3138712"/>
                  </a:lnTo>
                  <a:lnTo>
                    <a:pt x="3080870" y="3106344"/>
                  </a:lnTo>
                  <a:lnTo>
                    <a:pt x="3115700" y="3072878"/>
                  </a:lnTo>
                  <a:lnTo>
                    <a:pt x="3149632" y="3038526"/>
                  </a:lnTo>
                  <a:lnTo>
                    <a:pt x="3182452" y="3003515"/>
                  </a:lnTo>
                  <a:lnTo>
                    <a:pt x="3214158" y="2967866"/>
                  </a:lnTo>
                  <a:lnTo>
                    <a:pt x="3244753" y="2931601"/>
                  </a:lnTo>
                  <a:lnTo>
                    <a:pt x="3274234" y="2894743"/>
                  </a:lnTo>
                  <a:lnTo>
                    <a:pt x="3302603" y="2857312"/>
                  </a:lnTo>
                  <a:lnTo>
                    <a:pt x="3329860" y="2819332"/>
                  </a:lnTo>
                  <a:lnTo>
                    <a:pt x="3356004" y="2780824"/>
                  </a:lnTo>
                  <a:lnTo>
                    <a:pt x="3381036" y="2741811"/>
                  </a:lnTo>
                  <a:lnTo>
                    <a:pt x="3404955" y="2702313"/>
                  </a:lnTo>
                  <a:lnTo>
                    <a:pt x="3427762" y="2662354"/>
                  </a:lnTo>
                  <a:lnTo>
                    <a:pt x="3449456" y="2621954"/>
                  </a:lnTo>
                  <a:lnTo>
                    <a:pt x="3470037" y="2581137"/>
                  </a:lnTo>
                  <a:lnTo>
                    <a:pt x="3489506" y="2539925"/>
                  </a:lnTo>
                  <a:lnTo>
                    <a:pt x="3507863" y="2498338"/>
                  </a:lnTo>
                  <a:lnTo>
                    <a:pt x="3525107" y="2456399"/>
                  </a:lnTo>
                  <a:lnTo>
                    <a:pt x="3541239" y="2414131"/>
                  </a:lnTo>
                  <a:lnTo>
                    <a:pt x="3556258" y="2371554"/>
                  </a:lnTo>
                  <a:lnTo>
                    <a:pt x="3570164" y="2328692"/>
                  </a:lnTo>
                  <a:lnTo>
                    <a:pt x="3582958" y="2285566"/>
                  </a:lnTo>
                  <a:lnTo>
                    <a:pt x="3594639" y="2242198"/>
                  </a:lnTo>
                  <a:lnTo>
                    <a:pt x="3605208" y="2198610"/>
                  </a:lnTo>
                  <a:lnTo>
                    <a:pt x="3614665" y="2154824"/>
                  </a:lnTo>
                  <a:lnTo>
                    <a:pt x="3623009" y="2110862"/>
                  </a:lnTo>
                  <a:lnTo>
                    <a:pt x="3630240" y="2066746"/>
                  </a:lnTo>
                  <a:lnTo>
                    <a:pt x="3636359" y="2022499"/>
                  </a:lnTo>
                  <a:lnTo>
                    <a:pt x="3641365" y="1978141"/>
                  </a:lnTo>
                  <a:lnTo>
                    <a:pt x="3645259" y="1933695"/>
                  </a:lnTo>
                  <a:lnTo>
                    <a:pt x="3648040" y="1889184"/>
                  </a:lnTo>
                  <a:lnTo>
                    <a:pt x="3649709" y="1844628"/>
                  </a:lnTo>
                  <a:lnTo>
                    <a:pt x="3650265" y="1800051"/>
                  </a:lnTo>
                  <a:lnTo>
                    <a:pt x="3649709" y="1755473"/>
                  </a:lnTo>
                  <a:lnTo>
                    <a:pt x="3648040" y="1710917"/>
                  </a:lnTo>
                  <a:lnTo>
                    <a:pt x="3645259" y="1666406"/>
                  </a:lnTo>
                  <a:lnTo>
                    <a:pt x="3641365" y="1621960"/>
                  </a:lnTo>
                  <a:lnTo>
                    <a:pt x="3636359" y="1577602"/>
                  </a:lnTo>
                  <a:lnTo>
                    <a:pt x="3630240" y="1533355"/>
                  </a:lnTo>
                  <a:lnTo>
                    <a:pt x="3623009" y="1489239"/>
                  </a:lnTo>
                  <a:lnTo>
                    <a:pt x="3614665" y="1445277"/>
                  </a:lnTo>
                  <a:lnTo>
                    <a:pt x="3605208" y="1401491"/>
                  </a:lnTo>
                  <a:lnTo>
                    <a:pt x="3594639" y="1357903"/>
                  </a:lnTo>
                  <a:lnTo>
                    <a:pt x="3582958" y="1314535"/>
                  </a:lnTo>
                  <a:lnTo>
                    <a:pt x="3570164" y="1271409"/>
                  </a:lnTo>
                  <a:lnTo>
                    <a:pt x="3556258" y="1228547"/>
                  </a:lnTo>
                  <a:lnTo>
                    <a:pt x="3541239" y="1185970"/>
                  </a:lnTo>
                  <a:lnTo>
                    <a:pt x="3525107" y="1143702"/>
                  </a:lnTo>
                  <a:lnTo>
                    <a:pt x="3507863" y="1101763"/>
                  </a:lnTo>
                  <a:lnTo>
                    <a:pt x="3489506" y="1060176"/>
                  </a:lnTo>
                  <a:lnTo>
                    <a:pt x="3470037" y="1018963"/>
                  </a:lnTo>
                  <a:lnTo>
                    <a:pt x="3449456" y="978146"/>
                  </a:lnTo>
                  <a:lnTo>
                    <a:pt x="3427762" y="937747"/>
                  </a:lnTo>
                  <a:lnTo>
                    <a:pt x="3404955" y="897788"/>
                  </a:lnTo>
                  <a:lnTo>
                    <a:pt x="3381036" y="858290"/>
                  </a:lnTo>
                  <a:lnTo>
                    <a:pt x="3356004" y="819276"/>
                  </a:lnTo>
                  <a:lnTo>
                    <a:pt x="3329860" y="780768"/>
                  </a:lnTo>
                  <a:lnTo>
                    <a:pt x="3302603" y="742788"/>
                  </a:lnTo>
                  <a:lnTo>
                    <a:pt x="3274234" y="705358"/>
                  </a:lnTo>
                  <a:lnTo>
                    <a:pt x="3244753" y="668499"/>
                  </a:lnTo>
                  <a:lnTo>
                    <a:pt x="3214158" y="632234"/>
                  </a:lnTo>
                  <a:lnTo>
                    <a:pt x="3182452" y="596585"/>
                  </a:lnTo>
                  <a:lnTo>
                    <a:pt x="3149632" y="561574"/>
                  </a:lnTo>
                  <a:lnTo>
                    <a:pt x="3115700" y="527222"/>
                  </a:lnTo>
                  <a:lnTo>
                    <a:pt x="3080870" y="493757"/>
                  </a:lnTo>
                  <a:lnTo>
                    <a:pt x="3045371" y="461388"/>
                  </a:lnTo>
                  <a:lnTo>
                    <a:pt x="3009225" y="430117"/>
                  </a:lnTo>
                  <a:lnTo>
                    <a:pt x="2972454" y="399943"/>
                  </a:lnTo>
                  <a:lnTo>
                    <a:pt x="2935082" y="370866"/>
                  </a:lnTo>
                  <a:lnTo>
                    <a:pt x="2897130" y="342886"/>
                  </a:lnTo>
                  <a:lnTo>
                    <a:pt x="2858620" y="316004"/>
                  </a:lnTo>
                  <a:lnTo>
                    <a:pt x="2819575" y="290219"/>
                  </a:lnTo>
                  <a:lnTo>
                    <a:pt x="2780018" y="265531"/>
                  </a:lnTo>
                  <a:lnTo>
                    <a:pt x="2739970" y="241941"/>
                  </a:lnTo>
                  <a:lnTo>
                    <a:pt x="2699453" y="219447"/>
                  </a:lnTo>
                  <a:lnTo>
                    <a:pt x="2658491" y="198051"/>
                  </a:lnTo>
                  <a:lnTo>
                    <a:pt x="2617105" y="177752"/>
                  </a:lnTo>
                  <a:lnTo>
                    <a:pt x="2575318" y="158550"/>
                  </a:lnTo>
                  <a:lnTo>
                    <a:pt x="2533152" y="140446"/>
                  </a:lnTo>
                  <a:lnTo>
                    <a:pt x="2490628" y="123439"/>
                  </a:lnTo>
                  <a:lnTo>
                    <a:pt x="2447771" y="107529"/>
                  </a:lnTo>
                  <a:lnTo>
                    <a:pt x="2404601" y="92716"/>
                  </a:lnTo>
                  <a:lnTo>
                    <a:pt x="2361141" y="79001"/>
                  </a:lnTo>
                  <a:lnTo>
                    <a:pt x="2317414" y="66382"/>
                  </a:lnTo>
                  <a:lnTo>
                    <a:pt x="2273442" y="54861"/>
                  </a:lnTo>
                  <a:lnTo>
                    <a:pt x="2229246" y="44438"/>
                  </a:lnTo>
                  <a:lnTo>
                    <a:pt x="2184850" y="35111"/>
                  </a:lnTo>
                  <a:lnTo>
                    <a:pt x="2140276" y="26882"/>
                  </a:lnTo>
                  <a:lnTo>
                    <a:pt x="2095545" y="19750"/>
                  </a:lnTo>
                  <a:lnTo>
                    <a:pt x="2050681" y="13715"/>
                  </a:lnTo>
                  <a:lnTo>
                    <a:pt x="2005705" y="8777"/>
                  </a:lnTo>
                  <a:lnTo>
                    <a:pt x="1960640" y="4937"/>
                  </a:lnTo>
                  <a:lnTo>
                    <a:pt x="1915508" y="2194"/>
                  </a:lnTo>
                  <a:lnTo>
                    <a:pt x="1870331" y="548"/>
                  </a:lnTo>
                  <a:lnTo>
                    <a:pt x="1825132" y="0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181117" y="8513752"/>
            <a:ext cx="416559" cy="612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575"/>
              </a:lnSpc>
            </a:pPr>
            <a:r>
              <a:rPr sz="4600" spc="-50" dirty="0">
                <a:latin typeface="Helvetica"/>
                <a:cs typeface="Helvetica"/>
              </a:rPr>
              <a:t>A</a:t>
            </a:r>
            <a:endParaRPr sz="4600">
              <a:latin typeface="Helvetica"/>
              <a:cs typeface="Helvetic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342012" y="8513752"/>
            <a:ext cx="416559" cy="612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575"/>
              </a:lnSpc>
            </a:pPr>
            <a:r>
              <a:rPr sz="4600" spc="-50" dirty="0">
                <a:latin typeface="Helvetica"/>
                <a:cs typeface="Helvetica"/>
              </a:rPr>
              <a:t>B</a:t>
            </a:r>
            <a:endParaRPr sz="460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400" b="1" dirty="0">
                <a:latin typeface="Helvetica"/>
                <a:cs typeface="Helvetica"/>
              </a:rPr>
              <a:t>How</a:t>
            </a:r>
            <a:r>
              <a:rPr sz="9400" b="1" spc="-5" dirty="0">
                <a:latin typeface="Helvetica"/>
                <a:cs typeface="Helvetica"/>
              </a:rPr>
              <a:t> </a:t>
            </a:r>
            <a:r>
              <a:rPr sz="9400" b="1" dirty="0">
                <a:latin typeface="Helvetica"/>
                <a:cs typeface="Helvetica"/>
              </a:rPr>
              <a:t>much</a:t>
            </a:r>
            <a:r>
              <a:rPr sz="9400" b="1" spc="5" dirty="0">
                <a:latin typeface="Helvetica"/>
                <a:cs typeface="Helvetica"/>
              </a:rPr>
              <a:t> </a:t>
            </a:r>
            <a:r>
              <a:rPr sz="9400" b="1" spc="-10" dirty="0">
                <a:latin typeface="Helvetica"/>
                <a:cs typeface="Helvetica"/>
              </a:rPr>
              <a:t>darker?</a:t>
            </a:r>
            <a:endParaRPr sz="9400">
              <a:latin typeface="Helvetica"/>
              <a:cs typeface="Helvetic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815049" y="5314538"/>
            <a:ext cx="911225" cy="980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250" b="1" spc="-25" dirty="0">
                <a:latin typeface="Helvetica"/>
                <a:cs typeface="Helvetica"/>
              </a:rPr>
              <a:t>3x</a:t>
            </a:r>
            <a:endParaRPr sz="6250">
              <a:latin typeface="Helvetica"/>
              <a:cs typeface="Helvetic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732856" y="4331647"/>
            <a:ext cx="3734435" cy="3684270"/>
            <a:chOff x="10732856" y="4331647"/>
            <a:chExt cx="3734435" cy="368427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32856" y="4331647"/>
              <a:ext cx="3734036" cy="368386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774745" y="4352588"/>
              <a:ext cx="3650615" cy="3600450"/>
            </a:xfrm>
            <a:custGeom>
              <a:avLst/>
              <a:gdLst/>
              <a:ahLst/>
              <a:cxnLst/>
              <a:rect l="l" t="t" r="r" b="b"/>
              <a:pathLst>
                <a:path w="3650615" h="3600450">
                  <a:moveTo>
                    <a:pt x="1825132" y="0"/>
                  </a:moveTo>
                  <a:lnTo>
                    <a:pt x="1779934" y="548"/>
                  </a:lnTo>
                  <a:lnTo>
                    <a:pt x="1734757" y="2194"/>
                  </a:lnTo>
                  <a:lnTo>
                    <a:pt x="1689625" y="4937"/>
                  </a:lnTo>
                  <a:lnTo>
                    <a:pt x="1644560" y="8777"/>
                  </a:lnTo>
                  <a:lnTo>
                    <a:pt x="1599584" y="13715"/>
                  </a:lnTo>
                  <a:lnTo>
                    <a:pt x="1554720" y="19750"/>
                  </a:lnTo>
                  <a:lnTo>
                    <a:pt x="1509989" y="26882"/>
                  </a:lnTo>
                  <a:lnTo>
                    <a:pt x="1465415" y="35111"/>
                  </a:lnTo>
                  <a:lnTo>
                    <a:pt x="1421019" y="44438"/>
                  </a:lnTo>
                  <a:lnTo>
                    <a:pt x="1376823" y="54861"/>
                  </a:lnTo>
                  <a:lnTo>
                    <a:pt x="1332851" y="66382"/>
                  </a:lnTo>
                  <a:lnTo>
                    <a:pt x="1289123" y="79001"/>
                  </a:lnTo>
                  <a:lnTo>
                    <a:pt x="1245664" y="92716"/>
                  </a:lnTo>
                  <a:lnTo>
                    <a:pt x="1202494" y="107529"/>
                  </a:lnTo>
                  <a:lnTo>
                    <a:pt x="1159636" y="123439"/>
                  </a:lnTo>
                  <a:lnTo>
                    <a:pt x="1117113" y="140446"/>
                  </a:lnTo>
                  <a:lnTo>
                    <a:pt x="1074947" y="158550"/>
                  </a:lnTo>
                  <a:lnTo>
                    <a:pt x="1033160" y="177752"/>
                  </a:lnTo>
                  <a:lnTo>
                    <a:pt x="991774" y="198051"/>
                  </a:lnTo>
                  <a:lnTo>
                    <a:pt x="950811" y="219447"/>
                  </a:lnTo>
                  <a:lnTo>
                    <a:pt x="910295" y="241941"/>
                  </a:lnTo>
                  <a:lnTo>
                    <a:pt x="870247" y="265531"/>
                  </a:lnTo>
                  <a:lnTo>
                    <a:pt x="830689" y="290219"/>
                  </a:lnTo>
                  <a:lnTo>
                    <a:pt x="791645" y="316004"/>
                  </a:lnTo>
                  <a:lnTo>
                    <a:pt x="753135" y="342886"/>
                  </a:lnTo>
                  <a:lnTo>
                    <a:pt x="715183" y="370866"/>
                  </a:lnTo>
                  <a:lnTo>
                    <a:pt x="677811" y="399943"/>
                  </a:lnTo>
                  <a:lnTo>
                    <a:pt x="641040" y="430117"/>
                  </a:lnTo>
                  <a:lnTo>
                    <a:pt x="604894" y="461388"/>
                  </a:lnTo>
                  <a:lnTo>
                    <a:pt x="569395" y="493757"/>
                  </a:lnTo>
                  <a:lnTo>
                    <a:pt x="534564" y="527222"/>
                  </a:lnTo>
                  <a:lnTo>
                    <a:pt x="500633" y="561574"/>
                  </a:lnTo>
                  <a:lnTo>
                    <a:pt x="467813" y="596585"/>
                  </a:lnTo>
                  <a:lnTo>
                    <a:pt x="436107" y="632234"/>
                  </a:lnTo>
                  <a:lnTo>
                    <a:pt x="405512" y="668499"/>
                  </a:lnTo>
                  <a:lnTo>
                    <a:pt x="376031" y="705358"/>
                  </a:lnTo>
                  <a:lnTo>
                    <a:pt x="347661" y="742788"/>
                  </a:lnTo>
                  <a:lnTo>
                    <a:pt x="320405" y="780768"/>
                  </a:lnTo>
                  <a:lnTo>
                    <a:pt x="294260" y="819276"/>
                  </a:lnTo>
                  <a:lnTo>
                    <a:pt x="269229" y="858290"/>
                  </a:lnTo>
                  <a:lnTo>
                    <a:pt x="245310" y="897788"/>
                  </a:lnTo>
                  <a:lnTo>
                    <a:pt x="222503" y="937747"/>
                  </a:lnTo>
                  <a:lnTo>
                    <a:pt x="200809" y="978146"/>
                  </a:lnTo>
                  <a:lnTo>
                    <a:pt x="180227" y="1018963"/>
                  </a:lnTo>
                  <a:lnTo>
                    <a:pt x="160758" y="1060176"/>
                  </a:lnTo>
                  <a:lnTo>
                    <a:pt x="142402" y="1101763"/>
                  </a:lnTo>
                  <a:lnTo>
                    <a:pt x="125158" y="1143702"/>
                  </a:lnTo>
                  <a:lnTo>
                    <a:pt x="109026" y="1185970"/>
                  </a:lnTo>
                  <a:lnTo>
                    <a:pt x="94007" y="1228547"/>
                  </a:lnTo>
                  <a:lnTo>
                    <a:pt x="80101" y="1271409"/>
                  </a:lnTo>
                  <a:lnTo>
                    <a:pt x="67307" y="1314535"/>
                  </a:lnTo>
                  <a:lnTo>
                    <a:pt x="55625" y="1357903"/>
                  </a:lnTo>
                  <a:lnTo>
                    <a:pt x="45056" y="1401491"/>
                  </a:lnTo>
                  <a:lnTo>
                    <a:pt x="35600" y="1445277"/>
                  </a:lnTo>
                  <a:lnTo>
                    <a:pt x="27256" y="1489239"/>
                  </a:lnTo>
                  <a:lnTo>
                    <a:pt x="20025" y="1533355"/>
                  </a:lnTo>
                  <a:lnTo>
                    <a:pt x="13906" y="1577602"/>
                  </a:lnTo>
                  <a:lnTo>
                    <a:pt x="8900" y="1621960"/>
                  </a:lnTo>
                  <a:lnTo>
                    <a:pt x="5006" y="1666406"/>
                  </a:lnTo>
                  <a:lnTo>
                    <a:pt x="2225" y="1710917"/>
                  </a:lnTo>
                  <a:lnTo>
                    <a:pt x="556" y="1755473"/>
                  </a:lnTo>
                  <a:lnTo>
                    <a:pt x="0" y="1800051"/>
                  </a:lnTo>
                  <a:lnTo>
                    <a:pt x="556" y="1844628"/>
                  </a:lnTo>
                  <a:lnTo>
                    <a:pt x="2225" y="1889184"/>
                  </a:lnTo>
                  <a:lnTo>
                    <a:pt x="5006" y="1933695"/>
                  </a:lnTo>
                  <a:lnTo>
                    <a:pt x="8900" y="1978141"/>
                  </a:lnTo>
                  <a:lnTo>
                    <a:pt x="13906" y="2022499"/>
                  </a:lnTo>
                  <a:lnTo>
                    <a:pt x="20025" y="2066746"/>
                  </a:lnTo>
                  <a:lnTo>
                    <a:pt x="27256" y="2110862"/>
                  </a:lnTo>
                  <a:lnTo>
                    <a:pt x="35600" y="2154824"/>
                  </a:lnTo>
                  <a:lnTo>
                    <a:pt x="45056" y="2198610"/>
                  </a:lnTo>
                  <a:lnTo>
                    <a:pt x="55625" y="2242198"/>
                  </a:lnTo>
                  <a:lnTo>
                    <a:pt x="67307" y="2285566"/>
                  </a:lnTo>
                  <a:lnTo>
                    <a:pt x="80101" y="2328692"/>
                  </a:lnTo>
                  <a:lnTo>
                    <a:pt x="94007" y="2371554"/>
                  </a:lnTo>
                  <a:lnTo>
                    <a:pt x="109026" y="2414131"/>
                  </a:lnTo>
                  <a:lnTo>
                    <a:pt x="125158" y="2456399"/>
                  </a:lnTo>
                  <a:lnTo>
                    <a:pt x="142402" y="2498338"/>
                  </a:lnTo>
                  <a:lnTo>
                    <a:pt x="160758" y="2539925"/>
                  </a:lnTo>
                  <a:lnTo>
                    <a:pt x="180227" y="2581137"/>
                  </a:lnTo>
                  <a:lnTo>
                    <a:pt x="200809" y="2621954"/>
                  </a:lnTo>
                  <a:lnTo>
                    <a:pt x="222503" y="2662354"/>
                  </a:lnTo>
                  <a:lnTo>
                    <a:pt x="245310" y="2702313"/>
                  </a:lnTo>
                  <a:lnTo>
                    <a:pt x="269229" y="2741811"/>
                  </a:lnTo>
                  <a:lnTo>
                    <a:pt x="294260" y="2780824"/>
                  </a:lnTo>
                  <a:lnTo>
                    <a:pt x="320405" y="2819332"/>
                  </a:lnTo>
                  <a:lnTo>
                    <a:pt x="347661" y="2857312"/>
                  </a:lnTo>
                  <a:lnTo>
                    <a:pt x="376031" y="2894743"/>
                  </a:lnTo>
                  <a:lnTo>
                    <a:pt x="405512" y="2931601"/>
                  </a:lnTo>
                  <a:lnTo>
                    <a:pt x="436107" y="2967866"/>
                  </a:lnTo>
                  <a:lnTo>
                    <a:pt x="467813" y="3003515"/>
                  </a:lnTo>
                  <a:lnTo>
                    <a:pt x="500633" y="3038526"/>
                  </a:lnTo>
                  <a:lnTo>
                    <a:pt x="534564" y="3072878"/>
                  </a:lnTo>
                  <a:lnTo>
                    <a:pt x="569395" y="3106344"/>
                  </a:lnTo>
                  <a:lnTo>
                    <a:pt x="604894" y="3138712"/>
                  </a:lnTo>
                  <a:lnTo>
                    <a:pt x="641040" y="3169984"/>
                  </a:lnTo>
                  <a:lnTo>
                    <a:pt x="677811" y="3200158"/>
                  </a:lnTo>
                  <a:lnTo>
                    <a:pt x="715183" y="3229234"/>
                  </a:lnTo>
                  <a:lnTo>
                    <a:pt x="753135" y="3257214"/>
                  </a:lnTo>
                  <a:lnTo>
                    <a:pt x="791645" y="3284096"/>
                  </a:lnTo>
                  <a:lnTo>
                    <a:pt x="830689" y="3309881"/>
                  </a:lnTo>
                  <a:lnTo>
                    <a:pt x="870247" y="3334569"/>
                  </a:lnTo>
                  <a:lnTo>
                    <a:pt x="910295" y="3358160"/>
                  </a:lnTo>
                  <a:lnTo>
                    <a:pt x="950811" y="3380653"/>
                  </a:lnTo>
                  <a:lnTo>
                    <a:pt x="991774" y="3402049"/>
                  </a:lnTo>
                  <a:lnTo>
                    <a:pt x="1033160" y="3422348"/>
                  </a:lnTo>
                  <a:lnTo>
                    <a:pt x="1074947" y="3441550"/>
                  </a:lnTo>
                  <a:lnTo>
                    <a:pt x="1117113" y="3459654"/>
                  </a:lnTo>
                  <a:lnTo>
                    <a:pt x="1159636" y="3476662"/>
                  </a:lnTo>
                  <a:lnTo>
                    <a:pt x="1202494" y="3492572"/>
                  </a:lnTo>
                  <a:lnTo>
                    <a:pt x="1245664" y="3507384"/>
                  </a:lnTo>
                  <a:lnTo>
                    <a:pt x="1289123" y="3521100"/>
                  </a:lnTo>
                  <a:lnTo>
                    <a:pt x="1332851" y="3533718"/>
                  </a:lnTo>
                  <a:lnTo>
                    <a:pt x="1376823" y="3545239"/>
                  </a:lnTo>
                  <a:lnTo>
                    <a:pt x="1421019" y="3555663"/>
                  </a:lnTo>
                  <a:lnTo>
                    <a:pt x="1465415" y="3564989"/>
                  </a:lnTo>
                  <a:lnTo>
                    <a:pt x="1509989" y="3573219"/>
                  </a:lnTo>
                  <a:lnTo>
                    <a:pt x="1554720" y="3580351"/>
                  </a:lnTo>
                  <a:lnTo>
                    <a:pt x="1599584" y="3586385"/>
                  </a:lnTo>
                  <a:lnTo>
                    <a:pt x="1644560" y="3591323"/>
                  </a:lnTo>
                  <a:lnTo>
                    <a:pt x="1689625" y="3595163"/>
                  </a:lnTo>
                  <a:lnTo>
                    <a:pt x="1734757" y="3597906"/>
                  </a:lnTo>
                  <a:lnTo>
                    <a:pt x="1779934" y="3599552"/>
                  </a:lnTo>
                  <a:lnTo>
                    <a:pt x="1825132" y="3600101"/>
                  </a:lnTo>
                  <a:lnTo>
                    <a:pt x="1870331" y="3599552"/>
                  </a:lnTo>
                  <a:lnTo>
                    <a:pt x="1915508" y="3597906"/>
                  </a:lnTo>
                  <a:lnTo>
                    <a:pt x="1960640" y="3595163"/>
                  </a:lnTo>
                  <a:lnTo>
                    <a:pt x="2005705" y="3591323"/>
                  </a:lnTo>
                  <a:lnTo>
                    <a:pt x="2050681" y="3586385"/>
                  </a:lnTo>
                  <a:lnTo>
                    <a:pt x="2095545" y="3580351"/>
                  </a:lnTo>
                  <a:lnTo>
                    <a:pt x="2140276" y="3573219"/>
                  </a:lnTo>
                  <a:lnTo>
                    <a:pt x="2184850" y="3564989"/>
                  </a:lnTo>
                  <a:lnTo>
                    <a:pt x="2229246" y="3555663"/>
                  </a:lnTo>
                  <a:lnTo>
                    <a:pt x="2273442" y="3545239"/>
                  </a:lnTo>
                  <a:lnTo>
                    <a:pt x="2317414" y="3533718"/>
                  </a:lnTo>
                  <a:lnTo>
                    <a:pt x="2361141" y="3521100"/>
                  </a:lnTo>
                  <a:lnTo>
                    <a:pt x="2404601" y="3507384"/>
                  </a:lnTo>
                  <a:lnTo>
                    <a:pt x="2447771" y="3492572"/>
                  </a:lnTo>
                  <a:lnTo>
                    <a:pt x="2490628" y="3476662"/>
                  </a:lnTo>
                  <a:lnTo>
                    <a:pt x="2533152" y="3459654"/>
                  </a:lnTo>
                  <a:lnTo>
                    <a:pt x="2575318" y="3441550"/>
                  </a:lnTo>
                  <a:lnTo>
                    <a:pt x="2617105" y="3422348"/>
                  </a:lnTo>
                  <a:lnTo>
                    <a:pt x="2658491" y="3402049"/>
                  </a:lnTo>
                  <a:lnTo>
                    <a:pt x="2699453" y="3380653"/>
                  </a:lnTo>
                  <a:lnTo>
                    <a:pt x="2739970" y="3358160"/>
                  </a:lnTo>
                  <a:lnTo>
                    <a:pt x="2780018" y="3334569"/>
                  </a:lnTo>
                  <a:lnTo>
                    <a:pt x="2819575" y="3309881"/>
                  </a:lnTo>
                  <a:lnTo>
                    <a:pt x="2858620" y="3284096"/>
                  </a:lnTo>
                  <a:lnTo>
                    <a:pt x="2897130" y="3257214"/>
                  </a:lnTo>
                  <a:lnTo>
                    <a:pt x="2935082" y="3229234"/>
                  </a:lnTo>
                  <a:lnTo>
                    <a:pt x="2972454" y="3200158"/>
                  </a:lnTo>
                  <a:lnTo>
                    <a:pt x="3009225" y="3169984"/>
                  </a:lnTo>
                  <a:lnTo>
                    <a:pt x="3045371" y="3138712"/>
                  </a:lnTo>
                  <a:lnTo>
                    <a:pt x="3080870" y="3106344"/>
                  </a:lnTo>
                  <a:lnTo>
                    <a:pt x="3115700" y="3072878"/>
                  </a:lnTo>
                  <a:lnTo>
                    <a:pt x="3149632" y="3038526"/>
                  </a:lnTo>
                  <a:lnTo>
                    <a:pt x="3182452" y="3003515"/>
                  </a:lnTo>
                  <a:lnTo>
                    <a:pt x="3214158" y="2967866"/>
                  </a:lnTo>
                  <a:lnTo>
                    <a:pt x="3244753" y="2931601"/>
                  </a:lnTo>
                  <a:lnTo>
                    <a:pt x="3274234" y="2894743"/>
                  </a:lnTo>
                  <a:lnTo>
                    <a:pt x="3302603" y="2857312"/>
                  </a:lnTo>
                  <a:lnTo>
                    <a:pt x="3329860" y="2819332"/>
                  </a:lnTo>
                  <a:lnTo>
                    <a:pt x="3356004" y="2780824"/>
                  </a:lnTo>
                  <a:lnTo>
                    <a:pt x="3381036" y="2741811"/>
                  </a:lnTo>
                  <a:lnTo>
                    <a:pt x="3404955" y="2702313"/>
                  </a:lnTo>
                  <a:lnTo>
                    <a:pt x="3427762" y="2662354"/>
                  </a:lnTo>
                  <a:lnTo>
                    <a:pt x="3449456" y="2621954"/>
                  </a:lnTo>
                  <a:lnTo>
                    <a:pt x="3470037" y="2581137"/>
                  </a:lnTo>
                  <a:lnTo>
                    <a:pt x="3489506" y="2539925"/>
                  </a:lnTo>
                  <a:lnTo>
                    <a:pt x="3507863" y="2498338"/>
                  </a:lnTo>
                  <a:lnTo>
                    <a:pt x="3525107" y="2456399"/>
                  </a:lnTo>
                  <a:lnTo>
                    <a:pt x="3541239" y="2414131"/>
                  </a:lnTo>
                  <a:lnTo>
                    <a:pt x="3556258" y="2371554"/>
                  </a:lnTo>
                  <a:lnTo>
                    <a:pt x="3570164" y="2328692"/>
                  </a:lnTo>
                  <a:lnTo>
                    <a:pt x="3582958" y="2285566"/>
                  </a:lnTo>
                  <a:lnTo>
                    <a:pt x="3594639" y="2242198"/>
                  </a:lnTo>
                  <a:lnTo>
                    <a:pt x="3605208" y="2198610"/>
                  </a:lnTo>
                  <a:lnTo>
                    <a:pt x="3614665" y="2154824"/>
                  </a:lnTo>
                  <a:lnTo>
                    <a:pt x="3623009" y="2110862"/>
                  </a:lnTo>
                  <a:lnTo>
                    <a:pt x="3630240" y="2066746"/>
                  </a:lnTo>
                  <a:lnTo>
                    <a:pt x="3636359" y="2022499"/>
                  </a:lnTo>
                  <a:lnTo>
                    <a:pt x="3641365" y="1978141"/>
                  </a:lnTo>
                  <a:lnTo>
                    <a:pt x="3645259" y="1933695"/>
                  </a:lnTo>
                  <a:lnTo>
                    <a:pt x="3648040" y="1889184"/>
                  </a:lnTo>
                  <a:lnTo>
                    <a:pt x="3649709" y="1844628"/>
                  </a:lnTo>
                  <a:lnTo>
                    <a:pt x="3650265" y="1800051"/>
                  </a:lnTo>
                  <a:lnTo>
                    <a:pt x="3649709" y="1755473"/>
                  </a:lnTo>
                  <a:lnTo>
                    <a:pt x="3648040" y="1710917"/>
                  </a:lnTo>
                  <a:lnTo>
                    <a:pt x="3645259" y="1666406"/>
                  </a:lnTo>
                  <a:lnTo>
                    <a:pt x="3641365" y="1621960"/>
                  </a:lnTo>
                  <a:lnTo>
                    <a:pt x="3636359" y="1577602"/>
                  </a:lnTo>
                  <a:lnTo>
                    <a:pt x="3630240" y="1533355"/>
                  </a:lnTo>
                  <a:lnTo>
                    <a:pt x="3623009" y="1489239"/>
                  </a:lnTo>
                  <a:lnTo>
                    <a:pt x="3614665" y="1445277"/>
                  </a:lnTo>
                  <a:lnTo>
                    <a:pt x="3605208" y="1401491"/>
                  </a:lnTo>
                  <a:lnTo>
                    <a:pt x="3594639" y="1357903"/>
                  </a:lnTo>
                  <a:lnTo>
                    <a:pt x="3582958" y="1314535"/>
                  </a:lnTo>
                  <a:lnTo>
                    <a:pt x="3570164" y="1271409"/>
                  </a:lnTo>
                  <a:lnTo>
                    <a:pt x="3556258" y="1228547"/>
                  </a:lnTo>
                  <a:lnTo>
                    <a:pt x="3541239" y="1185970"/>
                  </a:lnTo>
                  <a:lnTo>
                    <a:pt x="3525107" y="1143702"/>
                  </a:lnTo>
                  <a:lnTo>
                    <a:pt x="3507863" y="1101763"/>
                  </a:lnTo>
                  <a:lnTo>
                    <a:pt x="3489506" y="1060176"/>
                  </a:lnTo>
                  <a:lnTo>
                    <a:pt x="3470037" y="1018963"/>
                  </a:lnTo>
                  <a:lnTo>
                    <a:pt x="3449456" y="978146"/>
                  </a:lnTo>
                  <a:lnTo>
                    <a:pt x="3427762" y="937747"/>
                  </a:lnTo>
                  <a:lnTo>
                    <a:pt x="3404955" y="897788"/>
                  </a:lnTo>
                  <a:lnTo>
                    <a:pt x="3381036" y="858290"/>
                  </a:lnTo>
                  <a:lnTo>
                    <a:pt x="3356004" y="819276"/>
                  </a:lnTo>
                  <a:lnTo>
                    <a:pt x="3329860" y="780768"/>
                  </a:lnTo>
                  <a:lnTo>
                    <a:pt x="3302603" y="742788"/>
                  </a:lnTo>
                  <a:lnTo>
                    <a:pt x="3274234" y="705358"/>
                  </a:lnTo>
                  <a:lnTo>
                    <a:pt x="3244753" y="668499"/>
                  </a:lnTo>
                  <a:lnTo>
                    <a:pt x="3214158" y="632234"/>
                  </a:lnTo>
                  <a:lnTo>
                    <a:pt x="3182452" y="596585"/>
                  </a:lnTo>
                  <a:lnTo>
                    <a:pt x="3149632" y="561574"/>
                  </a:lnTo>
                  <a:lnTo>
                    <a:pt x="3115700" y="527222"/>
                  </a:lnTo>
                  <a:lnTo>
                    <a:pt x="3080870" y="493757"/>
                  </a:lnTo>
                  <a:lnTo>
                    <a:pt x="3045371" y="461388"/>
                  </a:lnTo>
                  <a:lnTo>
                    <a:pt x="3009225" y="430117"/>
                  </a:lnTo>
                  <a:lnTo>
                    <a:pt x="2972454" y="399943"/>
                  </a:lnTo>
                  <a:lnTo>
                    <a:pt x="2935082" y="370866"/>
                  </a:lnTo>
                  <a:lnTo>
                    <a:pt x="2897130" y="342886"/>
                  </a:lnTo>
                  <a:lnTo>
                    <a:pt x="2858620" y="316004"/>
                  </a:lnTo>
                  <a:lnTo>
                    <a:pt x="2819575" y="290219"/>
                  </a:lnTo>
                  <a:lnTo>
                    <a:pt x="2780018" y="265531"/>
                  </a:lnTo>
                  <a:lnTo>
                    <a:pt x="2739970" y="241941"/>
                  </a:lnTo>
                  <a:lnTo>
                    <a:pt x="2699453" y="219447"/>
                  </a:lnTo>
                  <a:lnTo>
                    <a:pt x="2658491" y="198051"/>
                  </a:lnTo>
                  <a:lnTo>
                    <a:pt x="2617105" y="177752"/>
                  </a:lnTo>
                  <a:lnTo>
                    <a:pt x="2575318" y="158550"/>
                  </a:lnTo>
                  <a:lnTo>
                    <a:pt x="2533152" y="140446"/>
                  </a:lnTo>
                  <a:lnTo>
                    <a:pt x="2490628" y="123439"/>
                  </a:lnTo>
                  <a:lnTo>
                    <a:pt x="2447771" y="107529"/>
                  </a:lnTo>
                  <a:lnTo>
                    <a:pt x="2404601" y="92716"/>
                  </a:lnTo>
                  <a:lnTo>
                    <a:pt x="2361141" y="79001"/>
                  </a:lnTo>
                  <a:lnTo>
                    <a:pt x="2317414" y="66382"/>
                  </a:lnTo>
                  <a:lnTo>
                    <a:pt x="2273442" y="54861"/>
                  </a:lnTo>
                  <a:lnTo>
                    <a:pt x="2229246" y="44438"/>
                  </a:lnTo>
                  <a:lnTo>
                    <a:pt x="2184850" y="35111"/>
                  </a:lnTo>
                  <a:lnTo>
                    <a:pt x="2140276" y="26882"/>
                  </a:lnTo>
                  <a:lnTo>
                    <a:pt x="2095545" y="19750"/>
                  </a:lnTo>
                  <a:lnTo>
                    <a:pt x="2050681" y="13715"/>
                  </a:lnTo>
                  <a:lnTo>
                    <a:pt x="2005705" y="8777"/>
                  </a:lnTo>
                  <a:lnTo>
                    <a:pt x="1960640" y="4937"/>
                  </a:lnTo>
                  <a:lnTo>
                    <a:pt x="1915508" y="2194"/>
                  </a:lnTo>
                  <a:lnTo>
                    <a:pt x="1870331" y="548"/>
                  </a:lnTo>
                  <a:lnTo>
                    <a:pt x="1825132" y="0"/>
                  </a:lnTo>
                  <a:close/>
                </a:path>
              </a:pathLst>
            </a:custGeom>
            <a:solidFill>
              <a:srgbClr val="000000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3520981" y="4331647"/>
            <a:ext cx="3734435" cy="3684270"/>
            <a:chOff x="3520981" y="4331647"/>
            <a:chExt cx="3734435" cy="36842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20981" y="4331647"/>
              <a:ext cx="3734036" cy="368386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562864" y="4352588"/>
              <a:ext cx="3650615" cy="3600450"/>
            </a:xfrm>
            <a:custGeom>
              <a:avLst/>
              <a:gdLst/>
              <a:ahLst/>
              <a:cxnLst/>
              <a:rect l="l" t="t" r="r" b="b"/>
              <a:pathLst>
                <a:path w="3650615" h="3600450">
                  <a:moveTo>
                    <a:pt x="1825134" y="0"/>
                  </a:moveTo>
                  <a:lnTo>
                    <a:pt x="1779935" y="548"/>
                  </a:lnTo>
                  <a:lnTo>
                    <a:pt x="1734759" y="2194"/>
                  </a:lnTo>
                  <a:lnTo>
                    <a:pt x="1689627" y="4937"/>
                  </a:lnTo>
                  <a:lnTo>
                    <a:pt x="1644562" y="8777"/>
                  </a:lnTo>
                  <a:lnTo>
                    <a:pt x="1599586" y="13715"/>
                  </a:lnTo>
                  <a:lnTo>
                    <a:pt x="1554722" y="19750"/>
                  </a:lnTo>
                  <a:lnTo>
                    <a:pt x="1509991" y="26882"/>
                  </a:lnTo>
                  <a:lnTo>
                    <a:pt x="1465417" y="35111"/>
                  </a:lnTo>
                  <a:lnTo>
                    <a:pt x="1421021" y="44438"/>
                  </a:lnTo>
                  <a:lnTo>
                    <a:pt x="1376825" y="54861"/>
                  </a:lnTo>
                  <a:lnTo>
                    <a:pt x="1332853" y="66382"/>
                  </a:lnTo>
                  <a:lnTo>
                    <a:pt x="1289126" y="79001"/>
                  </a:lnTo>
                  <a:lnTo>
                    <a:pt x="1245666" y="92716"/>
                  </a:lnTo>
                  <a:lnTo>
                    <a:pt x="1202496" y="107529"/>
                  </a:lnTo>
                  <a:lnTo>
                    <a:pt x="1159639" y="123439"/>
                  </a:lnTo>
                  <a:lnTo>
                    <a:pt x="1117116" y="140446"/>
                  </a:lnTo>
                  <a:lnTo>
                    <a:pt x="1074950" y="158550"/>
                  </a:lnTo>
                  <a:lnTo>
                    <a:pt x="1033162" y="177752"/>
                  </a:lnTo>
                  <a:lnTo>
                    <a:pt x="991777" y="198051"/>
                  </a:lnTo>
                  <a:lnTo>
                    <a:pt x="950814" y="219447"/>
                  </a:lnTo>
                  <a:lnTo>
                    <a:pt x="910298" y="241941"/>
                  </a:lnTo>
                  <a:lnTo>
                    <a:pt x="870250" y="265531"/>
                  </a:lnTo>
                  <a:lnTo>
                    <a:pt x="830693" y="290219"/>
                  </a:lnTo>
                  <a:lnTo>
                    <a:pt x="791648" y="316004"/>
                  </a:lnTo>
                  <a:lnTo>
                    <a:pt x="753139" y="342886"/>
                  </a:lnTo>
                  <a:lnTo>
                    <a:pt x="715187" y="370866"/>
                  </a:lnTo>
                  <a:lnTo>
                    <a:pt x="677815" y="399943"/>
                  </a:lnTo>
                  <a:lnTo>
                    <a:pt x="641044" y="430117"/>
                  </a:lnTo>
                  <a:lnTo>
                    <a:pt x="604899" y="461388"/>
                  </a:lnTo>
                  <a:lnTo>
                    <a:pt x="569399" y="493757"/>
                  </a:lnTo>
                  <a:lnTo>
                    <a:pt x="534569" y="527222"/>
                  </a:lnTo>
                  <a:lnTo>
                    <a:pt x="500637" y="561574"/>
                  </a:lnTo>
                  <a:lnTo>
                    <a:pt x="467817" y="596585"/>
                  </a:lnTo>
                  <a:lnTo>
                    <a:pt x="436110" y="632234"/>
                  </a:lnTo>
                  <a:lnTo>
                    <a:pt x="405516" y="668499"/>
                  </a:lnTo>
                  <a:lnTo>
                    <a:pt x="376034" y="705358"/>
                  </a:lnTo>
                  <a:lnTo>
                    <a:pt x="347664" y="742788"/>
                  </a:lnTo>
                  <a:lnTo>
                    <a:pt x="320407" y="780768"/>
                  </a:lnTo>
                  <a:lnTo>
                    <a:pt x="294263" y="819276"/>
                  </a:lnTo>
                  <a:lnTo>
                    <a:pt x="269231" y="858290"/>
                  </a:lnTo>
                  <a:lnTo>
                    <a:pt x="245312" y="897788"/>
                  </a:lnTo>
                  <a:lnTo>
                    <a:pt x="222505" y="937747"/>
                  </a:lnTo>
                  <a:lnTo>
                    <a:pt x="200811" y="978146"/>
                  </a:lnTo>
                  <a:lnTo>
                    <a:pt x="180229" y="1018963"/>
                  </a:lnTo>
                  <a:lnTo>
                    <a:pt x="160760" y="1060176"/>
                  </a:lnTo>
                  <a:lnTo>
                    <a:pt x="142403" y="1101763"/>
                  </a:lnTo>
                  <a:lnTo>
                    <a:pt x="125159" y="1143702"/>
                  </a:lnTo>
                  <a:lnTo>
                    <a:pt x="109027" y="1185970"/>
                  </a:lnTo>
                  <a:lnTo>
                    <a:pt x="94008" y="1228547"/>
                  </a:lnTo>
                  <a:lnTo>
                    <a:pt x="80101" y="1271409"/>
                  </a:lnTo>
                  <a:lnTo>
                    <a:pt x="67307" y="1314535"/>
                  </a:lnTo>
                  <a:lnTo>
                    <a:pt x="55626" y="1357903"/>
                  </a:lnTo>
                  <a:lnTo>
                    <a:pt x="45057" y="1401491"/>
                  </a:lnTo>
                  <a:lnTo>
                    <a:pt x="35600" y="1445277"/>
                  </a:lnTo>
                  <a:lnTo>
                    <a:pt x="27256" y="1489239"/>
                  </a:lnTo>
                  <a:lnTo>
                    <a:pt x="20025" y="1533355"/>
                  </a:lnTo>
                  <a:lnTo>
                    <a:pt x="13906" y="1577602"/>
                  </a:lnTo>
                  <a:lnTo>
                    <a:pt x="8900" y="1621960"/>
                  </a:lnTo>
                  <a:lnTo>
                    <a:pt x="5006" y="1666406"/>
                  </a:lnTo>
                  <a:lnTo>
                    <a:pt x="2225" y="1710917"/>
                  </a:lnTo>
                  <a:lnTo>
                    <a:pt x="556" y="1755473"/>
                  </a:lnTo>
                  <a:lnTo>
                    <a:pt x="0" y="1800051"/>
                  </a:lnTo>
                  <a:lnTo>
                    <a:pt x="556" y="1844628"/>
                  </a:lnTo>
                  <a:lnTo>
                    <a:pt x="2225" y="1889184"/>
                  </a:lnTo>
                  <a:lnTo>
                    <a:pt x="5006" y="1933695"/>
                  </a:lnTo>
                  <a:lnTo>
                    <a:pt x="8900" y="1978141"/>
                  </a:lnTo>
                  <a:lnTo>
                    <a:pt x="13906" y="2022499"/>
                  </a:lnTo>
                  <a:lnTo>
                    <a:pt x="20025" y="2066746"/>
                  </a:lnTo>
                  <a:lnTo>
                    <a:pt x="27256" y="2110862"/>
                  </a:lnTo>
                  <a:lnTo>
                    <a:pt x="35600" y="2154824"/>
                  </a:lnTo>
                  <a:lnTo>
                    <a:pt x="45057" y="2198610"/>
                  </a:lnTo>
                  <a:lnTo>
                    <a:pt x="55626" y="2242198"/>
                  </a:lnTo>
                  <a:lnTo>
                    <a:pt x="67307" y="2285566"/>
                  </a:lnTo>
                  <a:lnTo>
                    <a:pt x="80101" y="2328692"/>
                  </a:lnTo>
                  <a:lnTo>
                    <a:pt x="94008" y="2371554"/>
                  </a:lnTo>
                  <a:lnTo>
                    <a:pt x="109027" y="2414131"/>
                  </a:lnTo>
                  <a:lnTo>
                    <a:pt x="125159" y="2456399"/>
                  </a:lnTo>
                  <a:lnTo>
                    <a:pt x="142403" y="2498338"/>
                  </a:lnTo>
                  <a:lnTo>
                    <a:pt x="160760" y="2539925"/>
                  </a:lnTo>
                  <a:lnTo>
                    <a:pt x="180229" y="2581137"/>
                  </a:lnTo>
                  <a:lnTo>
                    <a:pt x="200811" y="2621954"/>
                  </a:lnTo>
                  <a:lnTo>
                    <a:pt x="222505" y="2662354"/>
                  </a:lnTo>
                  <a:lnTo>
                    <a:pt x="245312" y="2702313"/>
                  </a:lnTo>
                  <a:lnTo>
                    <a:pt x="269231" y="2741811"/>
                  </a:lnTo>
                  <a:lnTo>
                    <a:pt x="294263" y="2780824"/>
                  </a:lnTo>
                  <a:lnTo>
                    <a:pt x="320407" y="2819332"/>
                  </a:lnTo>
                  <a:lnTo>
                    <a:pt x="347664" y="2857312"/>
                  </a:lnTo>
                  <a:lnTo>
                    <a:pt x="376034" y="2894743"/>
                  </a:lnTo>
                  <a:lnTo>
                    <a:pt x="405516" y="2931601"/>
                  </a:lnTo>
                  <a:lnTo>
                    <a:pt x="436110" y="2967866"/>
                  </a:lnTo>
                  <a:lnTo>
                    <a:pt x="467817" y="3003515"/>
                  </a:lnTo>
                  <a:lnTo>
                    <a:pt x="500637" y="3038526"/>
                  </a:lnTo>
                  <a:lnTo>
                    <a:pt x="534569" y="3072878"/>
                  </a:lnTo>
                  <a:lnTo>
                    <a:pt x="569399" y="3106344"/>
                  </a:lnTo>
                  <a:lnTo>
                    <a:pt x="604899" y="3138712"/>
                  </a:lnTo>
                  <a:lnTo>
                    <a:pt x="641044" y="3169984"/>
                  </a:lnTo>
                  <a:lnTo>
                    <a:pt x="677815" y="3200158"/>
                  </a:lnTo>
                  <a:lnTo>
                    <a:pt x="715187" y="3229234"/>
                  </a:lnTo>
                  <a:lnTo>
                    <a:pt x="753139" y="3257214"/>
                  </a:lnTo>
                  <a:lnTo>
                    <a:pt x="791648" y="3284096"/>
                  </a:lnTo>
                  <a:lnTo>
                    <a:pt x="830693" y="3309881"/>
                  </a:lnTo>
                  <a:lnTo>
                    <a:pt x="870250" y="3334569"/>
                  </a:lnTo>
                  <a:lnTo>
                    <a:pt x="910298" y="3358160"/>
                  </a:lnTo>
                  <a:lnTo>
                    <a:pt x="950814" y="3380653"/>
                  </a:lnTo>
                  <a:lnTo>
                    <a:pt x="991777" y="3402049"/>
                  </a:lnTo>
                  <a:lnTo>
                    <a:pt x="1033162" y="3422348"/>
                  </a:lnTo>
                  <a:lnTo>
                    <a:pt x="1074950" y="3441550"/>
                  </a:lnTo>
                  <a:lnTo>
                    <a:pt x="1117116" y="3459654"/>
                  </a:lnTo>
                  <a:lnTo>
                    <a:pt x="1159639" y="3476662"/>
                  </a:lnTo>
                  <a:lnTo>
                    <a:pt x="1202496" y="3492572"/>
                  </a:lnTo>
                  <a:lnTo>
                    <a:pt x="1245666" y="3507384"/>
                  </a:lnTo>
                  <a:lnTo>
                    <a:pt x="1289126" y="3521100"/>
                  </a:lnTo>
                  <a:lnTo>
                    <a:pt x="1332853" y="3533718"/>
                  </a:lnTo>
                  <a:lnTo>
                    <a:pt x="1376825" y="3545239"/>
                  </a:lnTo>
                  <a:lnTo>
                    <a:pt x="1421021" y="3555663"/>
                  </a:lnTo>
                  <a:lnTo>
                    <a:pt x="1465417" y="3564989"/>
                  </a:lnTo>
                  <a:lnTo>
                    <a:pt x="1509991" y="3573219"/>
                  </a:lnTo>
                  <a:lnTo>
                    <a:pt x="1554722" y="3580351"/>
                  </a:lnTo>
                  <a:lnTo>
                    <a:pt x="1599586" y="3586385"/>
                  </a:lnTo>
                  <a:lnTo>
                    <a:pt x="1644562" y="3591323"/>
                  </a:lnTo>
                  <a:lnTo>
                    <a:pt x="1689627" y="3595163"/>
                  </a:lnTo>
                  <a:lnTo>
                    <a:pt x="1734759" y="3597906"/>
                  </a:lnTo>
                  <a:lnTo>
                    <a:pt x="1779935" y="3599552"/>
                  </a:lnTo>
                  <a:lnTo>
                    <a:pt x="1825134" y="3600101"/>
                  </a:lnTo>
                  <a:lnTo>
                    <a:pt x="1870333" y="3599552"/>
                  </a:lnTo>
                  <a:lnTo>
                    <a:pt x="1915509" y="3597906"/>
                  </a:lnTo>
                  <a:lnTo>
                    <a:pt x="1960641" y="3595163"/>
                  </a:lnTo>
                  <a:lnTo>
                    <a:pt x="2005706" y="3591323"/>
                  </a:lnTo>
                  <a:lnTo>
                    <a:pt x="2050682" y="3586385"/>
                  </a:lnTo>
                  <a:lnTo>
                    <a:pt x="2095546" y="3580351"/>
                  </a:lnTo>
                  <a:lnTo>
                    <a:pt x="2140277" y="3573219"/>
                  </a:lnTo>
                  <a:lnTo>
                    <a:pt x="2184851" y="3564989"/>
                  </a:lnTo>
                  <a:lnTo>
                    <a:pt x="2229247" y="3555663"/>
                  </a:lnTo>
                  <a:lnTo>
                    <a:pt x="2273443" y="3545239"/>
                  </a:lnTo>
                  <a:lnTo>
                    <a:pt x="2317415" y="3533718"/>
                  </a:lnTo>
                  <a:lnTo>
                    <a:pt x="2361142" y="3521100"/>
                  </a:lnTo>
                  <a:lnTo>
                    <a:pt x="2404602" y="3507384"/>
                  </a:lnTo>
                  <a:lnTo>
                    <a:pt x="2447772" y="3492572"/>
                  </a:lnTo>
                  <a:lnTo>
                    <a:pt x="2490629" y="3476662"/>
                  </a:lnTo>
                  <a:lnTo>
                    <a:pt x="2533152" y="3459654"/>
                  </a:lnTo>
                  <a:lnTo>
                    <a:pt x="2575318" y="3441550"/>
                  </a:lnTo>
                  <a:lnTo>
                    <a:pt x="2617106" y="3422348"/>
                  </a:lnTo>
                  <a:lnTo>
                    <a:pt x="2658491" y="3402049"/>
                  </a:lnTo>
                  <a:lnTo>
                    <a:pt x="2699454" y="3380653"/>
                  </a:lnTo>
                  <a:lnTo>
                    <a:pt x="2739970" y="3358160"/>
                  </a:lnTo>
                  <a:lnTo>
                    <a:pt x="2780018" y="3334569"/>
                  </a:lnTo>
                  <a:lnTo>
                    <a:pt x="2819575" y="3309881"/>
                  </a:lnTo>
                  <a:lnTo>
                    <a:pt x="2858620" y="3284096"/>
                  </a:lnTo>
                  <a:lnTo>
                    <a:pt x="2897129" y="3257214"/>
                  </a:lnTo>
                  <a:lnTo>
                    <a:pt x="2935081" y="3229234"/>
                  </a:lnTo>
                  <a:lnTo>
                    <a:pt x="2972453" y="3200158"/>
                  </a:lnTo>
                  <a:lnTo>
                    <a:pt x="3009224" y="3169984"/>
                  </a:lnTo>
                  <a:lnTo>
                    <a:pt x="3045369" y="3138712"/>
                  </a:lnTo>
                  <a:lnTo>
                    <a:pt x="3080869" y="3106344"/>
                  </a:lnTo>
                  <a:lnTo>
                    <a:pt x="3115699" y="3072878"/>
                  </a:lnTo>
                  <a:lnTo>
                    <a:pt x="3149631" y="3038526"/>
                  </a:lnTo>
                  <a:lnTo>
                    <a:pt x="3182451" y="3003515"/>
                  </a:lnTo>
                  <a:lnTo>
                    <a:pt x="3214158" y="2967866"/>
                  </a:lnTo>
                  <a:lnTo>
                    <a:pt x="3244752" y="2931601"/>
                  </a:lnTo>
                  <a:lnTo>
                    <a:pt x="3274234" y="2894743"/>
                  </a:lnTo>
                  <a:lnTo>
                    <a:pt x="3302604" y="2857312"/>
                  </a:lnTo>
                  <a:lnTo>
                    <a:pt x="3329860" y="2819332"/>
                  </a:lnTo>
                  <a:lnTo>
                    <a:pt x="3356005" y="2780824"/>
                  </a:lnTo>
                  <a:lnTo>
                    <a:pt x="3381037" y="2741811"/>
                  </a:lnTo>
                  <a:lnTo>
                    <a:pt x="3404956" y="2702313"/>
                  </a:lnTo>
                  <a:lnTo>
                    <a:pt x="3427763" y="2662354"/>
                  </a:lnTo>
                  <a:lnTo>
                    <a:pt x="3449457" y="2621954"/>
                  </a:lnTo>
                  <a:lnTo>
                    <a:pt x="3470039" y="2581137"/>
                  </a:lnTo>
                  <a:lnTo>
                    <a:pt x="3489508" y="2539925"/>
                  </a:lnTo>
                  <a:lnTo>
                    <a:pt x="3507865" y="2498338"/>
                  </a:lnTo>
                  <a:lnTo>
                    <a:pt x="3525109" y="2456399"/>
                  </a:lnTo>
                  <a:lnTo>
                    <a:pt x="3541241" y="2414131"/>
                  </a:lnTo>
                  <a:lnTo>
                    <a:pt x="3556260" y="2371554"/>
                  </a:lnTo>
                  <a:lnTo>
                    <a:pt x="3570166" y="2328692"/>
                  </a:lnTo>
                  <a:lnTo>
                    <a:pt x="3582961" y="2285566"/>
                  </a:lnTo>
                  <a:lnTo>
                    <a:pt x="3594642" y="2242198"/>
                  </a:lnTo>
                  <a:lnTo>
                    <a:pt x="3605211" y="2198610"/>
                  </a:lnTo>
                  <a:lnTo>
                    <a:pt x="3614668" y="2154824"/>
                  </a:lnTo>
                  <a:lnTo>
                    <a:pt x="3623012" y="2110862"/>
                  </a:lnTo>
                  <a:lnTo>
                    <a:pt x="3630243" y="2066746"/>
                  </a:lnTo>
                  <a:lnTo>
                    <a:pt x="3636362" y="2022499"/>
                  </a:lnTo>
                  <a:lnTo>
                    <a:pt x="3641368" y="1978141"/>
                  </a:lnTo>
                  <a:lnTo>
                    <a:pt x="3645262" y="1933695"/>
                  </a:lnTo>
                  <a:lnTo>
                    <a:pt x="3648043" y="1889184"/>
                  </a:lnTo>
                  <a:lnTo>
                    <a:pt x="3649712" y="1844628"/>
                  </a:lnTo>
                  <a:lnTo>
                    <a:pt x="3650268" y="1800051"/>
                  </a:lnTo>
                  <a:lnTo>
                    <a:pt x="3649712" y="1755473"/>
                  </a:lnTo>
                  <a:lnTo>
                    <a:pt x="3648043" y="1710917"/>
                  </a:lnTo>
                  <a:lnTo>
                    <a:pt x="3645262" y="1666406"/>
                  </a:lnTo>
                  <a:lnTo>
                    <a:pt x="3641368" y="1621960"/>
                  </a:lnTo>
                  <a:lnTo>
                    <a:pt x="3636362" y="1577602"/>
                  </a:lnTo>
                  <a:lnTo>
                    <a:pt x="3630243" y="1533355"/>
                  </a:lnTo>
                  <a:lnTo>
                    <a:pt x="3623012" y="1489239"/>
                  </a:lnTo>
                  <a:lnTo>
                    <a:pt x="3614668" y="1445277"/>
                  </a:lnTo>
                  <a:lnTo>
                    <a:pt x="3605211" y="1401491"/>
                  </a:lnTo>
                  <a:lnTo>
                    <a:pt x="3594642" y="1357903"/>
                  </a:lnTo>
                  <a:lnTo>
                    <a:pt x="3582961" y="1314535"/>
                  </a:lnTo>
                  <a:lnTo>
                    <a:pt x="3570166" y="1271409"/>
                  </a:lnTo>
                  <a:lnTo>
                    <a:pt x="3556260" y="1228547"/>
                  </a:lnTo>
                  <a:lnTo>
                    <a:pt x="3541241" y="1185970"/>
                  </a:lnTo>
                  <a:lnTo>
                    <a:pt x="3525109" y="1143702"/>
                  </a:lnTo>
                  <a:lnTo>
                    <a:pt x="3507865" y="1101763"/>
                  </a:lnTo>
                  <a:lnTo>
                    <a:pt x="3489508" y="1060176"/>
                  </a:lnTo>
                  <a:lnTo>
                    <a:pt x="3470039" y="1018963"/>
                  </a:lnTo>
                  <a:lnTo>
                    <a:pt x="3449457" y="978146"/>
                  </a:lnTo>
                  <a:lnTo>
                    <a:pt x="3427763" y="937747"/>
                  </a:lnTo>
                  <a:lnTo>
                    <a:pt x="3404956" y="897788"/>
                  </a:lnTo>
                  <a:lnTo>
                    <a:pt x="3381037" y="858290"/>
                  </a:lnTo>
                  <a:lnTo>
                    <a:pt x="3356005" y="819276"/>
                  </a:lnTo>
                  <a:lnTo>
                    <a:pt x="3329860" y="780768"/>
                  </a:lnTo>
                  <a:lnTo>
                    <a:pt x="3302604" y="742788"/>
                  </a:lnTo>
                  <a:lnTo>
                    <a:pt x="3274234" y="705358"/>
                  </a:lnTo>
                  <a:lnTo>
                    <a:pt x="3244752" y="668499"/>
                  </a:lnTo>
                  <a:lnTo>
                    <a:pt x="3214158" y="632234"/>
                  </a:lnTo>
                  <a:lnTo>
                    <a:pt x="3182451" y="596585"/>
                  </a:lnTo>
                  <a:lnTo>
                    <a:pt x="3149631" y="561574"/>
                  </a:lnTo>
                  <a:lnTo>
                    <a:pt x="3115699" y="527222"/>
                  </a:lnTo>
                  <a:lnTo>
                    <a:pt x="3080869" y="493757"/>
                  </a:lnTo>
                  <a:lnTo>
                    <a:pt x="3045369" y="461388"/>
                  </a:lnTo>
                  <a:lnTo>
                    <a:pt x="3009224" y="430117"/>
                  </a:lnTo>
                  <a:lnTo>
                    <a:pt x="2972453" y="399943"/>
                  </a:lnTo>
                  <a:lnTo>
                    <a:pt x="2935081" y="370866"/>
                  </a:lnTo>
                  <a:lnTo>
                    <a:pt x="2897129" y="342886"/>
                  </a:lnTo>
                  <a:lnTo>
                    <a:pt x="2858620" y="316004"/>
                  </a:lnTo>
                  <a:lnTo>
                    <a:pt x="2819575" y="290219"/>
                  </a:lnTo>
                  <a:lnTo>
                    <a:pt x="2780018" y="265531"/>
                  </a:lnTo>
                  <a:lnTo>
                    <a:pt x="2739970" y="241941"/>
                  </a:lnTo>
                  <a:lnTo>
                    <a:pt x="2699454" y="219447"/>
                  </a:lnTo>
                  <a:lnTo>
                    <a:pt x="2658491" y="198051"/>
                  </a:lnTo>
                  <a:lnTo>
                    <a:pt x="2617106" y="177752"/>
                  </a:lnTo>
                  <a:lnTo>
                    <a:pt x="2575318" y="158550"/>
                  </a:lnTo>
                  <a:lnTo>
                    <a:pt x="2533152" y="140446"/>
                  </a:lnTo>
                  <a:lnTo>
                    <a:pt x="2490629" y="123439"/>
                  </a:lnTo>
                  <a:lnTo>
                    <a:pt x="2447772" y="107529"/>
                  </a:lnTo>
                  <a:lnTo>
                    <a:pt x="2404602" y="92716"/>
                  </a:lnTo>
                  <a:lnTo>
                    <a:pt x="2361142" y="79001"/>
                  </a:lnTo>
                  <a:lnTo>
                    <a:pt x="2317415" y="66382"/>
                  </a:lnTo>
                  <a:lnTo>
                    <a:pt x="2273443" y="54861"/>
                  </a:lnTo>
                  <a:lnTo>
                    <a:pt x="2229247" y="44438"/>
                  </a:lnTo>
                  <a:lnTo>
                    <a:pt x="2184851" y="35111"/>
                  </a:lnTo>
                  <a:lnTo>
                    <a:pt x="2140277" y="26882"/>
                  </a:lnTo>
                  <a:lnTo>
                    <a:pt x="2095546" y="19750"/>
                  </a:lnTo>
                  <a:lnTo>
                    <a:pt x="2050682" y="13715"/>
                  </a:lnTo>
                  <a:lnTo>
                    <a:pt x="2005706" y="8777"/>
                  </a:lnTo>
                  <a:lnTo>
                    <a:pt x="1960641" y="4937"/>
                  </a:lnTo>
                  <a:lnTo>
                    <a:pt x="1915509" y="2194"/>
                  </a:lnTo>
                  <a:lnTo>
                    <a:pt x="1870333" y="548"/>
                  </a:lnTo>
                  <a:lnTo>
                    <a:pt x="1825134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181117" y="8513752"/>
            <a:ext cx="416559" cy="612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575"/>
              </a:lnSpc>
            </a:pPr>
            <a:r>
              <a:rPr sz="4600" spc="-50" dirty="0">
                <a:latin typeface="Helvetica"/>
                <a:cs typeface="Helvetica"/>
              </a:rPr>
              <a:t>A</a:t>
            </a:r>
            <a:endParaRPr sz="4600">
              <a:latin typeface="Helvetica"/>
              <a:cs typeface="Helvetic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342012" y="8513752"/>
            <a:ext cx="416559" cy="612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575"/>
              </a:lnSpc>
            </a:pPr>
            <a:r>
              <a:rPr sz="4600" spc="-50" dirty="0">
                <a:latin typeface="Helvetica"/>
                <a:cs typeface="Helvetica"/>
              </a:rPr>
              <a:t>B</a:t>
            </a:r>
            <a:endParaRPr sz="460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1156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20"/>
              </a:spcBef>
            </a:pPr>
            <a:r>
              <a:rPr spc="-95" dirty="0"/>
              <a:t>Visual</a:t>
            </a:r>
            <a:r>
              <a:rPr spc="-330" dirty="0"/>
              <a:t> </a:t>
            </a:r>
            <a:r>
              <a:rPr spc="-125" dirty="0"/>
              <a:t>Encoding:</a:t>
            </a:r>
            <a:r>
              <a:rPr spc="-320" dirty="0"/>
              <a:t> </a:t>
            </a:r>
            <a:r>
              <a:rPr dirty="0"/>
              <a:t>1</a:t>
            </a:r>
            <a:r>
              <a:rPr spc="-320" dirty="0"/>
              <a:t> </a:t>
            </a:r>
            <a:r>
              <a:rPr spc="-120" dirty="0"/>
              <a:t>Nominal,</a:t>
            </a:r>
            <a:r>
              <a:rPr spc="-320" dirty="0"/>
              <a:t> </a:t>
            </a:r>
            <a:r>
              <a:rPr dirty="0"/>
              <a:t>1</a:t>
            </a:r>
            <a:r>
              <a:rPr spc="-320" dirty="0"/>
              <a:t> </a:t>
            </a:r>
            <a:r>
              <a:rPr spc="-90" dirty="0"/>
              <a:t>Quantitative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946" y="3276258"/>
            <a:ext cx="4035583" cy="435028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44055" y="3474726"/>
            <a:ext cx="4035583" cy="435028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07076" y="3687613"/>
            <a:ext cx="4220701" cy="39059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927843" y="3687613"/>
            <a:ext cx="4220701" cy="390599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603953" y="8107119"/>
            <a:ext cx="2716530" cy="1669414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ct val="103200"/>
              </a:lnSpc>
              <a:spcBef>
                <a:spcPts val="225"/>
              </a:spcBef>
            </a:pPr>
            <a:r>
              <a:rPr sz="3450" dirty="0">
                <a:latin typeface="Helvetica Neue"/>
                <a:cs typeface="Helvetica Neue"/>
              </a:rPr>
              <a:t>Mark: </a:t>
            </a:r>
            <a:r>
              <a:rPr sz="3450" spc="-25" dirty="0">
                <a:latin typeface="Helvetica Neue"/>
                <a:cs typeface="Helvetica Neue"/>
              </a:rPr>
              <a:t>Bar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nominal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x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quantitative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y</a:t>
            </a:r>
            <a:endParaRPr sz="5175" baseline="4025">
              <a:latin typeface="Helvetica Neue"/>
              <a:cs typeface="Helvetica Neu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165200" y="8107119"/>
            <a:ext cx="2716530" cy="1669414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ct val="103200"/>
              </a:lnSpc>
              <a:spcBef>
                <a:spcPts val="225"/>
              </a:spcBef>
            </a:pPr>
            <a:r>
              <a:rPr sz="3450" dirty="0">
                <a:latin typeface="Helvetica Neue"/>
                <a:cs typeface="Helvetica Neue"/>
              </a:rPr>
              <a:t>Mark: </a:t>
            </a:r>
            <a:r>
              <a:rPr sz="3450" spc="-10" dirty="0">
                <a:latin typeface="Helvetica Neue"/>
                <a:cs typeface="Helvetica Neue"/>
              </a:rPr>
              <a:t>Point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nominal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x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quantitative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y</a:t>
            </a:r>
            <a:endParaRPr sz="5175" baseline="4025">
              <a:latin typeface="Helvetica Neue"/>
              <a:cs typeface="Helvetica Neu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21117" y="8107119"/>
            <a:ext cx="2724785" cy="1669414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ct val="103200"/>
              </a:lnSpc>
              <a:spcBef>
                <a:spcPts val="225"/>
              </a:spcBef>
            </a:pPr>
            <a:r>
              <a:rPr sz="3450" dirty="0">
                <a:latin typeface="Helvetica Neue"/>
                <a:cs typeface="Helvetica Neue"/>
              </a:rPr>
              <a:t>Mark: </a:t>
            </a:r>
            <a:r>
              <a:rPr sz="3450" spc="-25" dirty="0">
                <a:latin typeface="Helvetica Neue"/>
                <a:cs typeface="Helvetica Neue"/>
              </a:rPr>
              <a:t>Bar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nominal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y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quantitative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x</a:t>
            </a:r>
            <a:endParaRPr sz="5175" baseline="4025">
              <a:latin typeface="Helvetica Neue"/>
              <a:cs typeface="Helvetica Neu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350549" y="8107119"/>
            <a:ext cx="2724785" cy="1669414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ct val="103200"/>
              </a:lnSpc>
              <a:spcBef>
                <a:spcPts val="225"/>
              </a:spcBef>
            </a:pPr>
            <a:r>
              <a:rPr sz="3450" dirty="0">
                <a:latin typeface="Helvetica Neue"/>
                <a:cs typeface="Helvetica Neue"/>
              </a:rPr>
              <a:t>Mark: </a:t>
            </a:r>
            <a:r>
              <a:rPr sz="3450" spc="-10" dirty="0">
                <a:latin typeface="Helvetica Neue"/>
                <a:cs typeface="Helvetica Neue"/>
              </a:rPr>
              <a:t>Point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nominal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y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quantitative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x</a:t>
            </a:r>
            <a:endParaRPr sz="5175" baseline="4025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92505" y="2625915"/>
            <a:ext cx="12871210" cy="825686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59813" rIns="0" bIns="0" rtlCol="0">
            <a:spAutoFit/>
          </a:bodyPr>
          <a:lstStyle/>
          <a:p>
            <a:pPr marL="445134">
              <a:lnSpc>
                <a:spcPct val="100000"/>
              </a:lnSpc>
              <a:spcBef>
                <a:spcPts val="100"/>
              </a:spcBef>
            </a:pPr>
            <a:r>
              <a:rPr sz="9400" b="1" dirty="0">
                <a:latin typeface="Helvetica"/>
                <a:cs typeface="Helvetica"/>
              </a:rPr>
              <a:t>Position,</a:t>
            </a:r>
            <a:r>
              <a:rPr sz="9400" b="1" spc="-80" dirty="0">
                <a:latin typeface="Helvetica"/>
                <a:cs typeface="Helvetica"/>
              </a:rPr>
              <a:t> </a:t>
            </a:r>
            <a:r>
              <a:rPr sz="9400" b="1" dirty="0">
                <a:latin typeface="Helvetica"/>
                <a:cs typeface="Helvetica"/>
              </a:rPr>
              <a:t>Length</a:t>
            </a:r>
            <a:r>
              <a:rPr sz="9400" b="1" spc="-80" dirty="0">
                <a:latin typeface="Helvetica"/>
                <a:cs typeface="Helvetica"/>
              </a:rPr>
              <a:t> </a:t>
            </a:r>
            <a:r>
              <a:rPr sz="9400" b="1" dirty="0">
                <a:latin typeface="Helvetica"/>
                <a:cs typeface="Helvetica"/>
              </a:rPr>
              <a:t>&amp;</a:t>
            </a:r>
            <a:r>
              <a:rPr sz="9400" b="1" spc="-409" dirty="0">
                <a:latin typeface="Helvetica"/>
                <a:cs typeface="Helvetica"/>
              </a:rPr>
              <a:t> </a:t>
            </a:r>
            <a:r>
              <a:rPr sz="9400" b="1" spc="-10" dirty="0">
                <a:latin typeface="Helvetica"/>
                <a:cs typeface="Helvetica"/>
              </a:rPr>
              <a:t>Angle</a:t>
            </a:r>
            <a:endParaRPr sz="9400">
              <a:latin typeface="Helvetica"/>
              <a:cs typeface="Helvetic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778955" y="10536375"/>
            <a:ext cx="287528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u="sng" spc="-10" dirty="0">
                <a:uFill>
                  <a:solidFill>
                    <a:srgbClr val="000000"/>
                  </a:solidFill>
                </a:uFill>
                <a:latin typeface="Helvetica"/>
                <a:cs typeface="Helvetica"/>
                <a:hlinkClick r:id="rId3"/>
              </a:rPr>
              <a:t>http://woodgears.ca/eyeball/index.html</a:t>
            </a:r>
            <a:endParaRPr sz="130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904526"/>
            <a:ext cx="9420860" cy="1118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145" dirty="0"/>
              <a:t>Effectiveness</a:t>
            </a:r>
            <a:r>
              <a:rPr spc="-270" dirty="0"/>
              <a:t> </a:t>
            </a:r>
            <a:r>
              <a:rPr spc="-105" dirty="0"/>
              <a:t>Rankings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23917" y="2126261"/>
            <a:ext cx="2929890" cy="8532495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sz="3950" b="1" spc="-10" dirty="0">
                <a:latin typeface="Helvetica Neue"/>
                <a:cs typeface="Helvetica Neue"/>
              </a:rPr>
              <a:t>Quantitative</a:t>
            </a:r>
            <a:endParaRPr sz="3950">
              <a:latin typeface="Helvetica Neue"/>
              <a:cs typeface="Helvetica Neue"/>
            </a:endParaRPr>
          </a:p>
          <a:p>
            <a:pPr marL="12700" marR="1129665">
              <a:lnSpc>
                <a:spcPts val="4680"/>
              </a:lnSpc>
              <a:spcBef>
                <a:spcPts val="290"/>
              </a:spcBef>
            </a:pPr>
            <a:r>
              <a:rPr sz="2950" spc="-10" dirty="0">
                <a:latin typeface="Helvetica Neue"/>
                <a:cs typeface="Helvetica Neue"/>
              </a:rPr>
              <a:t>Position Length Angle Slope </a:t>
            </a:r>
            <a:r>
              <a:rPr sz="2950" dirty="0">
                <a:latin typeface="Helvetica Neue"/>
                <a:cs typeface="Helvetica Neue"/>
              </a:rPr>
              <a:t>Area</a:t>
            </a:r>
            <a:r>
              <a:rPr sz="2950" spc="-50" dirty="0">
                <a:latin typeface="Helvetica Neue"/>
                <a:cs typeface="Helvetica Neue"/>
              </a:rPr>
              <a:t> </a:t>
            </a:r>
            <a:r>
              <a:rPr sz="2950" spc="-10" dirty="0">
                <a:latin typeface="Helvetica Neue"/>
                <a:cs typeface="Helvetica Neue"/>
              </a:rPr>
              <a:t>(Size) Volume</a:t>
            </a:r>
            <a:endParaRPr sz="2950">
              <a:latin typeface="Helvetica Neue"/>
              <a:cs typeface="Helvetica Neue"/>
            </a:endParaRPr>
          </a:p>
          <a:p>
            <a:pPr marL="12700" marR="158750">
              <a:lnSpc>
                <a:spcPts val="4680"/>
              </a:lnSpc>
            </a:pPr>
            <a:r>
              <a:rPr sz="2950" dirty="0">
                <a:latin typeface="Helvetica Neue"/>
                <a:cs typeface="Helvetica Neue"/>
              </a:rPr>
              <a:t>Density</a:t>
            </a:r>
            <a:r>
              <a:rPr sz="2950" spc="5" dirty="0">
                <a:latin typeface="Helvetica Neue"/>
                <a:cs typeface="Helvetica Neue"/>
              </a:rPr>
              <a:t> </a:t>
            </a:r>
            <a:r>
              <a:rPr sz="2950" spc="-10" dirty="0">
                <a:latin typeface="Helvetica Neue"/>
                <a:cs typeface="Helvetica Neue"/>
              </a:rPr>
              <a:t>(Value) </a:t>
            </a:r>
            <a:r>
              <a:rPr sz="2950" dirty="0">
                <a:latin typeface="Helvetica Neue"/>
                <a:cs typeface="Helvetica Neue"/>
              </a:rPr>
              <a:t>Color</a:t>
            </a:r>
            <a:r>
              <a:rPr sz="2950" spc="5" dirty="0">
                <a:latin typeface="Helvetica Neue"/>
                <a:cs typeface="Helvetica Neue"/>
              </a:rPr>
              <a:t> </a:t>
            </a:r>
            <a:r>
              <a:rPr sz="2950" spc="-10" dirty="0">
                <a:latin typeface="Helvetica Neue"/>
                <a:cs typeface="Helvetica Neue"/>
              </a:rPr>
              <a:t>Saturation </a:t>
            </a:r>
            <a:r>
              <a:rPr sz="2950" dirty="0">
                <a:latin typeface="Helvetica Neue"/>
                <a:cs typeface="Helvetica Neue"/>
              </a:rPr>
              <a:t>Color</a:t>
            </a:r>
            <a:r>
              <a:rPr sz="2950" spc="5" dirty="0">
                <a:latin typeface="Helvetica Neue"/>
                <a:cs typeface="Helvetica Neue"/>
              </a:rPr>
              <a:t> </a:t>
            </a:r>
            <a:r>
              <a:rPr sz="2950" spc="-25" dirty="0">
                <a:latin typeface="Helvetica Neue"/>
                <a:cs typeface="Helvetica Neue"/>
              </a:rPr>
              <a:t>Hue </a:t>
            </a:r>
            <a:r>
              <a:rPr sz="2950" spc="-10" dirty="0">
                <a:latin typeface="Helvetica Neue"/>
                <a:cs typeface="Helvetica Neue"/>
              </a:rPr>
              <a:t>Texture Connection Containment Shape</a:t>
            </a:r>
            <a:endParaRPr sz="2950">
              <a:latin typeface="Helvetica Neue"/>
              <a:cs typeface="Helvetica Neu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44119" y="2126261"/>
            <a:ext cx="2776220" cy="8532495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sz="3950" b="1" spc="-10" dirty="0">
                <a:latin typeface="Helvetica Neue"/>
                <a:cs typeface="Helvetica Neue"/>
              </a:rPr>
              <a:t>Ordinal</a:t>
            </a:r>
            <a:endParaRPr sz="3950">
              <a:latin typeface="Helvetica Neue"/>
              <a:cs typeface="Helvetica Neue"/>
            </a:endParaRPr>
          </a:p>
          <a:p>
            <a:pPr marL="12700" marR="290195">
              <a:lnSpc>
                <a:spcPts val="4680"/>
              </a:lnSpc>
              <a:spcBef>
                <a:spcPts val="290"/>
              </a:spcBef>
            </a:pPr>
            <a:r>
              <a:rPr sz="2950" spc="-10" dirty="0">
                <a:latin typeface="Helvetica Neue"/>
                <a:cs typeface="Helvetica Neue"/>
              </a:rPr>
              <a:t>Position </a:t>
            </a:r>
            <a:r>
              <a:rPr sz="2950" dirty="0">
                <a:latin typeface="Helvetica Neue"/>
                <a:cs typeface="Helvetica Neue"/>
              </a:rPr>
              <a:t>Density</a:t>
            </a:r>
            <a:r>
              <a:rPr sz="2950" spc="5" dirty="0">
                <a:latin typeface="Helvetica Neue"/>
                <a:cs typeface="Helvetica Neue"/>
              </a:rPr>
              <a:t> </a:t>
            </a:r>
            <a:r>
              <a:rPr sz="2950" spc="-10" dirty="0">
                <a:latin typeface="Helvetica Neue"/>
                <a:cs typeface="Helvetica Neue"/>
              </a:rPr>
              <a:t>(Value)</a:t>
            </a:r>
            <a:endParaRPr sz="2950">
              <a:latin typeface="Helvetica Neue"/>
              <a:cs typeface="Helvetica Neue"/>
            </a:endParaRPr>
          </a:p>
          <a:p>
            <a:pPr marL="12700" marR="5080">
              <a:lnSpc>
                <a:spcPts val="4680"/>
              </a:lnSpc>
              <a:spcBef>
                <a:spcPts val="5"/>
              </a:spcBef>
            </a:pPr>
            <a:r>
              <a:rPr sz="2950" dirty="0">
                <a:latin typeface="Helvetica Neue"/>
                <a:cs typeface="Helvetica Neue"/>
              </a:rPr>
              <a:t>Color</a:t>
            </a:r>
            <a:r>
              <a:rPr sz="2950" spc="5" dirty="0">
                <a:latin typeface="Helvetica Neue"/>
                <a:cs typeface="Helvetica Neue"/>
              </a:rPr>
              <a:t> </a:t>
            </a:r>
            <a:r>
              <a:rPr sz="2950" spc="-10" dirty="0">
                <a:latin typeface="Helvetica Neue"/>
                <a:cs typeface="Helvetica Neue"/>
              </a:rPr>
              <a:t>Saturation </a:t>
            </a:r>
            <a:r>
              <a:rPr sz="2950" dirty="0">
                <a:latin typeface="Helvetica Neue"/>
                <a:cs typeface="Helvetica Neue"/>
              </a:rPr>
              <a:t>Color</a:t>
            </a:r>
            <a:r>
              <a:rPr sz="2950" spc="5" dirty="0">
                <a:latin typeface="Helvetica Neue"/>
                <a:cs typeface="Helvetica Neue"/>
              </a:rPr>
              <a:t> </a:t>
            </a:r>
            <a:r>
              <a:rPr sz="2950" spc="-25" dirty="0">
                <a:latin typeface="Helvetica Neue"/>
                <a:cs typeface="Helvetica Neue"/>
              </a:rPr>
              <a:t>Hue </a:t>
            </a:r>
            <a:r>
              <a:rPr sz="2950" spc="-10" dirty="0">
                <a:latin typeface="Helvetica Neue"/>
                <a:cs typeface="Helvetica Neue"/>
              </a:rPr>
              <a:t>Texture Connection Containment Length</a:t>
            </a:r>
            <a:endParaRPr sz="2950">
              <a:latin typeface="Helvetica Neue"/>
              <a:cs typeface="Helvetica Neue"/>
            </a:endParaRPr>
          </a:p>
          <a:p>
            <a:pPr marL="12700" marR="975994">
              <a:lnSpc>
                <a:spcPts val="4680"/>
              </a:lnSpc>
            </a:pPr>
            <a:r>
              <a:rPr sz="2950" spc="-10" dirty="0">
                <a:latin typeface="Helvetica Neue"/>
                <a:cs typeface="Helvetica Neue"/>
              </a:rPr>
              <a:t>Angle Slope </a:t>
            </a:r>
            <a:r>
              <a:rPr sz="2950" dirty="0">
                <a:latin typeface="Helvetica Neue"/>
                <a:cs typeface="Helvetica Neue"/>
              </a:rPr>
              <a:t>Area</a:t>
            </a:r>
            <a:r>
              <a:rPr sz="2950" spc="-50" dirty="0">
                <a:latin typeface="Helvetica Neue"/>
                <a:cs typeface="Helvetica Neue"/>
              </a:rPr>
              <a:t> </a:t>
            </a:r>
            <a:r>
              <a:rPr sz="2950" spc="-10" dirty="0">
                <a:latin typeface="Helvetica Neue"/>
                <a:cs typeface="Helvetica Neue"/>
              </a:rPr>
              <a:t>(Size) Volume Shape</a:t>
            </a:r>
            <a:endParaRPr sz="2950">
              <a:latin typeface="Helvetica Neue"/>
              <a:cs typeface="Helvetica Neu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950195" y="2126261"/>
            <a:ext cx="2776220" cy="8532495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sz="3950" b="1" spc="-10" dirty="0">
                <a:latin typeface="Helvetica Neue"/>
                <a:cs typeface="Helvetica Neue"/>
              </a:rPr>
              <a:t>Nominal</a:t>
            </a:r>
            <a:endParaRPr sz="3950">
              <a:latin typeface="Helvetica Neue"/>
              <a:cs typeface="Helvetica Neue"/>
            </a:endParaRPr>
          </a:p>
          <a:p>
            <a:pPr marL="12700" marR="589915">
              <a:lnSpc>
                <a:spcPts val="4680"/>
              </a:lnSpc>
              <a:spcBef>
                <a:spcPts val="290"/>
              </a:spcBef>
            </a:pPr>
            <a:r>
              <a:rPr sz="2950" spc="-10" dirty="0">
                <a:latin typeface="Helvetica Neue"/>
                <a:cs typeface="Helvetica Neue"/>
              </a:rPr>
              <a:t>Position </a:t>
            </a:r>
            <a:r>
              <a:rPr sz="2950" dirty="0">
                <a:latin typeface="Helvetica Neue"/>
                <a:cs typeface="Helvetica Neue"/>
              </a:rPr>
              <a:t>Color</a:t>
            </a:r>
            <a:r>
              <a:rPr sz="2950" spc="5" dirty="0">
                <a:latin typeface="Helvetica Neue"/>
                <a:cs typeface="Helvetica Neue"/>
              </a:rPr>
              <a:t> </a:t>
            </a:r>
            <a:r>
              <a:rPr sz="2950" spc="-25" dirty="0">
                <a:latin typeface="Helvetica Neue"/>
                <a:cs typeface="Helvetica Neue"/>
              </a:rPr>
              <a:t>Hue </a:t>
            </a:r>
            <a:r>
              <a:rPr sz="2950" spc="-10" dirty="0">
                <a:latin typeface="Helvetica Neue"/>
                <a:cs typeface="Helvetica Neue"/>
              </a:rPr>
              <a:t>Texture Connection Containment</a:t>
            </a:r>
            <a:endParaRPr sz="2950">
              <a:latin typeface="Helvetica Neue"/>
              <a:cs typeface="Helvetica Neue"/>
            </a:endParaRPr>
          </a:p>
          <a:p>
            <a:pPr marL="12700" marR="5080">
              <a:lnSpc>
                <a:spcPts val="4680"/>
              </a:lnSpc>
              <a:spcBef>
                <a:spcPts val="15"/>
              </a:spcBef>
            </a:pPr>
            <a:r>
              <a:rPr sz="2950" dirty="0">
                <a:latin typeface="Helvetica Neue"/>
                <a:cs typeface="Helvetica Neue"/>
              </a:rPr>
              <a:t>Density</a:t>
            </a:r>
            <a:r>
              <a:rPr sz="2950" spc="5" dirty="0">
                <a:latin typeface="Helvetica Neue"/>
                <a:cs typeface="Helvetica Neue"/>
              </a:rPr>
              <a:t> </a:t>
            </a:r>
            <a:r>
              <a:rPr sz="2950" spc="-10" dirty="0">
                <a:latin typeface="Helvetica Neue"/>
                <a:cs typeface="Helvetica Neue"/>
              </a:rPr>
              <a:t>(Value) </a:t>
            </a:r>
            <a:r>
              <a:rPr sz="2950" dirty="0">
                <a:latin typeface="Helvetica Neue"/>
                <a:cs typeface="Helvetica Neue"/>
              </a:rPr>
              <a:t>Color</a:t>
            </a:r>
            <a:r>
              <a:rPr sz="2950" spc="5" dirty="0">
                <a:latin typeface="Helvetica Neue"/>
                <a:cs typeface="Helvetica Neue"/>
              </a:rPr>
              <a:t> </a:t>
            </a:r>
            <a:r>
              <a:rPr sz="2950" spc="-10" dirty="0">
                <a:latin typeface="Helvetica Neue"/>
                <a:cs typeface="Helvetica Neue"/>
              </a:rPr>
              <a:t>Saturation Shape</a:t>
            </a:r>
            <a:endParaRPr sz="2950">
              <a:latin typeface="Helvetica Neue"/>
              <a:cs typeface="Helvetica Neue"/>
            </a:endParaRPr>
          </a:p>
          <a:p>
            <a:pPr marL="12700" marR="1511935">
              <a:lnSpc>
                <a:spcPts val="4680"/>
              </a:lnSpc>
            </a:pPr>
            <a:r>
              <a:rPr sz="2950" spc="-10" dirty="0">
                <a:latin typeface="Helvetica Neue"/>
                <a:cs typeface="Helvetica Neue"/>
              </a:rPr>
              <a:t>Length Angle Slope </a:t>
            </a:r>
            <a:r>
              <a:rPr sz="2950" spc="-20" dirty="0">
                <a:latin typeface="Helvetica Neue"/>
                <a:cs typeface="Helvetica Neue"/>
              </a:rPr>
              <a:t>Area Volume</a:t>
            </a:r>
            <a:endParaRPr sz="2950">
              <a:latin typeface="Helvetica Neue"/>
              <a:cs typeface="Helvetica Neu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212994" y="1230736"/>
            <a:ext cx="286067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dirty="0">
                <a:solidFill>
                  <a:srgbClr val="5E5E5E"/>
                </a:solidFill>
                <a:latin typeface="Helvetica Neue"/>
                <a:cs typeface="Helvetica Neue"/>
              </a:rPr>
              <a:t>[Mackinlay</a:t>
            </a:r>
            <a:r>
              <a:rPr sz="2950" spc="5" dirty="0">
                <a:solidFill>
                  <a:srgbClr val="5E5E5E"/>
                </a:solidFill>
                <a:latin typeface="Helvetica Neue"/>
                <a:cs typeface="Helvetica Neue"/>
              </a:rPr>
              <a:t> </a:t>
            </a: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1986]</a:t>
            </a:r>
            <a:endParaRPr sz="295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904526"/>
            <a:ext cx="9420860" cy="1118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145" dirty="0"/>
              <a:t>Effectiveness</a:t>
            </a:r>
            <a:r>
              <a:rPr spc="-270" dirty="0"/>
              <a:t> </a:t>
            </a:r>
            <a:r>
              <a:rPr spc="-105" dirty="0"/>
              <a:t>Rankings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23917" y="2909156"/>
            <a:ext cx="1490980" cy="2406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400"/>
              </a:lnSpc>
              <a:spcBef>
                <a:spcPts val="100"/>
              </a:spcBef>
            </a:pPr>
            <a:r>
              <a:rPr sz="2950" b="1" spc="-10" dirty="0">
                <a:latin typeface="Helvetica Neue"/>
                <a:cs typeface="Helvetica Neue"/>
              </a:rPr>
              <a:t>Position </a:t>
            </a:r>
            <a:r>
              <a:rPr sz="2950" spc="-10" dirty="0">
                <a:latin typeface="Helvetica Neue"/>
                <a:cs typeface="Helvetica Neue"/>
              </a:rPr>
              <a:t>Length Angle Slope</a:t>
            </a:r>
            <a:endParaRPr sz="2950">
              <a:latin typeface="Helvetica Neue"/>
              <a:cs typeface="Helvetica Neu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3917" y="5289930"/>
            <a:ext cx="2776220" cy="53784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90195">
              <a:lnSpc>
                <a:spcPct val="132300"/>
              </a:lnSpc>
              <a:spcBef>
                <a:spcPts val="95"/>
              </a:spcBef>
            </a:pPr>
            <a:r>
              <a:rPr sz="2950" dirty="0">
                <a:latin typeface="Helvetica Neue"/>
                <a:cs typeface="Helvetica Neue"/>
              </a:rPr>
              <a:t>Area</a:t>
            </a:r>
            <a:r>
              <a:rPr sz="2950" spc="-50" dirty="0">
                <a:latin typeface="Helvetica Neue"/>
                <a:cs typeface="Helvetica Neue"/>
              </a:rPr>
              <a:t> </a:t>
            </a:r>
            <a:r>
              <a:rPr sz="2950" spc="-10" dirty="0">
                <a:latin typeface="Helvetica Neue"/>
                <a:cs typeface="Helvetica Neue"/>
              </a:rPr>
              <a:t>(Size) Volume </a:t>
            </a:r>
            <a:r>
              <a:rPr sz="2950" dirty="0">
                <a:latin typeface="Helvetica Neue"/>
                <a:cs typeface="Helvetica Neue"/>
              </a:rPr>
              <a:t>Density</a:t>
            </a:r>
            <a:r>
              <a:rPr sz="2950" spc="5" dirty="0">
                <a:latin typeface="Helvetica Neue"/>
                <a:cs typeface="Helvetica Neue"/>
              </a:rPr>
              <a:t> </a:t>
            </a:r>
            <a:r>
              <a:rPr sz="2950" spc="-10" dirty="0">
                <a:latin typeface="Helvetica Neue"/>
                <a:cs typeface="Helvetica Neue"/>
              </a:rPr>
              <a:t>(Value)</a:t>
            </a:r>
            <a:endParaRPr sz="2950">
              <a:latin typeface="Helvetica Neue"/>
              <a:cs typeface="Helvetica Neue"/>
            </a:endParaRPr>
          </a:p>
          <a:p>
            <a:pPr marL="12700" marR="5080">
              <a:lnSpc>
                <a:spcPct val="132300"/>
              </a:lnSpc>
            </a:pPr>
            <a:r>
              <a:rPr sz="2950" dirty="0">
                <a:latin typeface="Helvetica Neue"/>
                <a:cs typeface="Helvetica Neue"/>
              </a:rPr>
              <a:t>Color</a:t>
            </a:r>
            <a:r>
              <a:rPr sz="2950" spc="5" dirty="0">
                <a:latin typeface="Helvetica Neue"/>
                <a:cs typeface="Helvetica Neue"/>
              </a:rPr>
              <a:t> </a:t>
            </a:r>
            <a:r>
              <a:rPr sz="2950" spc="-10" dirty="0">
                <a:latin typeface="Helvetica Neue"/>
                <a:cs typeface="Helvetica Neue"/>
              </a:rPr>
              <a:t>Saturation </a:t>
            </a:r>
            <a:r>
              <a:rPr sz="2950" dirty="0">
                <a:latin typeface="Helvetica Neue"/>
                <a:cs typeface="Helvetica Neue"/>
              </a:rPr>
              <a:t>Color</a:t>
            </a:r>
            <a:r>
              <a:rPr sz="2950" spc="5" dirty="0">
                <a:latin typeface="Helvetica Neue"/>
                <a:cs typeface="Helvetica Neue"/>
              </a:rPr>
              <a:t> </a:t>
            </a:r>
            <a:r>
              <a:rPr sz="2950" spc="-25" dirty="0">
                <a:latin typeface="Helvetica Neue"/>
                <a:cs typeface="Helvetica Neue"/>
              </a:rPr>
              <a:t>Hue </a:t>
            </a:r>
            <a:r>
              <a:rPr sz="2950" spc="-10" dirty="0">
                <a:latin typeface="Helvetica Neue"/>
                <a:cs typeface="Helvetica Neue"/>
              </a:rPr>
              <a:t>Texture Connection Containment Shape</a:t>
            </a:r>
            <a:endParaRPr sz="2950">
              <a:latin typeface="Helvetica Neue"/>
              <a:cs typeface="Helvetica Neu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23917" y="2305963"/>
            <a:ext cx="8876665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7132320" algn="l"/>
              </a:tabLst>
            </a:pPr>
            <a:r>
              <a:rPr sz="3950" b="1" spc="-10" dirty="0">
                <a:latin typeface="Helvetica Neue"/>
                <a:cs typeface="Helvetica Neue"/>
              </a:rPr>
              <a:t>Quantitative</a:t>
            </a:r>
            <a:r>
              <a:rPr sz="3950" b="1" dirty="0">
                <a:latin typeface="Helvetica Neue"/>
                <a:cs typeface="Helvetica Neue"/>
              </a:rPr>
              <a:t>	</a:t>
            </a:r>
            <a:r>
              <a:rPr sz="3950" b="1" spc="-10" dirty="0">
                <a:latin typeface="Helvetica Neue"/>
                <a:cs typeface="Helvetica Neue"/>
              </a:rPr>
              <a:t>Ordinal</a:t>
            </a:r>
            <a:endParaRPr sz="3950">
              <a:latin typeface="Helvetica Neue"/>
              <a:cs typeface="Helvetica Neu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44119" y="3052446"/>
            <a:ext cx="149098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-10" dirty="0">
                <a:latin typeface="Helvetica Neue"/>
                <a:cs typeface="Helvetica Neue"/>
              </a:rPr>
              <a:t>Position</a:t>
            </a:r>
            <a:endParaRPr sz="2950">
              <a:latin typeface="Helvetica Neue"/>
              <a:cs typeface="Helvetica Neu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44119" y="3505665"/>
            <a:ext cx="2776220" cy="7162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2300"/>
              </a:lnSpc>
              <a:spcBef>
                <a:spcPts val="95"/>
              </a:spcBef>
            </a:pPr>
            <a:r>
              <a:rPr sz="2950" dirty="0">
                <a:latin typeface="Helvetica Neue"/>
                <a:cs typeface="Helvetica Neue"/>
              </a:rPr>
              <a:t>Density</a:t>
            </a:r>
            <a:r>
              <a:rPr sz="2950" spc="5" dirty="0">
                <a:latin typeface="Helvetica Neue"/>
                <a:cs typeface="Helvetica Neue"/>
              </a:rPr>
              <a:t> </a:t>
            </a:r>
            <a:r>
              <a:rPr sz="2950" spc="-10" dirty="0">
                <a:latin typeface="Helvetica Neue"/>
                <a:cs typeface="Helvetica Neue"/>
              </a:rPr>
              <a:t>(Value) </a:t>
            </a:r>
            <a:r>
              <a:rPr sz="2950" dirty="0">
                <a:latin typeface="Helvetica Neue"/>
                <a:cs typeface="Helvetica Neue"/>
              </a:rPr>
              <a:t>Color</a:t>
            </a:r>
            <a:r>
              <a:rPr sz="2950" spc="5" dirty="0">
                <a:latin typeface="Helvetica Neue"/>
                <a:cs typeface="Helvetica Neue"/>
              </a:rPr>
              <a:t> </a:t>
            </a:r>
            <a:r>
              <a:rPr sz="2950" spc="-10" dirty="0">
                <a:latin typeface="Helvetica Neue"/>
                <a:cs typeface="Helvetica Neue"/>
              </a:rPr>
              <a:t>Saturation </a:t>
            </a:r>
            <a:r>
              <a:rPr sz="2950" dirty="0">
                <a:latin typeface="Helvetica Neue"/>
                <a:cs typeface="Helvetica Neue"/>
              </a:rPr>
              <a:t>Color</a:t>
            </a:r>
            <a:r>
              <a:rPr sz="2950" spc="5" dirty="0">
                <a:latin typeface="Helvetica Neue"/>
                <a:cs typeface="Helvetica Neue"/>
              </a:rPr>
              <a:t> </a:t>
            </a:r>
            <a:r>
              <a:rPr sz="2950" spc="-25" dirty="0">
                <a:latin typeface="Helvetica Neue"/>
                <a:cs typeface="Helvetica Neue"/>
              </a:rPr>
              <a:t>Hue </a:t>
            </a:r>
            <a:r>
              <a:rPr sz="2950" spc="-10" dirty="0">
                <a:latin typeface="Helvetica Neue"/>
                <a:cs typeface="Helvetica Neue"/>
              </a:rPr>
              <a:t>Texture Connection Containment Length</a:t>
            </a:r>
            <a:endParaRPr sz="2950">
              <a:latin typeface="Helvetica Neue"/>
              <a:cs typeface="Helvetica Neue"/>
            </a:endParaRPr>
          </a:p>
          <a:p>
            <a:pPr marL="12700" marR="975994">
              <a:lnSpc>
                <a:spcPct val="132300"/>
              </a:lnSpc>
            </a:pPr>
            <a:r>
              <a:rPr sz="2950" spc="-10" dirty="0">
                <a:latin typeface="Helvetica Neue"/>
                <a:cs typeface="Helvetica Neue"/>
              </a:rPr>
              <a:t>Angle Slope </a:t>
            </a:r>
            <a:r>
              <a:rPr sz="2950" dirty="0">
                <a:latin typeface="Helvetica Neue"/>
                <a:cs typeface="Helvetica Neue"/>
              </a:rPr>
              <a:t>Area</a:t>
            </a:r>
            <a:r>
              <a:rPr sz="2950" spc="-50" dirty="0">
                <a:latin typeface="Helvetica Neue"/>
                <a:cs typeface="Helvetica Neue"/>
              </a:rPr>
              <a:t> </a:t>
            </a:r>
            <a:r>
              <a:rPr sz="2950" spc="-10" dirty="0">
                <a:latin typeface="Helvetica Neue"/>
                <a:cs typeface="Helvetica Neue"/>
              </a:rPr>
              <a:t>(Size) Volume Shape</a:t>
            </a:r>
            <a:endParaRPr sz="2950">
              <a:latin typeface="Helvetica Neue"/>
              <a:cs typeface="Helvetica Neu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950195" y="2114816"/>
            <a:ext cx="2776220" cy="8553450"/>
          </a:xfrm>
          <a:prstGeom prst="rect">
            <a:avLst/>
          </a:prstGeom>
        </p:spPr>
        <p:txBody>
          <a:bodyPr vert="horz" wrap="square" lIns="0" tIns="2044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10"/>
              </a:spcBef>
            </a:pPr>
            <a:r>
              <a:rPr sz="3950" b="1" spc="-10" dirty="0">
                <a:latin typeface="Helvetica Neue"/>
                <a:cs typeface="Helvetica Neue"/>
              </a:rPr>
              <a:t>Nominal</a:t>
            </a:r>
            <a:endParaRPr sz="3950">
              <a:latin typeface="Helvetica Neue"/>
              <a:cs typeface="Helvetica Neue"/>
            </a:endParaRPr>
          </a:p>
          <a:p>
            <a:pPr marL="12700" marR="290195">
              <a:lnSpc>
                <a:spcPct val="132300"/>
              </a:lnSpc>
              <a:spcBef>
                <a:spcPts val="5"/>
              </a:spcBef>
            </a:pPr>
            <a:r>
              <a:rPr sz="2950" b="1" spc="-10" dirty="0">
                <a:latin typeface="Helvetica Neue"/>
                <a:cs typeface="Helvetica Neue"/>
              </a:rPr>
              <a:t>Position</a:t>
            </a:r>
            <a:r>
              <a:rPr sz="2950" b="1" spc="735" dirty="0">
                <a:latin typeface="Helvetica Neue"/>
                <a:cs typeface="Helvetica Neue"/>
              </a:rPr>
              <a:t> </a:t>
            </a:r>
            <a:r>
              <a:rPr sz="2950" dirty="0">
                <a:latin typeface="Helvetica Neue"/>
                <a:cs typeface="Helvetica Neue"/>
              </a:rPr>
              <a:t>Color</a:t>
            </a:r>
            <a:r>
              <a:rPr sz="2950" spc="5" dirty="0">
                <a:latin typeface="Helvetica Neue"/>
                <a:cs typeface="Helvetica Neue"/>
              </a:rPr>
              <a:t> </a:t>
            </a:r>
            <a:r>
              <a:rPr sz="2950" spc="-25" dirty="0">
                <a:latin typeface="Helvetica Neue"/>
                <a:cs typeface="Helvetica Neue"/>
              </a:rPr>
              <a:t>Hue </a:t>
            </a:r>
            <a:r>
              <a:rPr sz="2950" spc="-10" dirty="0">
                <a:latin typeface="Helvetica Neue"/>
                <a:cs typeface="Helvetica Neue"/>
              </a:rPr>
              <a:t>Texture Connection Containment </a:t>
            </a:r>
            <a:r>
              <a:rPr sz="2950" dirty="0">
                <a:latin typeface="Helvetica Neue"/>
                <a:cs typeface="Helvetica Neue"/>
              </a:rPr>
              <a:t>Density</a:t>
            </a:r>
            <a:r>
              <a:rPr sz="2950" spc="5" dirty="0">
                <a:latin typeface="Helvetica Neue"/>
                <a:cs typeface="Helvetica Neue"/>
              </a:rPr>
              <a:t> </a:t>
            </a:r>
            <a:r>
              <a:rPr sz="2950" spc="-10" dirty="0">
                <a:latin typeface="Helvetica Neue"/>
                <a:cs typeface="Helvetica Neue"/>
              </a:rPr>
              <a:t>(Value)</a:t>
            </a:r>
            <a:endParaRPr sz="2950">
              <a:latin typeface="Helvetica Neue"/>
              <a:cs typeface="Helvetica Neue"/>
            </a:endParaRPr>
          </a:p>
          <a:p>
            <a:pPr marL="12700" marR="5080">
              <a:lnSpc>
                <a:spcPct val="132300"/>
              </a:lnSpc>
            </a:pPr>
            <a:r>
              <a:rPr sz="2950" dirty="0">
                <a:latin typeface="Helvetica Neue"/>
                <a:cs typeface="Helvetica Neue"/>
              </a:rPr>
              <a:t>Color</a:t>
            </a:r>
            <a:r>
              <a:rPr sz="2950" spc="5" dirty="0">
                <a:latin typeface="Helvetica Neue"/>
                <a:cs typeface="Helvetica Neue"/>
              </a:rPr>
              <a:t> </a:t>
            </a:r>
            <a:r>
              <a:rPr sz="2950" spc="-10" dirty="0">
                <a:latin typeface="Helvetica Neue"/>
                <a:cs typeface="Helvetica Neue"/>
              </a:rPr>
              <a:t>Saturation Shape</a:t>
            </a:r>
            <a:endParaRPr sz="2950">
              <a:latin typeface="Helvetica Neue"/>
              <a:cs typeface="Helvetica Neue"/>
            </a:endParaRPr>
          </a:p>
          <a:p>
            <a:pPr marL="12700" marR="1511935">
              <a:lnSpc>
                <a:spcPct val="132300"/>
              </a:lnSpc>
            </a:pPr>
            <a:r>
              <a:rPr sz="2950" spc="-10" dirty="0">
                <a:latin typeface="Helvetica Neue"/>
                <a:cs typeface="Helvetica Neue"/>
              </a:rPr>
              <a:t>Length Angle Slope </a:t>
            </a:r>
            <a:r>
              <a:rPr sz="2950" spc="-20" dirty="0">
                <a:latin typeface="Helvetica Neue"/>
                <a:cs typeface="Helvetica Neue"/>
              </a:rPr>
              <a:t>Area Volume</a:t>
            </a:r>
            <a:endParaRPr sz="2950">
              <a:latin typeface="Helvetica Neue"/>
              <a:cs typeface="Helvetica Neu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212994" y="1230736"/>
            <a:ext cx="286067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dirty="0">
                <a:solidFill>
                  <a:srgbClr val="5E5E5E"/>
                </a:solidFill>
                <a:latin typeface="Helvetica Neue"/>
                <a:cs typeface="Helvetica Neue"/>
              </a:rPr>
              <a:t>[Mackinlay</a:t>
            </a:r>
            <a:r>
              <a:rPr sz="2950" spc="5" dirty="0">
                <a:solidFill>
                  <a:srgbClr val="5E5E5E"/>
                </a:solidFill>
                <a:latin typeface="Helvetica Neue"/>
                <a:cs typeface="Helvetica Neue"/>
              </a:rPr>
              <a:t> </a:t>
            </a: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1986]</a:t>
            </a:r>
            <a:endParaRPr sz="2950">
              <a:latin typeface="Helvetica Neue"/>
              <a:cs typeface="Helvetica Neu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832753" y="3306908"/>
            <a:ext cx="4988560" cy="0"/>
          </a:xfrm>
          <a:custGeom>
            <a:avLst/>
            <a:gdLst/>
            <a:ahLst/>
            <a:cxnLst/>
            <a:rect l="l" t="t" r="r" b="b"/>
            <a:pathLst>
              <a:path w="4988559">
                <a:moveTo>
                  <a:pt x="0" y="0"/>
                </a:moveTo>
                <a:lnTo>
                  <a:pt x="4988321" y="0"/>
                </a:lnTo>
              </a:path>
            </a:pathLst>
          </a:custGeom>
          <a:ln w="73296">
            <a:solidFill>
              <a:srgbClr val="929292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47080" y="3306908"/>
            <a:ext cx="5291455" cy="0"/>
          </a:xfrm>
          <a:custGeom>
            <a:avLst/>
            <a:gdLst/>
            <a:ahLst/>
            <a:cxnLst/>
            <a:rect l="l" t="t" r="r" b="b"/>
            <a:pathLst>
              <a:path w="5291455">
                <a:moveTo>
                  <a:pt x="0" y="0"/>
                </a:moveTo>
                <a:lnTo>
                  <a:pt x="5291270" y="0"/>
                </a:lnTo>
              </a:path>
            </a:pathLst>
          </a:custGeom>
          <a:ln w="73296">
            <a:solidFill>
              <a:srgbClr val="929292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904526"/>
            <a:ext cx="9420860" cy="1118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145" dirty="0"/>
              <a:t>Effectiveness</a:t>
            </a:r>
            <a:r>
              <a:rPr spc="-270" dirty="0"/>
              <a:t> </a:t>
            </a:r>
            <a:r>
              <a:rPr spc="-105" dirty="0"/>
              <a:t>Rankings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23917" y="2126261"/>
            <a:ext cx="2929890" cy="8542020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sz="3950" b="1" spc="-10" dirty="0">
                <a:latin typeface="Helvetica Neue"/>
                <a:cs typeface="Helvetica Neue"/>
              </a:rPr>
              <a:t>Quantitative</a:t>
            </a:r>
            <a:endParaRPr sz="3950">
              <a:latin typeface="Helvetica Neue"/>
              <a:cs typeface="Helvetica Neue"/>
            </a:endParaRPr>
          </a:p>
          <a:p>
            <a:pPr marL="12700" marR="1129665">
              <a:lnSpc>
                <a:spcPts val="4680"/>
              </a:lnSpc>
              <a:spcBef>
                <a:spcPts val="290"/>
              </a:spcBef>
            </a:pPr>
            <a:r>
              <a:rPr sz="2950" spc="-10" dirty="0">
                <a:latin typeface="Helvetica Neue"/>
                <a:cs typeface="Helvetica Neue"/>
              </a:rPr>
              <a:t>Position Length Angle Slope </a:t>
            </a:r>
            <a:r>
              <a:rPr sz="2950" dirty="0">
                <a:latin typeface="Helvetica Neue"/>
                <a:cs typeface="Helvetica Neue"/>
              </a:rPr>
              <a:t>Area</a:t>
            </a:r>
            <a:r>
              <a:rPr sz="2950" spc="-50" dirty="0">
                <a:latin typeface="Helvetica Neue"/>
                <a:cs typeface="Helvetica Neue"/>
              </a:rPr>
              <a:t> </a:t>
            </a:r>
            <a:r>
              <a:rPr sz="2950" spc="-10" dirty="0">
                <a:latin typeface="Helvetica Neue"/>
                <a:cs typeface="Helvetica Neue"/>
              </a:rPr>
              <a:t>(Size) Volume</a:t>
            </a:r>
            <a:endParaRPr sz="2950">
              <a:latin typeface="Helvetica Neue"/>
              <a:cs typeface="Helvetica Neue"/>
            </a:endParaRPr>
          </a:p>
          <a:p>
            <a:pPr marL="12700" marR="158750">
              <a:lnSpc>
                <a:spcPts val="4680"/>
              </a:lnSpc>
              <a:spcBef>
                <a:spcPts val="15"/>
              </a:spcBef>
            </a:pPr>
            <a:r>
              <a:rPr sz="2950" dirty="0">
                <a:latin typeface="Helvetica Neue"/>
                <a:cs typeface="Helvetica Neue"/>
              </a:rPr>
              <a:t>Density</a:t>
            </a:r>
            <a:r>
              <a:rPr sz="2950" spc="5" dirty="0">
                <a:latin typeface="Helvetica Neue"/>
                <a:cs typeface="Helvetica Neue"/>
              </a:rPr>
              <a:t> </a:t>
            </a:r>
            <a:r>
              <a:rPr sz="2950" spc="-10" dirty="0">
                <a:latin typeface="Helvetica Neue"/>
                <a:cs typeface="Helvetica Neue"/>
              </a:rPr>
              <a:t>(Value) </a:t>
            </a:r>
            <a:r>
              <a:rPr sz="2950" dirty="0">
                <a:latin typeface="Helvetica Neue"/>
                <a:cs typeface="Helvetica Neue"/>
              </a:rPr>
              <a:t>Color</a:t>
            </a:r>
            <a:r>
              <a:rPr sz="2950" spc="5" dirty="0">
                <a:latin typeface="Helvetica Neue"/>
                <a:cs typeface="Helvetica Neue"/>
              </a:rPr>
              <a:t> </a:t>
            </a:r>
            <a:r>
              <a:rPr sz="2950" spc="-10" dirty="0">
                <a:latin typeface="Helvetica Neue"/>
                <a:cs typeface="Helvetica Neue"/>
              </a:rPr>
              <a:t>Saturation</a:t>
            </a:r>
            <a:endParaRPr sz="2950">
              <a:latin typeface="Helvetica Neue"/>
              <a:cs typeface="Helvetica Neue"/>
            </a:endParaRP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sz="2950" b="1" dirty="0">
                <a:latin typeface="Helvetica Neue"/>
                <a:cs typeface="Helvetica Neue"/>
              </a:rPr>
              <a:t>Color</a:t>
            </a:r>
            <a:r>
              <a:rPr sz="2950" b="1" spc="5" dirty="0">
                <a:latin typeface="Helvetica Neue"/>
                <a:cs typeface="Helvetica Neue"/>
              </a:rPr>
              <a:t> </a:t>
            </a:r>
            <a:r>
              <a:rPr sz="2950" b="1" spc="-25" dirty="0">
                <a:latin typeface="Helvetica Neue"/>
                <a:cs typeface="Helvetica Neue"/>
              </a:rPr>
              <a:t>Hue</a:t>
            </a:r>
            <a:endParaRPr sz="2950">
              <a:latin typeface="Helvetica Neue"/>
              <a:cs typeface="Helvetica Neue"/>
            </a:endParaRPr>
          </a:p>
          <a:p>
            <a:pPr marL="12700" marR="744220">
              <a:lnSpc>
                <a:spcPct val="132300"/>
              </a:lnSpc>
              <a:spcBef>
                <a:spcPts val="5"/>
              </a:spcBef>
            </a:pPr>
            <a:r>
              <a:rPr sz="2950" spc="-10" dirty="0">
                <a:latin typeface="Helvetica Neue"/>
                <a:cs typeface="Helvetica Neue"/>
              </a:rPr>
              <a:t>Texture Connection Containment Shape</a:t>
            </a:r>
            <a:endParaRPr sz="2950">
              <a:latin typeface="Helvetica Neue"/>
              <a:cs typeface="Helvetica Neu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44119" y="2126261"/>
            <a:ext cx="2776220" cy="8542020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sz="3950" b="1" spc="-10" dirty="0">
                <a:latin typeface="Helvetica Neue"/>
                <a:cs typeface="Helvetica Neue"/>
              </a:rPr>
              <a:t>Ordinal</a:t>
            </a:r>
            <a:endParaRPr sz="3950">
              <a:latin typeface="Helvetica Neue"/>
              <a:cs typeface="Helvetica Neue"/>
            </a:endParaRPr>
          </a:p>
          <a:p>
            <a:pPr marL="12700" marR="290195">
              <a:lnSpc>
                <a:spcPts val="4680"/>
              </a:lnSpc>
              <a:spcBef>
                <a:spcPts val="290"/>
              </a:spcBef>
            </a:pPr>
            <a:r>
              <a:rPr sz="2950" spc="-10" dirty="0">
                <a:latin typeface="Helvetica Neue"/>
                <a:cs typeface="Helvetica Neue"/>
              </a:rPr>
              <a:t>Position </a:t>
            </a:r>
            <a:r>
              <a:rPr sz="2950" dirty="0">
                <a:latin typeface="Helvetica Neue"/>
                <a:cs typeface="Helvetica Neue"/>
              </a:rPr>
              <a:t>Density</a:t>
            </a:r>
            <a:r>
              <a:rPr sz="2950" spc="5" dirty="0">
                <a:latin typeface="Helvetica Neue"/>
                <a:cs typeface="Helvetica Neue"/>
              </a:rPr>
              <a:t> </a:t>
            </a:r>
            <a:r>
              <a:rPr sz="2950" spc="-10" dirty="0">
                <a:latin typeface="Helvetica Neue"/>
                <a:cs typeface="Helvetica Neue"/>
              </a:rPr>
              <a:t>(Value)</a:t>
            </a:r>
            <a:endParaRPr sz="2950">
              <a:latin typeface="Helvetica Neue"/>
              <a:cs typeface="Helvetica Neue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2950" dirty="0">
                <a:latin typeface="Helvetica Neue"/>
                <a:cs typeface="Helvetica Neue"/>
              </a:rPr>
              <a:t>Color</a:t>
            </a:r>
            <a:r>
              <a:rPr sz="2950" spc="5" dirty="0">
                <a:latin typeface="Helvetica Neue"/>
                <a:cs typeface="Helvetica Neue"/>
              </a:rPr>
              <a:t> </a:t>
            </a:r>
            <a:r>
              <a:rPr sz="2950" spc="-10" dirty="0">
                <a:latin typeface="Helvetica Neue"/>
                <a:cs typeface="Helvetica Neue"/>
              </a:rPr>
              <a:t>Saturation</a:t>
            </a:r>
            <a:endParaRPr sz="2950">
              <a:latin typeface="Helvetica Neue"/>
              <a:cs typeface="Helvetica Neue"/>
            </a:endParaRPr>
          </a:p>
          <a:p>
            <a:pPr marL="12700" marR="589915">
              <a:lnSpc>
                <a:spcPct val="132300"/>
              </a:lnSpc>
              <a:spcBef>
                <a:spcPts val="65"/>
              </a:spcBef>
            </a:pPr>
            <a:r>
              <a:rPr sz="2950" b="1" dirty="0">
                <a:latin typeface="Helvetica Neue"/>
                <a:cs typeface="Helvetica Neue"/>
              </a:rPr>
              <a:t>Color</a:t>
            </a:r>
            <a:r>
              <a:rPr sz="2950" b="1" spc="5" dirty="0">
                <a:latin typeface="Helvetica Neue"/>
                <a:cs typeface="Helvetica Neue"/>
              </a:rPr>
              <a:t> </a:t>
            </a:r>
            <a:r>
              <a:rPr sz="2950" b="1" spc="-25" dirty="0">
                <a:latin typeface="Helvetica Neue"/>
                <a:cs typeface="Helvetica Neue"/>
              </a:rPr>
              <a:t>Hue </a:t>
            </a:r>
            <a:r>
              <a:rPr sz="2950" spc="-10" dirty="0">
                <a:latin typeface="Helvetica Neue"/>
                <a:cs typeface="Helvetica Neue"/>
              </a:rPr>
              <a:t>Texture Connection Containment Length Angle</a:t>
            </a:r>
            <a:endParaRPr sz="2950">
              <a:latin typeface="Helvetica Neue"/>
              <a:cs typeface="Helvetica Neue"/>
            </a:endParaRPr>
          </a:p>
          <a:p>
            <a:pPr marL="12700" marR="975994">
              <a:lnSpc>
                <a:spcPct val="132300"/>
              </a:lnSpc>
            </a:pPr>
            <a:r>
              <a:rPr sz="2950" spc="-10" dirty="0">
                <a:latin typeface="Helvetica Neue"/>
                <a:cs typeface="Helvetica Neue"/>
              </a:rPr>
              <a:t>Slope </a:t>
            </a:r>
            <a:r>
              <a:rPr sz="2950" dirty="0">
                <a:latin typeface="Helvetica Neue"/>
                <a:cs typeface="Helvetica Neue"/>
              </a:rPr>
              <a:t>Area</a:t>
            </a:r>
            <a:r>
              <a:rPr sz="2950" spc="-50" dirty="0">
                <a:latin typeface="Helvetica Neue"/>
                <a:cs typeface="Helvetica Neue"/>
              </a:rPr>
              <a:t> </a:t>
            </a:r>
            <a:r>
              <a:rPr sz="2950" spc="-10" dirty="0">
                <a:latin typeface="Helvetica Neue"/>
                <a:cs typeface="Helvetica Neue"/>
              </a:rPr>
              <a:t>(Size) Volume Shape</a:t>
            </a:r>
            <a:endParaRPr sz="2950">
              <a:latin typeface="Helvetica Neue"/>
              <a:cs typeface="Helvetica Neu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950195" y="2126261"/>
            <a:ext cx="2776220" cy="8542020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sz="3950" b="1" spc="-10" dirty="0">
                <a:latin typeface="Helvetica Neue"/>
                <a:cs typeface="Helvetica Neue"/>
              </a:rPr>
              <a:t>Nominal</a:t>
            </a:r>
            <a:endParaRPr sz="3950">
              <a:latin typeface="Helvetica Neue"/>
              <a:cs typeface="Helvetica Neue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2950" spc="-10" dirty="0">
                <a:latin typeface="Helvetica Neue"/>
                <a:cs typeface="Helvetica Neue"/>
              </a:rPr>
              <a:t>Position</a:t>
            </a:r>
            <a:endParaRPr sz="2950">
              <a:latin typeface="Helvetica Neue"/>
              <a:cs typeface="Helvetica Neue"/>
            </a:endParaRPr>
          </a:p>
          <a:p>
            <a:pPr marL="12700" marR="5080">
              <a:lnSpc>
                <a:spcPct val="132300"/>
              </a:lnSpc>
              <a:spcBef>
                <a:spcPts val="70"/>
              </a:spcBef>
            </a:pPr>
            <a:r>
              <a:rPr sz="2950" b="1" dirty="0">
                <a:latin typeface="Helvetica Neue"/>
                <a:cs typeface="Helvetica Neue"/>
              </a:rPr>
              <a:t>Color</a:t>
            </a:r>
            <a:r>
              <a:rPr sz="2950" b="1" spc="5" dirty="0">
                <a:latin typeface="Helvetica Neue"/>
                <a:cs typeface="Helvetica Neue"/>
              </a:rPr>
              <a:t> </a:t>
            </a:r>
            <a:r>
              <a:rPr sz="2950" b="1" spc="-25" dirty="0">
                <a:latin typeface="Helvetica Neue"/>
                <a:cs typeface="Helvetica Neue"/>
              </a:rPr>
              <a:t>Hue </a:t>
            </a:r>
            <a:r>
              <a:rPr sz="2950" spc="-10" dirty="0">
                <a:latin typeface="Helvetica Neue"/>
                <a:cs typeface="Helvetica Neue"/>
              </a:rPr>
              <a:t>Texture Connection Containment </a:t>
            </a:r>
            <a:r>
              <a:rPr sz="2950" dirty="0">
                <a:latin typeface="Helvetica Neue"/>
                <a:cs typeface="Helvetica Neue"/>
              </a:rPr>
              <a:t>Density</a:t>
            </a:r>
            <a:r>
              <a:rPr sz="2950" spc="5" dirty="0">
                <a:latin typeface="Helvetica Neue"/>
                <a:cs typeface="Helvetica Neue"/>
              </a:rPr>
              <a:t> </a:t>
            </a:r>
            <a:r>
              <a:rPr sz="2950" spc="-10" dirty="0">
                <a:latin typeface="Helvetica Neue"/>
                <a:cs typeface="Helvetica Neue"/>
              </a:rPr>
              <a:t>(Value) </a:t>
            </a:r>
            <a:r>
              <a:rPr sz="2950" dirty="0">
                <a:latin typeface="Helvetica Neue"/>
                <a:cs typeface="Helvetica Neue"/>
              </a:rPr>
              <a:t>Color</a:t>
            </a:r>
            <a:r>
              <a:rPr sz="2950" spc="5" dirty="0">
                <a:latin typeface="Helvetica Neue"/>
                <a:cs typeface="Helvetica Neue"/>
              </a:rPr>
              <a:t> </a:t>
            </a:r>
            <a:r>
              <a:rPr sz="2950" spc="-10" dirty="0">
                <a:latin typeface="Helvetica Neue"/>
                <a:cs typeface="Helvetica Neue"/>
              </a:rPr>
              <a:t>Saturation Shape</a:t>
            </a:r>
            <a:endParaRPr sz="2950">
              <a:latin typeface="Helvetica Neue"/>
              <a:cs typeface="Helvetica Neue"/>
            </a:endParaRPr>
          </a:p>
          <a:p>
            <a:pPr marL="12700" marR="1511935">
              <a:lnSpc>
                <a:spcPct val="132300"/>
              </a:lnSpc>
            </a:pPr>
            <a:r>
              <a:rPr sz="2950" spc="-10" dirty="0">
                <a:latin typeface="Helvetica Neue"/>
                <a:cs typeface="Helvetica Neue"/>
              </a:rPr>
              <a:t>Length Angle Slope </a:t>
            </a:r>
            <a:r>
              <a:rPr sz="2950" spc="-20" dirty="0">
                <a:latin typeface="Helvetica Neue"/>
                <a:cs typeface="Helvetica Neue"/>
              </a:rPr>
              <a:t>Area Volume</a:t>
            </a:r>
            <a:endParaRPr sz="2950">
              <a:latin typeface="Helvetica Neue"/>
              <a:cs typeface="Helvetica Neu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212994" y="1230736"/>
            <a:ext cx="286067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dirty="0">
                <a:solidFill>
                  <a:srgbClr val="5E5E5E"/>
                </a:solidFill>
                <a:latin typeface="Helvetica Neue"/>
                <a:cs typeface="Helvetica Neue"/>
              </a:rPr>
              <a:t>[Mackinlay</a:t>
            </a:r>
            <a:r>
              <a:rPr sz="2950" spc="5" dirty="0">
                <a:solidFill>
                  <a:srgbClr val="5E5E5E"/>
                </a:solidFill>
                <a:latin typeface="Helvetica Neue"/>
                <a:cs typeface="Helvetica Neue"/>
              </a:rPr>
              <a:t> </a:t>
            </a: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1986]</a:t>
            </a:r>
            <a:endParaRPr sz="2950">
              <a:latin typeface="Helvetica Neue"/>
              <a:cs typeface="Helvetica Neue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107686" y="4006984"/>
            <a:ext cx="4780280" cy="1078230"/>
          </a:xfrm>
          <a:custGeom>
            <a:avLst/>
            <a:gdLst/>
            <a:ahLst/>
            <a:cxnLst/>
            <a:rect l="l" t="t" r="r" b="b"/>
            <a:pathLst>
              <a:path w="4780280" h="1078229">
                <a:moveTo>
                  <a:pt x="0" y="1077956"/>
                </a:moveTo>
                <a:lnTo>
                  <a:pt x="4780105" y="0"/>
                </a:lnTo>
              </a:path>
            </a:pathLst>
          </a:custGeom>
          <a:ln w="73296">
            <a:solidFill>
              <a:srgbClr val="929292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42872" y="5095412"/>
            <a:ext cx="4771390" cy="3049905"/>
          </a:xfrm>
          <a:custGeom>
            <a:avLst/>
            <a:gdLst/>
            <a:ahLst/>
            <a:cxnLst/>
            <a:rect l="l" t="t" r="r" b="b"/>
            <a:pathLst>
              <a:path w="4771390" h="3049904">
                <a:moveTo>
                  <a:pt x="0" y="3049663"/>
                </a:moveTo>
                <a:lnTo>
                  <a:pt x="4770989" y="0"/>
                </a:lnTo>
              </a:path>
            </a:pathLst>
          </a:custGeom>
          <a:ln w="73296">
            <a:solidFill>
              <a:srgbClr val="929292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1156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20"/>
              </a:spcBef>
            </a:pPr>
            <a:r>
              <a:rPr spc="-125" dirty="0"/>
              <a:t>Modernization</a:t>
            </a:r>
            <a:r>
              <a:rPr spc="-370" dirty="0"/>
              <a:t> </a:t>
            </a:r>
            <a:r>
              <a:rPr dirty="0"/>
              <a:t>of</a:t>
            </a:r>
            <a:r>
              <a:rPr spc="-355" dirty="0"/>
              <a:t> </a:t>
            </a:r>
            <a:r>
              <a:rPr spc="-95" dirty="0"/>
              <a:t>Visual</a:t>
            </a:r>
            <a:r>
              <a:rPr spc="-355" dirty="0"/>
              <a:t> </a:t>
            </a:r>
            <a:r>
              <a:rPr spc="-85" dirty="0"/>
              <a:t>Channels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4574" y="2400383"/>
            <a:ext cx="14531839" cy="8134354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1156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20"/>
              </a:spcBef>
            </a:pPr>
            <a:r>
              <a:rPr spc="-105" dirty="0"/>
              <a:t>Choose</a:t>
            </a:r>
            <a:r>
              <a:rPr spc="-350" dirty="0"/>
              <a:t> </a:t>
            </a:r>
            <a:r>
              <a:rPr spc="-140" dirty="0"/>
              <a:t>Effective</a:t>
            </a:r>
            <a:r>
              <a:rPr spc="-345" dirty="0"/>
              <a:t> </a:t>
            </a:r>
            <a:r>
              <a:rPr spc="-100" dirty="0"/>
              <a:t>Encodings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144649" y="2400383"/>
            <a:ext cx="6939915" cy="8087359"/>
            <a:chOff x="1144649" y="2400383"/>
            <a:chExt cx="6939915" cy="808735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4649" y="2400383"/>
              <a:ext cx="6939903" cy="808683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88808" y="2755766"/>
              <a:ext cx="5812155" cy="2306955"/>
            </a:xfrm>
            <a:custGeom>
              <a:avLst/>
              <a:gdLst/>
              <a:ahLst/>
              <a:cxnLst/>
              <a:rect l="l" t="t" r="r" b="b"/>
              <a:pathLst>
                <a:path w="5812155" h="2306954">
                  <a:moveTo>
                    <a:pt x="5811990" y="1546987"/>
                  </a:moveTo>
                  <a:lnTo>
                    <a:pt x="0" y="1546987"/>
                  </a:lnTo>
                  <a:lnTo>
                    <a:pt x="0" y="2306612"/>
                  </a:lnTo>
                  <a:lnTo>
                    <a:pt x="5811990" y="2306612"/>
                  </a:lnTo>
                  <a:lnTo>
                    <a:pt x="5811990" y="1546987"/>
                  </a:lnTo>
                  <a:close/>
                </a:path>
                <a:path w="5812155" h="2306954">
                  <a:moveTo>
                    <a:pt x="5811990" y="0"/>
                  </a:moveTo>
                  <a:lnTo>
                    <a:pt x="0" y="0"/>
                  </a:lnTo>
                  <a:lnTo>
                    <a:pt x="0" y="759625"/>
                  </a:lnTo>
                  <a:lnTo>
                    <a:pt x="5811990" y="759625"/>
                  </a:lnTo>
                  <a:lnTo>
                    <a:pt x="5811990" y="0"/>
                  </a:lnTo>
                  <a:close/>
                </a:path>
              </a:pathLst>
            </a:custGeom>
            <a:solidFill>
              <a:srgbClr val="1DB100">
                <a:alpha val="3112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2062376" y="2868352"/>
            <a:ext cx="4229100" cy="7918450"/>
            <a:chOff x="12062376" y="2868352"/>
            <a:chExt cx="4229100" cy="791845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56176" y="2868352"/>
              <a:ext cx="3426769" cy="722293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2062376" y="6514976"/>
              <a:ext cx="4229100" cy="4271645"/>
            </a:xfrm>
            <a:custGeom>
              <a:avLst/>
              <a:gdLst/>
              <a:ahLst/>
              <a:cxnLst/>
              <a:rect l="l" t="t" r="r" b="b"/>
              <a:pathLst>
                <a:path w="4229100" h="4271645">
                  <a:moveTo>
                    <a:pt x="4228902" y="0"/>
                  </a:moveTo>
                  <a:lnTo>
                    <a:pt x="0" y="0"/>
                  </a:lnTo>
                  <a:lnTo>
                    <a:pt x="0" y="4271427"/>
                  </a:lnTo>
                  <a:lnTo>
                    <a:pt x="4228902" y="4271427"/>
                  </a:lnTo>
                  <a:lnTo>
                    <a:pt x="42289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1156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20"/>
              </a:spcBef>
            </a:pPr>
            <a:r>
              <a:rPr spc="-105" dirty="0"/>
              <a:t>Choose</a:t>
            </a:r>
            <a:r>
              <a:rPr spc="-350" dirty="0"/>
              <a:t> </a:t>
            </a:r>
            <a:r>
              <a:rPr spc="-140" dirty="0"/>
              <a:t>Effective</a:t>
            </a:r>
            <a:r>
              <a:rPr spc="-345" dirty="0"/>
              <a:t> </a:t>
            </a:r>
            <a:r>
              <a:rPr spc="-100" dirty="0"/>
              <a:t>Encodings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144649" y="2400383"/>
            <a:ext cx="6939915" cy="8087359"/>
            <a:chOff x="1144649" y="2400383"/>
            <a:chExt cx="6939915" cy="808735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4649" y="2400383"/>
              <a:ext cx="6939903" cy="808683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88808" y="3488721"/>
              <a:ext cx="5812155" cy="5553075"/>
            </a:xfrm>
            <a:custGeom>
              <a:avLst/>
              <a:gdLst/>
              <a:ahLst/>
              <a:cxnLst/>
              <a:rect l="l" t="t" r="r" b="b"/>
              <a:pathLst>
                <a:path w="5812155" h="5553075">
                  <a:moveTo>
                    <a:pt x="5811990" y="4792967"/>
                  </a:moveTo>
                  <a:lnTo>
                    <a:pt x="0" y="4792967"/>
                  </a:lnTo>
                  <a:lnTo>
                    <a:pt x="0" y="5552592"/>
                  </a:lnTo>
                  <a:lnTo>
                    <a:pt x="5811990" y="5552592"/>
                  </a:lnTo>
                  <a:lnTo>
                    <a:pt x="5811990" y="4792967"/>
                  </a:lnTo>
                  <a:close/>
                </a:path>
                <a:path w="5812155" h="5553075">
                  <a:moveTo>
                    <a:pt x="5811990" y="2303602"/>
                  </a:moveTo>
                  <a:lnTo>
                    <a:pt x="0" y="2303602"/>
                  </a:lnTo>
                  <a:lnTo>
                    <a:pt x="0" y="3063227"/>
                  </a:lnTo>
                  <a:lnTo>
                    <a:pt x="5811990" y="3063227"/>
                  </a:lnTo>
                  <a:lnTo>
                    <a:pt x="5811990" y="2303602"/>
                  </a:lnTo>
                  <a:close/>
                </a:path>
                <a:path w="5812155" h="5553075">
                  <a:moveTo>
                    <a:pt x="5811990" y="0"/>
                  </a:moveTo>
                  <a:lnTo>
                    <a:pt x="0" y="0"/>
                  </a:lnTo>
                  <a:lnTo>
                    <a:pt x="0" y="759637"/>
                  </a:lnTo>
                  <a:lnTo>
                    <a:pt x="5811990" y="759637"/>
                  </a:lnTo>
                  <a:lnTo>
                    <a:pt x="5811990" y="0"/>
                  </a:lnTo>
                  <a:close/>
                </a:path>
              </a:pathLst>
            </a:custGeom>
            <a:solidFill>
              <a:srgbClr val="1DB100">
                <a:alpha val="3112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9974278" y="2415681"/>
            <a:ext cx="8757920" cy="8886190"/>
            <a:chOff x="9974278" y="2415681"/>
            <a:chExt cx="8757920" cy="888619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72226" y="2415681"/>
              <a:ext cx="7391670" cy="884880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974278" y="6843440"/>
              <a:ext cx="8757920" cy="4458335"/>
            </a:xfrm>
            <a:custGeom>
              <a:avLst/>
              <a:gdLst/>
              <a:ahLst/>
              <a:cxnLst/>
              <a:rect l="l" t="t" r="r" b="b"/>
              <a:pathLst>
                <a:path w="8757919" h="4458334">
                  <a:moveTo>
                    <a:pt x="8757292" y="0"/>
                  </a:moveTo>
                  <a:lnTo>
                    <a:pt x="0" y="0"/>
                  </a:lnTo>
                  <a:lnTo>
                    <a:pt x="0" y="4458021"/>
                  </a:lnTo>
                  <a:lnTo>
                    <a:pt x="8757292" y="4458021"/>
                  </a:lnTo>
                  <a:lnTo>
                    <a:pt x="87572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1156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20"/>
              </a:spcBef>
            </a:pPr>
            <a:r>
              <a:rPr spc="-125" dirty="0"/>
              <a:t>Modernization</a:t>
            </a:r>
            <a:r>
              <a:rPr spc="-370" dirty="0"/>
              <a:t> </a:t>
            </a:r>
            <a:r>
              <a:rPr dirty="0"/>
              <a:t>of</a:t>
            </a:r>
            <a:r>
              <a:rPr spc="-355" dirty="0"/>
              <a:t> </a:t>
            </a:r>
            <a:r>
              <a:rPr spc="-95" dirty="0"/>
              <a:t>Visual</a:t>
            </a:r>
            <a:r>
              <a:rPr spc="-355" dirty="0"/>
              <a:t> </a:t>
            </a:r>
            <a:r>
              <a:rPr spc="-85" dirty="0"/>
              <a:t>Channels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4574" y="2400383"/>
            <a:ext cx="14531839" cy="8134354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89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08058" y="4886959"/>
            <a:ext cx="16275685" cy="14833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50" spc="-185" dirty="0"/>
              <a:t>Standard</a:t>
            </a:r>
            <a:r>
              <a:rPr sz="9550" spc="-480" dirty="0"/>
              <a:t> </a:t>
            </a:r>
            <a:r>
              <a:rPr sz="9550" spc="-140" dirty="0"/>
              <a:t>first,</a:t>
            </a:r>
            <a:r>
              <a:rPr sz="9550" spc="-500" dirty="0"/>
              <a:t> </a:t>
            </a:r>
            <a:r>
              <a:rPr sz="9550" spc="-140" dirty="0"/>
              <a:t>custom</a:t>
            </a:r>
            <a:r>
              <a:rPr sz="9550" spc="-484" dirty="0"/>
              <a:t> </a:t>
            </a:r>
            <a:r>
              <a:rPr sz="9550" spc="-140" dirty="0"/>
              <a:t>second</a:t>
            </a:r>
            <a:endParaRPr sz="955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1156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20"/>
              </a:spcBef>
            </a:pPr>
            <a:r>
              <a:rPr spc="-95" dirty="0"/>
              <a:t>Visual</a:t>
            </a:r>
            <a:r>
              <a:rPr spc="-330" dirty="0"/>
              <a:t> </a:t>
            </a:r>
            <a:r>
              <a:rPr spc="-125" dirty="0"/>
              <a:t>Encoding:</a:t>
            </a:r>
            <a:r>
              <a:rPr spc="-320" dirty="0"/>
              <a:t> </a:t>
            </a:r>
            <a:r>
              <a:rPr dirty="0"/>
              <a:t>1</a:t>
            </a:r>
            <a:r>
              <a:rPr spc="-320" dirty="0"/>
              <a:t> </a:t>
            </a:r>
            <a:r>
              <a:rPr spc="-120" dirty="0"/>
              <a:t>Nominal,</a:t>
            </a:r>
            <a:r>
              <a:rPr spc="-320" dirty="0"/>
              <a:t> </a:t>
            </a:r>
            <a:r>
              <a:rPr dirty="0"/>
              <a:t>1</a:t>
            </a:r>
            <a:r>
              <a:rPr spc="-320" dirty="0"/>
              <a:t> </a:t>
            </a:r>
            <a:r>
              <a:rPr spc="-90" dirty="0"/>
              <a:t>Quantitative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946" y="3276258"/>
            <a:ext cx="4035583" cy="435028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45219" y="3276258"/>
            <a:ext cx="4035583" cy="435028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603953" y="7792992"/>
            <a:ext cx="2716530" cy="1669414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ct val="103200"/>
              </a:lnSpc>
              <a:spcBef>
                <a:spcPts val="225"/>
              </a:spcBef>
            </a:pPr>
            <a:r>
              <a:rPr sz="3450" dirty="0">
                <a:latin typeface="Helvetica Neue"/>
                <a:cs typeface="Helvetica Neue"/>
              </a:rPr>
              <a:t>Mark: </a:t>
            </a:r>
            <a:r>
              <a:rPr sz="3450" spc="-25" dirty="0">
                <a:latin typeface="Helvetica Neue"/>
                <a:cs typeface="Helvetica Neue"/>
              </a:rPr>
              <a:t>Bar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nominal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x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quantitative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y</a:t>
            </a:r>
            <a:endParaRPr sz="5175" baseline="4025">
              <a:latin typeface="Helvetica Neue"/>
              <a:cs typeface="Helvetica Neu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88616" y="7792992"/>
            <a:ext cx="2716530" cy="1669414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ct val="103200"/>
              </a:lnSpc>
              <a:spcBef>
                <a:spcPts val="225"/>
              </a:spcBef>
            </a:pPr>
            <a:r>
              <a:rPr sz="3450" dirty="0">
                <a:latin typeface="Helvetica Neue"/>
                <a:cs typeface="Helvetica Neue"/>
              </a:rPr>
              <a:t>Mark: </a:t>
            </a:r>
            <a:r>
              <a:rPr sz="3450" spc="-10" dirty="0">
                <a:latin typeface="Helvetica Neue"/>
                <a:cs typeface="Helvetica Neue"/>
              </a:rPr>
              <a:t>Point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nominal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x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quantitative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y</a:t>
            </a:r>
            <a:endParaRPr sz="5175" baseline="4025">
              <a:latin typeface="Helvetica Neue"/>
              <a:cs typeface="Helvetica Neue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088278" y="3276258"/>
            <a:ext cx="4035583" cy="435028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5272258" y="7837461"/>
            <a:ext cx="2716530" cy="1669414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ct val="103200"/>
              </a:lnSpc>
              <a:spcBef>
                <a:spcPts val="225"/>
              </a:spcBef>
            </a:pPr>
            <a:r>
              <a:rPr sz="3450" dirty="0">
                <a:latin typeface="Helvetica Neue"/>
                <a:cs typeface="Helvetica Neue"/>
              </a:rPr>
              <a:t>Mark: </a:t>
            </a:r>
            <a:r>
              <a:rPr sz="3450" spc="-20" dirty="0">
                <a:latin typeface="Helvetica Neue"/>
                <a:cs typeface="Helvetica Neue"/>
              </a:rPr>
              <a:t>Line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nominal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x </a:t>
            </a:r>
            <a:r>
              <a:rPr sz="5175" baseline="4025" dirty="0">
                <a:latin typeface="Helvetica Neue"/>
                <a:cs typeface="Helvetica Neue"/>
              </a:rPr>
              <a:t>d</a:t>
            </a:r>
            <a:r>
              <a:rPr sz="2300" dirty="0">
                <a:latin typeface="Helvetica Neue"/>
                <a:cs typeface="Helvetica Neue"/>
              </a:rPr>
              <a:t>quantitative</a:t>
            </a:r>
            <a:r>
              <a:rPr sz="2300" spc="315" dirty="0">
                <a:latin typeface="Helvetica Neue"/>
                <a:cs typeface="Helvetica Neue"/>
              </a:rPr>
              <a:t> </a:t>
            </a:r>
            <a:r>
              <a:rPr sz="5175" baseline="4025" dirty="0">
                <a:latin typeface="Lucida Grande"/>
                <a:cs typeface="Lucida Grande"/>
              </a:rPr>
              <a:t>→</a:t>
            </a:r>
            <a:r>
              <a:rPr sz="5175" spc="-195" baseline="4025" dirty="0">
                <a:latin typeface="Lucida Grande"/>
                <a:cs typeface="Lucida Grande"/>
              </a:rPr>
              <a:t> </a:t>
            </a:r>
            <a:r>
              <a:rPr sz="5175" spc="-75" baseline="4025" dirty="0">
                <a:latin typeface="Helvetica Neue"/>
                <a:cs typeface="Helvetica Neue"/>
              </a:rPr>
              <a:t>y</a:t>
            </a:r>
            <a:endParaRPr sz="5175" baseline="4025">
              <a:latin typeface="Helvetica Neue"/>
              <a:cs typeface="Helvetica Neu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717288" y="9968507"/>
            <a:ext cx="7804150" cy="1026794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 marR="5080">
              <a:lnSpc>
                <a:spcPts val="3729"/>
              </a:lnSpc>
              <a:spcBef>
                <a:spcPts val="575"/>
              </a:spcBef>
            </a:pPr>
            <a:r>
              <a:rPr sz="3450" b="1" dirty="0">
                <a:solidFill>
                  <a:srgbClr val="B51700"/>
                </a:solidFill>
                <a:latin typeface="Helvetica Neue"/>
                <a:cs typeface="Helvetica Neue"/>
              </a:rPr>
              <a:t>Violates</a:t>
            </a:r>
            <a:r>
              <a:rPr sz="3450" b="1" spc="-35" dirty="0">
                <a:solidFill>
                  <a:srgbClr val="B51700"/>
                </a:solidFill>
                <a:latin typeface="Helvetica Neue"/>
                <a:cs typeface="Helvetica Neue"/>
              </a:rPr>
              <a:t> </a:t>
            </a:r>
            <a:r>
              <a:rPr sz="3450" b="1" dirty="0">
                <a:solidFill>
                  <a:srgbClr val="B51700"/>
                </a:solidFill>
                <a:latin typeface="Helvetica Neue"/>
                <a:cs typeface="Helvetica Neue"/>
              </a:rPr>
              <a:t>expressiveness</a:t>
            </a:r>
            <a:r>
              <a:rPr sz="3450" dirty="0">
                <a:solidFill>
                  <a:srgbClr val="B51700"/>
                </a:solidFill>
                <a:latin typeface="Helvetica Neue"/>
                <a:cs typeface="Helvetica Neue"/>
              </a:rPr>
              <a:t>:</a:t>
            </a:r>
            <a:r>
              <a:rPr sz="3450" spc="-30" dirty="0">
                <a:solidFill>
                  <a:srgbClr val="B51700"/>
                </a:solidFill>
                <a:latin typeface="Helvetica Neue"/>
                <a:cs typeface="Helvetica Neue"/>
              </a:rPr>
              <a:t> </a:t>
            </a:r>
            <a:r>
              <a:rPr sz="3450" dirty="0">
                <a:solidFill>
                  <a:srgbClr val="B51700"/>
                </a:solidFill>
                <a:latin typeface="Helvetica Neue"/>
                <a:cs typeface="Helvetica Neue"/>
              </a:rPr>
              <a:t>the</a:t>
            </a:r>
            <a:r>
              <a:rPr sz="3450" spc="-35" dirty="0">
                <a:solidFill>
                  <a:srgbClr val="B51700"/>
                </a:solidFill>
                <a:latin typeface="Helvetica Neue"/>
                <a:cs typeface="Helvetica Neue"/>
              </a:rPr>
              <a:t> </a:t>
            </a:r>
            <a:r>
              <a:rPr sz="3450" dirty="0">
                <a:solidFill>
                  <a:srgbClr val="B51700"/>
                </a:solidFill>
                <a:latin typeface="Helvetica Neue"/>
                <a:cs typeface="Helvetica Neue"/>
              </a:rPr>
              <a:t>line</a:t>
            </a:r>
            <a:r>
              <a:rPr sz="3450" spc="-30" dirty="0">
                <a:solidFill>
                  <a:srgbClr val="B51700"/>
                </a:solidFill>
                <a:latin typeface="Helvetica Neue"/>
                <a:cs typeface="Helvetica Neue"/>
              </a:rPr>
              <a:t> </a:t>
            </a:r>
            <a:r>
              <a:rPr sz="3450" spc="-20" dirty="0">
                <a:solidFill>
                  <a:srgbClr val="B51700"/>
                </a:solidFill>
                <a:latin typeface="Helvetica Neue"/>
                <a:cs typeface="Helvetica Neue"/>
              </a:rPr>
              <a:t>mark </a:t>
            </a:r>
            <a:r>
              <a:rPr sz="3450" dirty="0">
                <a:solidFill>
                  <a:srgbClr val="B51700"/>
                </a:solidFill>
                <a:latin typeface="Helvetica Neue"/>
                <a:cs typeface="Helvetica Neue"/>
              </a:rPr>
              <a:t>implies</a:t>
            </a:r>
            <a:r>
              <a:rPr sz="3450" spc="-30" dirty="0">
                <a:solidFill>
                  <a:srgbClr val="B51700"/>
                </a:solidFill>
                <a:latin typeface="Helvetica Neue"/>
                <a:cs typeface="Helvetica Neue"/>
              </a:rPr>
              <a:t> </a:t>
            </a:r>
            <a:r>
              <a:rPr sz="3450" dirty="0">
                <a:solidFill>
                  <a:srgbClr val="B51700"/>
                </a:solidFill>
                <a:latin typeface="Helvetica Neue"/>
                <a:cs typeface="Helvetica Neue"/>
              </a:rPr>
              <a:t>a</a:t>
            </a:r>
            <a:r>
              <a:rPr sz="3450" spc="-25" dirty="0">
                <a:solidFill>
                  <a:srgbClr val="B51700"/>
                </a:solidFill>
                <a:latin typeface="Helvetica Neue"/>
                <a:cs typeface="Helvetica Neue"/>
              </a:rPr>
              <a:t> </a:t>
            </a:r>
            <a:r>
              <a:rPr sz="3450" dirty="0">
                <a:solidFill>
                  <a:srgbClr val="B51700"/>
                </a:solidFill>
                <a:latin typeface="Helvetica Neue"/>
                <a:cs typeface="Helvetica Neue"/>
              </a:rPr>
              <a:t>trend</a:t>
            </a:r>
            <a:r>
              <a:rPr sz="3450" spc="-25" dirty="0">
                <a:solidFill>
                  <a:srgbClr val="B51700"/>
                </a:solidFill>
                <a:latin typeface="Helvetica Neue"/>
                <a:cs typeface="Helvetica Neue"/>
              </a:rPr>
              <a:t> </a:t>
            </a:r>
            <a:r>
              <a:rPr sz="3450" dirty="0">
                <a:solidFill>
                  <a:srgbClr val="B51700"/>
                </a:solidFill>
                <a:latin typeface="Helvetica Neue"/>
                <a:cs typeface="Helvetica Neue"/>
              </a:rPr>
              <a:t>across</a:t>
            </a:r>
            <a:r>
              <a:rPr sz="3450" spc="-25" dirty="0">
                <a:solidFill>
                  <a:srgbClr val="B51700"/>
                </a:solidFill>
                <a:latin typeface="Helvetica Neue"/>
                <a:cs typeface="Helvetica Neue"/>
              </a:rPr>
              <a:t> </a:t>
            </a:r>
            <a:r>
              <a:rPr sz="3450" dirty="0">
                <a:solidFill>
                  <a:srgbClr val="B51700"/>
                </a:solidFill>
                <a:latin typeface="Helvetica Neue"/>
                <a:cs typeface="Helvetica Neue"/>
              </a:rPr>
              <a:t>the</a:t>
            </a:r>
            <a:r>
              <a:rPr sz="3450" spc="-25" dirty="0">
                <a:solidFill>
                  <a:srgbClr val="B51700"/>
                </a:solidFill>
                <a:latin typeface="Helvetica Neue"/>
                <a:cs typeface="Helvetica Neue"/>
              </a:rPr>
              <a:t> </a:t>
            </a:r>
            <a:r>
              <a:rPr sz="3450" spc="-10" dirty="0">
                <a:solidFill>
                  <a:srgbClr val="B51700"/>
                </a:solidFill>
                <a:latin typeface="Helvetica Neue"/>
                <a:cs typeface="Helvetica Neue"/>
              </a:rPr>
              <a:t>categories.</a:t>
            </a:r>
            <a:endParaRPr sz="3450">
              <a:latin typeface="Helvetica Neue"/>
              <a:cs typeface="Helvetica Neu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831641" y="7158797"/>
            <a:ext cx="2240280" cy="2647315"/>
          </a:xfrm>
          <a:custGeom>
            <a:avLst/>
            <a:gdLst/>
            <a:ahLst/>
            <a:cxnLst/>
            <a:rect l="l" t="t" r="r" b="b"/>
            <a:pathLst>
              <a:path w="2240280" h="2647315">
                <a:moveTo>
                  <a:pt x="473979" y="2494400"/>
                </a:moveTo>
                <a:lnTo>
                  <a:pt x="233047" y="2494400"/>
                </a:lnTo>
                <a:lnTo>
                  <a:pt x="246756" y="2499955"/>
                </a:lnTo>
                <a:lnTo>
                  <a:pt x="254380" y="2511094"/>
                </a:lnTo>
                <a:lnTo>
                  <a:pt x="253594" y="2526375"/>
                </a:lnTo>
                <a:lnTo>
                  <a:pt x="249716" y="2559033"/>
                </a:lnTo>
                <a:lnTo>
                  <a:pt x="259370" y="2585163"/>
                </a:lnTo>
                <a:lnTo>
                  <a:pt x="276722" y="2607565"/>
                </a:lnTo>
                <a:lnTo>
                  <a:pt x="295938" y="2629041"/>
                </a:lnTo>
                <a:lnTo>
                  <a:pt x="312682" y="2642361"/>
                </a:lnTo>
                <a:lnTo>
                  <a:pt x="331988" y="2646868"/>
                </a:lnTo>
                <a:lnTo>
                  <a:pt x="351764" y="2642804"/>
                </a:lnTo>
                <a:lnTo>
                  <a:pt x="369915" y="2630407"/>
                </a:lnTo>
                <a:lnTo>
                  <a:pt x="375507" y="2624152"/>
                </a:lnTo>
                <a:lnTo>
                  <a:pt x="380565" y="2617395"/>
                </a:lnTo>
                <a:lnTo>
                  <a:pt x="385422" y="2610428"/>
                </a:lnTo>
                <a:lnTo>
                  <a:pt x="390406" y="2603545"/>
                </a:lnTo>
                <a:lnTo>
                  <a:pt x="473979" y="2494400"/>
                </a:lnTo>
                <a:close/>
              </a:path>
              <a:path w="2240280" h="2647315">
                <a:moveTo>
                  <a:pt x="335769" y="233788"/>
                </a:moveTo>
                <a:lnTo>
                  <a:pt x="304804" y="267400"/>
                </a:lnTo>
                <a:lnTo>
                  <a:pt x="291263" y="282158"/>
                </a:lnTo>
                <a:lnTo>
                  <a:pt x="269879" y="305104"/>
                </a:lnTo>
                <a:lnTo>
                  <a:pt x="248358" y="327349"/>
                </a:lnTo>
                <a:lnTo>
                  <a:pt x="233486" y="346975"/>
                </a:lnTo>
                <a:lnTo>
                  <a:pt x="226692" y="367475"/>
                </a:lnTo>
                <a:lnTo>
                  <a:pt x="226804" y="389595"/>
                </a:lnTo>
                <a:lnTo>
                  <a:pt x="248482" y="462587"/>
                </a:lnTo>
                <a:lnTo>
                  <a:pt x="264775" y="510889"/>
                </a:lnTo>
                <a:lnTo>
                  <a:pt x="281560" y="559060"/>
                </a:lnTo>
                <a:lnTo>
                  <a:pt x="298758" y="606883"/>
                </a:lnTo>
                <a:lnTo>
                  <a:pt x="316446" y="654575"/>
                </a:lnTo>
                <a:lnTo>
                  <a:pt x="334600" y="702065"/>
                </a:lnTo>
                <a:lnTo>
                  <a:pt x="353220" y="749353"/>
                </a:lnTo>
                <a:lnTo>
                  <a:pt x="372305" y="796440"/>
                </a:lnTo>
                <a:lnTo>
                  <a:pt x="391856" y="843325"/>
                </a:lnTo>
                <a:lnTo>
                  <a:pt x="411874" y="890010"/>
                </a:lnTo>
                <a:lnTo>
                  <a:pt x="432357" y="936494"/>
                </a:lnTo>
                <a:lnTo>
                  <a:pt x="453307" y="982778"/>
                </a:lnTo>
                <a:lnTo>
                  <a:pt x="474724" y="1028862"/>
                </a:lnTo>
                <a:lnTo>
                  <a:pt x="496608" y="1074748"/>
                </a:lnTo>
                <a:lnTo>
                  <a:pt x="518959" y="1120435"/>
                </a:lnTo>
                <a:lnTo>
                  <a:pt x="541777" y="1165923"/>
                </a:lnTo>
                <a:lnTo>
                  <a:pt x="565063" y="1211214"/>
                </a:lnTo>
                <a:lnTo>
                  <a:pt x="588817" y="1256307"/>
                </a:lnTo>
                <a:lnTo>
                  <a:pt x="613038" y="1301203"/>
                </a:lnTo>
                <a:lnTo>
                  <a:pt x="618853" y="1312206"/>
                </a:lnTo>
                <a:lnTo>
                  <a:pt x="624443" y="1323280"/>
                </a:lnTo>
                <a:lnTo>
                  <a:pt x="629908" y="1334299"/>
                </a:lnTo>
                <a:lnTo>
                  <a:pt x="635352" y="1345139"/>
                </a:lnTo>
                <a:lnTo>
                  <a:pt x="0" y="2091122"/>
                </a:lnTo>
                <a:lnTo>
                  <a:pt x="12402" y="2120938"/>
                </a:lnTo>
                <a:lnTo>
                  <a:pt x="23967" y="2148911"/>
                </a:lnTo>
                <a:lnTo>
                  <a:pt x="35274" y="2175534"/>
                </a:lnTo>
                <a:lnTo>
                  <a:pt x="46899" y="2201301"/>
                </a:lnTo>
                <a:lnTo>
                  <a:pt x="53445" y="2219141"/>
                </a:lnTo>
                <a:lnTo>
                  <a:pt x="55784" y="2236577"/>
                </a:lnTo>
                <a:lnTo>
                  <a:pt x="53509" y="2253904"/>
                </a:lnTo>
                <a:lnTo>
                  <a:pt x="46208" y="2271415"/>
                </a:lnTo>
                <a:lnTo>
                  <a:pt x="39520" y="2283822"/>
                </a:lnTo>
                <a:lnTo>
                  <a:pt x="33286" y="2296463"/>
                </a:lnTo>
                <a:lnTo>
                  <a:pt x="17492" y="2338760"/>
                </a:lnTo>
                <a:lnTo>
                  <a:pt x="16772" y="2346951"/>
                </a:lnTo>
                <a:lnTo>
                  <a:pt x="18208" y="2354049"/>
                </a:lnTo>
                <a:lnTo>
                  <a:pt x="43154" y="2403000"/>
                </a:lnTo>
                <a:lnTo>
                  <a:pt x="72938" y="2447872"/>
                </a:lnTo>
                <a:lnTo>
                  <a:pt x="107456" y="2488401"/>
                </a:lnTo>
                <a:lnTo>
                  <a:pt x="146602" y="2524326"/>
                </a:lnTo>
                <a:lnTo>
                  <a:pt x="183271" y="2508150"/>
                </a:lnTo>
                <a:lnTo>
                  <a:pt x="199576" y="2501362"/>
                </a:lnTo>
                <a:lnTo>
                  <a:pt x="215574" y="2495870"/>
                </a:lnTo>
                <a:lnTo>
                  <a:pt x="233047" y="2494400"/>
                </a:lnTo>
                <a:lnTo>
                  <a:pt x="473979" y="2494400"/>
                </a:lnTo>
                <a:lnTo>
                  <a:pt x="910338" y="1924716"/>
                </a:lnTo>
                <a:lnTo>
                  <a:pt x="919903" y="1912762"/>
                </a:lnTo>
                <a:lnTo>
                  <a:pt x="930221" y="1900608"/>
                </a:lnTo>
                <a:lnTo>
                  <a:pt x="954054" y="1873041"/>
                </a:lnTo>
                <a:lnTo>
                  <a:pt x="1811474" y="1873041"/>
                </a:lnTo>
                <a:lnTo>
                  <a:pt x="1387476" y="1335578"/>
                </a:lnTo>
                <a:lnTo>
                  <a:pt x="1422310" y="1289519"/>
                </a:lnTo>
                <a:lnTo>
                  <a:pt x="1462832" y="1237528"/>
                </a:lnTo>
                <a:lnTo>
                  <a:pt x="1494021" y="1198186"/>
                </a:lnTo>
                <a:lnTo>
                  <a:pt x="1525438" y="1159045"/>
                </a:lnTo>
                <a:lnTo>
                  <a:pt x="1557083" y="1120104"/>
                </a:lnTo>
                <a:lnTo>
                  <a:pt x="1588952" y="1081362"/>
                </a:lnTo>
                <a:lnTo>
                  <a:pt x="1621044" y="1042818"/>
                </a:lnTo>
                <a:lnTo>
                  <a:pt x="1653359" y="1004469"/>
                </a:lnTo>
                <a:lnTo>
                  <a:pt x="1685895" y="966314"/>
                </a:lnTo>
                <a:lnTo>
                  <a:pt x="1718649" y="928353"/>
                </a:lnTo>
                <a:lnTo>
                  <a:pt x="1751621" y="890583"/>
                </a:lnTo>
                <a:lnTo>
                  <a:pt x="1776592" y="862308"/>
                </a:lnTo>
                <a:lnTo>
                  <a:pt x="1069464" y="862308"/>
                </a:lnTo>
                <a:lnTo>
                  <a:pt x="1047062" y="830734"/>
                </a:lnTo>
                <a:lnTo>
                  <a:pt x="1037049" y="816434"/>
                </a:lnTo>
                <a:lnTo>
                  <a:pt x="1027581" y="802439"/>
                </a:lnTo>
                <a:lnTo>
                  <a:pt x="867301" y="558988"/>
                </a:lnTo>
                <a:lnTo>
                  <a:pt x="785222" y="435169"/>
                </a:lnTo>
                <a:lnTo>
                  <a:pt x="730731" y="353983"/>
                </a:lnTo>
                <a:lnTo>
                  <a:pt x="699635" y="310203"/>
                </a:lnTo>
                <a:lnTo>
                  <a:pt x="686882" y="293430"/>
                </a:lnTo>
                <a:lnTo>
                  <a:pt x="415903" y="293430"/>
                </a:lnTo>
                <a:lnTo>
                  <a:pt x="335769" y="233788"/>
                </a:lnTo>
                <a:close/>
              </a:path>
              <a:path w="2240280" h="2647315">
                <a:moveTo>
                  <a:pt x="1811474" y="1873041"/>
                </a:moveTo>
                <a:lnTo>
                  <a:pt x="954054" y="1873041"/>
                </a:lnTo>
                <a:lnTo>
                  <a:pt x="987450" y="1923434"/>
                </a:lnTo>
                <a:lnTo>
                  <a:pt x="1025578" y="1982285"/>
                </a:lnTo>
                <a:lnTo>
                  <a:pt x="1054296" y="2025645"/>
                </a:lnTo>
                <a:lnTo>
                  <a:pt x="1083465" y="2068676"/>
                </a:lnTo>
                <a:lnTo>
                  <a:pt x="1113097" y="2111368"/>
                </a:lnTo>
                <a:lnTo>
                  <a:pt x="1143202" y="2153714"/>
                </a:lnTo>
                <a:lnTo>
                  <a:pt x="1173794" y="2195704"/>
                </a:lnTo>
                <a:lnTo>
                  <a:pt x="1204883" y="2237331"/>
                </a:lnTo>
                <a:lnTo>
                  <a:pt x="1236480" y="2278585"/>
                </a:lnTo>
                <a:lnTo>
                  <a:pt x="1268598" y="2319459"/>
                </a:lnTo>
                <a:lnTo>
                  <a:pt x="1301247" y="2359945"/>
                </a:lnTo>
                <a:lnTo>
                  <a:pt x="1334441" y="2400033"/>
                </a:lnTo>
                <a:lnTo>
                  <a:pt x="1382239" y="2434540"/>
                </a:lnTo>
                <a:lnTo>
                  <a:pt x="1406614" y="2430514"/>
                </a:lnTo>
                <a:lnTo>
                  <a:pt x="1435055" y="2412326"/>
                </a:lnTo>
                <a:lnTo>
                  <a:pt x="1458416" y="2392229"/>
                </a:lnTo>
                <a:lnTo>
                  <a:pt x="1480956" y="2370886"/>
                </a:lnTo>
                <a:lnTo>
                  <a:pt x="1503309" y="2348865"/>
                </a:lnTo>
                <a:lnTo>
                  <a:pt x="1526110" y="2326732"/>
                </a:lnTo>
                <a:lnTo>
                  <a:pt x="1710482" y="2326732"/>
                </a:lnTo>
                <a:lnTo>
                  <a:pt x="1717468" y="2318756"/>
                </a:lnTo>
                <a:lnTo>
                  <a:pt x="1727665" y="2299865"/>
                </a:lnTo>
                <a:lnTo>
                  <a:pt x="1733266" y="2276423"/>
                </a:lnTo>
                <a:lnTo>
                  <a:pt x="1739243" y="2250776"/>
                </a:lnTo>
                <a:lnTo>
                  <a:pt x="1751502" y="2227941"/>
                </a:lnTo>
                <a:lnTo>
                  <a:pt x="1770636" y="2209712"/>
                </a:lnTo>
                <a:lnTo>
                  <a:pt x="1797233" y="2197887"/>
                </a:lnTo>
                <a:lnTo>
                  <a:pt x="1818733" y="2189294"/>
                </a:lnTo>
                <a:lnTo>
                  <a:pt x="1836920" y="2176424"/>
                </a:lnTo>
                <a:lnTo>
                  <a:pt x="1865534" y="2141659"/>
                </a:lnTo>
                <a:lnTo>
                  <a:pt x="1899592" y="2077710"/>
                </a:lnTo>
                <a:lnTo>
                  <a:pt x="1920842" y="2011675"/>
                </a:lnTo>
                <a:lnTo>
                  <a:pt x="1811474" y="1873041"/>
                </a:lnTo>
                <a:close/>
              </a:path>
              <a:path w="2240280" h="2647315">
                <a:moveTo>
                  <a:pt x="1710482" y="2326732"/>
                </a:moveTo>
                <a:lnTo>
                  <a:pt x="1526110" y="2326732"/>
                </a:lnTo>
                <a:lnTo>
                  <a:pt x="1633793" y="2392749"/>
                </a:lnTo>
                <a:lnTo>
                  <a:pt x="1674721" y="2358803"/>
                </a:lnTo>
                <a:lnTo>
                  <a:pt x="1686828" y="2349041"/>
                </a:lnTo>
                <a:lnTo>
                  <a:pt x="1703561" y="2334635"/>
                </a:lnTo>
                <a:lnTo>
                  <a:pt x="1710482" y="2326732"/>
                </a:lnTo>
                <a:close/>
              </a:path>
              <a:path w="2240280" h="2647315">
                <a:moveTo>
                  <a:pt x="1944977" y="0"/>
                </a:moveTo>
                <a:lnTo>
                  <a:pt x="1902521" y="21952"/>
                </a:lnTo>
                <a:lnTo>
                  <a:pt x="1845064" y="73239"/>
                </a:lnTo>
                <a:lnTo>
                  <a:pt x="1768754" y="143362"/>
                </a:lnTo>
                <a:lnTo>
                  <a:pt x="1730895" y="178719"/>
                </a:lnTo>
                <a:lnTo>
                  <a:pt x="1693235" y="214272"/>
                </a:lnTo>
                <a:lnTo>
                  <a:pt x="1655774" y="250024"/>
                </a:lnTo>
                <a:lnTo>
                  <a:pt x="1618513" y="285975"/>
                </a:lnTo>
                <a:lnTo>
                  <a:pt x="1581453" y="322126"/>
                </a:lnTo>
                <a:lnTo>
                  <a:pt x="1544595" y="358477"/>
                </a:lnTo>
                <a:lnTo>
                  <a:pt x="1507941" y="395030"/>
                </a:lnTo>
                <a:lnTo>
                  <a:pt x="1471490" y="431785"/>
                </a:lnTo>
                <a:lnTo>
                  <a:pt x="1435244" y="468743"/>
                </a:lnTo>
                <a:lnTo>
                  <a:pt x="1399204" y="505905"/>
                </a:lnTo>
                <a:lnTo>
                  <a:pt x="1363371" y="543271"/>
                </a:lnTo>
                <a:lnTo>
                  <a:pt x="1327746" y="580843"/>
                </a:lnTo>
                <a:lnTo>
                  <a:pt x="1292329" y="618622"/>
                </a:lnTo>
                <a:lnTo>
                  <a:pt x="1257121" y="656607"/>
                </a:lnTo>
                <a:lnTo>
                  <a:pt x="1222124" y="694800"/>
                </a:lnTo>
                <a:lnTo>
                  <a:pt x="1187339" y="733201"/>
                </a:lnTo>
                <a:lnTo>
                  <a:pt x="1152765" y="771812"/>
                </a:lnTo>
                <a:lnTo>
                  <a:pt x="1118405" y="810633"/>
                </a:lnTo>
                <a:lnTo>
                  <a:pt x="1107154" y="823008"/>
                </a:lnTo>
                <a:lnTo>
                  <a:pt x="1095317" y="835450"/>
                </a:lnTo>
                <a:lnTo>
                  <a:pt x="1069464" y="862308"/>
                </a:lnTo>
                <a:lnTo>
                  <a:pt x="1776592" y="862308"/>
                </a:lnTo>
                <a:lnTo>
                  <a:pt x="1818211" y="815614"/>
                </a:lnTo>
                <a:lnTo>
                  <a:pt x="1851826" y="778412"/>
                </a:lnTo>
                <a:lnTo>
                  <a:pt x="1885652" y="741396"/>
                </a:lnTo>
                <a:lnTo>
                  <a:pt x="1919689" y="704564"/>
                </a:lnTo>
                <a:lnTo>
                  <a:pt x="1953933" y="667916"/>
                </a:lnTo>
                <a:lnTo>
                  <a:pt x="1988385" y="631451"/>
                </a:lnTo>
                <a:lnTo>
                  <a:pt x="2023041" y="595166"/>
                </a:lnTo>
                <a:lnTo>
                  <a:pt x="2057972" y="558988"/>
                </a:lnTo>
                <a:lnTo>
                  <a:pt x="2092965" y="523132"/>
                </a:lnTo>
                <a:lnTo>
                  <a:pt x="2128228" y="487382"/>
                </a:lnTo>
                <a:lnTo>
                  <a:pt x="2150643" y="464347"/>
                </a:lnTo>
                <a:lnTo>
                  <a:pt x="2191775" y="415088"/>
                </a:lnTo>
                <a:lnTo>
                  <a:pt x="2232547" y="343361"/>
                </a:lnTo>
                <a:lnTo>
                  <a:pt x="2239935" y="314811"/>
                </a:lnTo>
                <a:lnTo>
                  <a:pt x="2230398" y="287864"/>
                </a:lnTo>
                <a:lnTo>
                  <a:pt x="2202896" y="248812"/>
                </a:lnTo>
                <a:lnTo>
                  <a:pt x="2173397" y="224234"/>
                </a:lnTo>
                <a:lnTo>
                  <a:pt x="2135966" y="217625"/>
                </a:lnTo>
                <a:lnTo>
                  <a:pt x="2100458" y="210927"/>
                </a:lnTo>
                <a:lnTo>
                  <a:pt x="2076510" y="193221"/>
                </a:lnTo>
                <a:lnTo>
                  <a:pt x="2064660" y="166264"/>
                </a:lnTo>
                <a:lnTo>
                  <a:pt x="2064630" y="157652"/>
                </a:lnTo>
                <a:lnTo>
                  <a:pt x="2064942" y="130666"/>
                </a:lnTo>
                <a:lnTo>
                  <a:pt x="2065657" y="121520"/>
                </a:lnTo>
                <a:lnTo>
                  <a:pt x="2064808" y="111897"/>
                </a:lnTo>
                <a:lnTo>
                  <a:pt x="2034085" y="63643"/>
                </a:lnTo>
                <a:lnTo>
                  <a:pt x="2006441" y="35512"/>
                </a:lnTo>
                <a:lnTo>
                  <a:pt x="1971574" y="8476"/>
                </a:lnTo>
                <a:lnTo>
                  <a:pt x="1957757" y="1919"/>
                </a:lnTo>
                <a:lnTo>
                  <a:pt x="1944977" y="0"/>
                </a:lnTo>
                <a:close/>
              </a:path>
              <a:path w="2240280" h="2647315">
                <a:moveTo>
                  <a:pt x="547241" y="157652"/>
                </a:moveTo>
                <a:lnTo>
                  <a:pt x="505992" y="169318"/>
                </a:lnTo>
                <a:lnTo>
                  <a:pt x="478471" y="217625"/>
                </a:lnTo>
                <a:lnTo>
                  <a:pt x="473731" y="246168"/>
                </a:lnTo>
                <a:lnTo>
                  <a:pt x="461031" y="267400"/>
                </a:lnTo>
                <a:lnTo>
                  <a:pt x="441418" y="282640"/>
                </a:lnTo>
                <a:lnTo>
                  <a:pt x="415903" y="293430"/>
                </a:lnTo>
                <a:lnTo>
                  <a:pt x="686882" y="293430"/>
                </a:lnTo>
                <a:lnTo>
                  <a:pt x="667080" y="267390"/>
                </a:lnTo>
                <a:lnTo>
                  <a:pt x="634024" y="224906"/>
                </a:lnTo>
                <a:lnTo>
                  <a:pt x="601426" y="182113"/>
                </a:lnTo>
                <a:lnTo>
                  <a:pt x="585173" y="166264"/>
                </a:lnTo>
                <a:lnTo>
                  <a:pt x="567062" y="158693"/>
                </a:lnTo>
                <a:lnTo>
                  <a:pt x="547241" y="157652"/>
                </a:lnTo>
                <a:close/>
              </a:path>
            </a:pathLst>
          </a:custGeom>
          <a:solidFill>
            <a:srgbClr val="EE220C">
              <a:alpha val="7476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3461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05"/>
              </a:spcBef>
            </a:pPr>
            <a:r>
              <a:rPr sz="7000" spc="-140" dirty="0"/>
              <a:t>Discrete</a:t>
            </a:r>
            <a:r>
              <a:rPr sz="7000" spc="-300" dirty="0"/>
              <a:t> </a:t>
            </a:r>
            <a:r>
              <a:rPr sz="7000" spc="-125" dirty="0"/>
              <a:t>categories</a:t>
            </a:r>
            <a:endParaRPr sz="7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3115" y="2629472"/>
            <a:ext cx="7995567" cy="286455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971198" y="3480430"/>
            <a:ext cx="5193665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dirty="0">
                <a:latin typeface="Helvetica Neue"/>
                <a:cs typeface="Helvetica Neue"/>
              </a:rPr>
              <a:t>Bars</a:t>
            </a:r>
            <a:r>
              <a:rPr sz="3950" spc="-3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are</a:t>
            </a:r>
            <a:r>
              <a:rPr sz="3950" spc="-2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most</a:t>
            </a:r>
            <a:r>
              <a:rPr sz="3950" spc="-25" dirty="0">
                <a:latin typeface="Helvetica Neue"/>
                <a:cs typeface="Helvetica Neue"/>
              </a:rPr>
              <a:t> </a:t>
            </a:r>
            <a:r>
              <a:rPr sz="3950" spc="-10" dirty="0">
                <a:latin typeface="Helvetica Neue"/>
                <a:cs typeface="Helvetica Neue"/>
              </a:rPr>
              <a:t>eﬀective</a:t>
            </a:r>
            <a:endParaRPr sz="3950">
              <a:latin typeface="Helvetica Neue"/>
              <a:cs typeface="Helvetica Neu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065183" y="7324292"/>
            <a:ext cx="5146675" cy="15963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0500"/>
              </a:lnSpc>
              <a:spcBef>
                <a:spcPts val="95"/>
              </a:spcBef>
            </a:pPr>
            <a:r>
              <a:rPr sz="3950" dirty="0">
                <a:latin typeface="Helvetica Neue"/>
                <a:cs typeface="Helvetica Neue"/>
              </a:rPr>
              <a:t>Use points/ticks </a:t>
            </a:r>
            <a:r>
              <a:rPr sz="3950" spc="-20" dirty="0">
                <a:latin typeface="Helvetica Neue"/>
                <a:cs typeface="Helvetica Neue"/>
              </a:rPr>
              <a:t>when </a:t>
            </a:r>
            <a:r>
              <a:rPr sz="3950" dirty="0">
                <a:latin typeface="Helvetica Neue"/>
                <a:cs typeface="Helvetica Neue"/>
              </a:rPr>
              <a:t>measure</a:t>
            </a:r>
            <a:r>
              <a:rPr sz="3950" spc="-3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is</a:t>
            </a:r>
            <a:r>
              <a:rPr sz="3950" spc="-2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not</a:t>
            </a:r>
            <a:r>
              <a:rPr sz="3950" spc="-2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a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spc="-10" dirty="0">
                <a:latin typeface="Helvetica Neue"/>
                <a:cs typeface="Helvetica Neue"/>
              </a:rPr>
              <a:t>count</a:t>
            </a:r>
            <a:endParaRPr sz="3950">
              <a:latin typeface="Helvetica Neue"/>
              <a:cs typeface="Helvetica Neue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86176" y="6553775"/>
            <a:ext cx="7885183" cy="418654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90</a:t>
            </a:fld>
            <a:endParaRPr spc="-25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888736"/>
            <a:ext cx="15549244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20" dirty="0"/>
              <a:t>Sideways</a:t>
            </a:r>
            <a:r>
              <a:rPr sz="7000" spc="-345" dirty="0"/>
              <a:t> </a:t>
            </a:r>
            <a:r>
              <a:rPr sz="7000" spc="-110" dirty="0"/>
              <a:t>layout</a:t>
            </a:r>
            <a:r>
              <a:rPr sz="7000" spc="-340" dirty="0"/>
              <a:t> </a:t>
            </a:r>
            <a:r>
              <a:rPr sz="7000" spc="-95" dirty="0"/>
              <a:t>means</a:t>
            </a:r>
            <a:r>
              <a:rPr sz="7000" spc="-340" dirty="0"/>
              <a:t> </a:t>
            </a:r>
            <a:r>
              <a:rPr sz="7000" spc="-140" dirty="0"/>
              <a:t>readable</a:t>
            </a:r>
            <a:r>
              <a:rPr sz="7000" spc="-340" dirty="0"/>
              <a:t> </a:t>
            </a:r>
            <a:r>
              <a:rPr sz="7000" spc="-85" dirty="0"/>
              <a:t>labels</a:t>
            </a:r>
            <a:endParaRPr sz="7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81351" y="2719460"/>
            <a:ext cx="2947255" cy="764491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63763" y="5100602"/>
            <a:ext cx="7995567" cy="286455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91</a:t>
            </a:fld>
            <a:endParaRPr spc="-25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3461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05"/>
              </a:spcBef>
            </a:pPr>
            <a:r>
              <a:rPr sz="7000" spc="-130" dirty="0"/>
              <a:t>Histograms</a:t>
            </a:r>
            <a:r>
              <a:rPr sz="7000" spc="-360" dirty="0"/>
              <a:t> </a:t>
            </a:r>
            <a:r>
              <a:rPr sz="7000" spc="-45" dirty="0"/>
              <a:t>for</a:t>
            </a:r>
            <a:r>
              <a:rPr sz="7000" spc="-360" dirty="0"/>
              <a:t> </a:t>
            </a:r>
            <a:r>
              <a:rPr sz="7000" spc="-125" dirty="0"/>
              <a:t>distributions</a:t>
            </a:r>
            <a:endParaRPr sz="7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856" y="3064215"/>
            <a:ext cx="7389757" cy="70905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92</a:t>
            </a:fld>
            <a:endParaRPr spc="-25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3461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05"/>
              </a:spcBef>
            </a:pPr>
            <a:r>
              <a:rPr sz="7000" spc="-135" dirty="0"/>
              <a:t>Distributions</a:t>
            </a:r>
            <a:r>
              <a:rPr sz="7000" spc="-335" dirty="0"/>
              <a:t> </a:t>
            </a:r>
            <a:r>
              <a:rPr sz="7000" spc="-80" dirty="0"/>
              <a:t>with</a:t>
            </a:r>
            <a:r>
              <a:rPr sz="7000" spc="-330" dirty="0"/>
              <a:t> </a:t>
            </a:r>
            <a:r>
              <a:rPr sz="7000" spc="-120" dirty="0"/>
              <a:t>multiple</a:t>
            </a:r>
            <a:r>
              <a:rPr sz="7000" spc="-330" dirty="0"/>
              <a:t> </a:t>
            </a:r>
            <a:r>
              <a:rPr sz="7000" spc="-110" dirty="0"/>
              <a:t>categories</a:t>
            </a:r>
            <a:endParaRPr sz="7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7165" y="3920912"/>
            <a:ext cx="10751423" cy="570834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93</a:t>
            </a:fld>
            <a:endParaRPr spc="-25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888736"/>
            <a:ext cx="1018603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80" dirty="0"/>
              <a:t>Line</a:t>
            </a:r>
            <a:r>
              <a:rPr sz="7000" spc="-409" dirty="0"/>
              <a:t> </a:t>
            </a:r>
            <a:r>
              <a:rPr sz="7000" spc="-110" dirty="0"/>
              <a:t>charts</a:t>
            </a:r>
            <a:r>
              <a:rPr sz="7000" spc="-375" dirty="0"/>
              <a:t> </a:t>
            </a:r>
            <a:r>
              <a:rPr sz="7000" spc="-45" dirty="0"/>
              <a:t>for</a:t>
            </a:r>
            <a:r>
              <a:rPr sz="7000" spc="-395" dirty="0"/>
              <a:t> </a:t>
            </a:r>
            <a:r>
              <a:rPr sz="7000" spc="-80" dirty="0"/>
              <a:t>time</a:t>
            </a:r>
            <a:r>
              <a:rPr sz="7000" spc="-390" dirty="0"/>
              <a:t> </a:t>
            </a:r>
            <a:r>
              <a:rPr sz="7000" spc="-100" dirty="0"/>
              <a:t>series</a:t>
            </a:r>
            <a:endParaRPr sz="7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4822" y="3202203"/>
            <a:ext cx="7989589" cy="617616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94</a:t>
            </a:fld>
            <a:endParaRPr spc="-25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888736"/>
            <a:ext cx="14117319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35" dirty="0"/>
              <a:t>Compare</a:t>
            </a:r>
            <a:r>
              <a:rPr sz="7000" spc="-355" dirty="0"/>
              <a:t> </a:t>
            </a:r>
            <a:r>
              <a:rPr sz="7000" spc="-110" dirty="0"/>
              <a:t>values</a:t>
            </a:r>
            <a:r>
              <a:rPr sz="7000" spc="-355" dirty="0"/>
              <a:t> </a:t>
            </a:r>
            <a:r>
              <a:rPr sz="7000" spc="-80" dirty="0"/>
              <a:t>with</a:t>
            </a:r>
            <a:r>
              <a:rPr sz="7000" spc="-355" dirty="0"/>
              <a:t> </a:t>
            </a:r>
            <a:r>
              <a:rPr sz="7000" spc="-114" dirty="0"/>
              <a:t>aligned</a:t>
            </a:r>
            <a:r>
              <a:rPr sz="7000" spc="-350" dirty="0"/>
              <a:t> </a:t>
            </a:r>
            <a:r>
              <a:rPr sz="7000" spc="-85" dirty="0"/>
              <a:t>charts</a:t>
            </a:r>
            <a:endParaRPr sz="7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0682" y="2586062"/>
            <a:ext cx="11590648" cy="781188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95</a:t>
            </a:fld>
            <a:endParaRPr spc="-25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3461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05"/>
              </a:spcBef>
            </a:pPr>
            <a:r>
              <a:rPr sz="7000" spc="-80" dirty="0"/>
              <a:t>Make</a:t>
            </a:r>
            <a:r>
              <a:rPr sz="7000" spc="-420" dirty="0"/>
              <a:t> </a:t>
            </a:r>
            <a:r>
              <a:rPr sz="7000" spc="-45" dirty="0"/>
              <a:t>bar</a:t>
            </a:r>
            <a:r>
              <a:rPr sz="7000" spc="-415" dirty="0"/>
              <a:t> </a:t>
            </a:r>
            <a:r>
              <a:rPr sz="7000" spc="-114" dirty="0"/>
              <a:t>charts,</a:t>
            </a:r>
            <a:r>
              <a:rPr sz="7000" spc="-375" dirty="0"/>
              <a:t> </a:t>
            </a:r>
            <a:r>
              <a:rPr sz="7000" spc="-45" dirty="0"/>
              <a:t>not</a:t>
            </a:r>
            <a:r>
              <a:rPr sz="7000" spc="-390" dirty="0"/>
              <a:t> </a:t>
            </a:r>
            <a:r>
              <a:rPr sz="7000" spc="-125" dirty="0"/>
              <a:t>word</a:t>
            </a:r>
            <a:r>
              <a:rPr sz="7000" spc="-360" dirty="0"/>
              <a:t> </a:t>
            </a:r>
            <a:r>
              <a:rPr sz="7000" spc="-95" dirty="0"/>
              <a:t>clouds</a:t>
            </a:r>
            <a:endParaRPr sz="7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5378" y="2509251"/>
            <a:ext cx="13617785" cy="675211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05572" y="9930496"/>
            <a:ext cx="12712700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dirty="0">
                <a:latin typeface="Helvetica Neue"/>
                <a:cs typeface="Helvetica Neue"/>
              </a:rPr>
              <a:t>Longer</a:t>
            </a:r>
            <a:r>
              <a:rPr sz="3950" spc="-2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words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get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more</a:t>
            </a:r>
            <a:r>
              <a:rPr sz="3950" spc="-2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visual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weight,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which</a:t>
            </a:r>
            <a:r>
              <a:rPr sz="3950" spc="-2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is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not</a:t>
            </a:r>
            <a:r>
              <a:rPr sz="3950" spc="-15" dirty="0">
                <a:latin typeface="Helvetica Neue"/>
                <a:cs typeface="Helvetica Neue"/>
              </a:rPr>
              <a:t> </a:t>
            </a:r>
            <a:r>
              <a:rPr sz="3950" spc="-10" dirty="0">
                <a:latin typeface="Helvetica Neue"/>
                <a:cs typeface="Helvetica Neue"/>
              </a:rPr>
              <a:t>good.</a:t>
            </a:r>
            <a:endParaRPr sz="3950">
              <a:latin typeface="Helvetica Neue"/>
              <a:cs typeface="Helvetica Neue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96</a:t>
            </a:fld>
            <a:endParaRPr spc="-25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97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3461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105"/>
              </a:spcBef>
            </a:pPr>
            <a:r>
              <a:rPr sz="7000" spc="-114" dirty="0"/>
              <a:t>Guiding</a:t>
            </a:r>
            <a:r>
              <a:rPr sz="7000" spc="-345" dirty="0"/>
              <a:t> </a:t>
            </a:r>
            <a:r>
              <a:rPr sz="7000" spc="-125" dirty="0"/>
              <a:t>Principles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023917" y="3508376"/>
            <a:ext cx="6711950" cy="32645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0" dirty="0">
                <a:latin typeface="Helvetica Neue"/>
                <a:cs typeface="Helvetica Neue"/>
              </a:rPr>
              <a:t>Make</a:t>
            </a:r>
            <a:r>
              <a:rPr sz="4500" spc="-229" dirty="0">
                <a:latin typeface="Helvetica Neue"/>
                <a:cs typeface="Helvetica Neue"/>
              </a:rPr>
              <a:t> </a:t>
            </a:r>
            <a:r>
              <a:rPr sz="4500" dirty="0">
                <a:latin typeface="Helvetica Neue"/>
                <a:cs typeface="Helvetica Neue"/>
              </a:rPr>
              <a:t>the</a:t>
            </a:r>
            <a:r>
              <a:rPr sz="4500" spc="-225" dirty="0">
                <a:latin typeface="Helvetica Neue"/>
                <a:cs typeface="Helvetica Neue"/>
              </a:rPr>
              <a:t> </a:t>
            </a:r>
            <a:r>
              <a:rPr sz="4500" spc="-25" dirty="0">
                <a:latin typeface="Helvetica Neue"/>
                <a:cs typeface="Helvetica Neue"/>
              </a:rPr>
              <a:t>important</a:t>
            </a:r>
            <a:r>
              <a:rPr sz="4500" spc="-225" dirty="0">
                <a:latin typeface="Helvetica Neue"/>
                <a:cs typeface="Helvetica Neue"/>
              </a:rPr>
              <a:t> </a:t>
            </a:r>
            <a:r>
              <a:rPr sz="4500" spc="-10" dirty="0">
                <a:latin typeface="Helvetica Neue"/>
                <a:cs typeface="Helvetica Neue"/>
              </a:rPr>
              <a:t>visible</a:t>
            </a:r>
            <a:endParaRPr sz="4500">
              <a:latin typeface="Helvetica Neue"/>
              <a:cs typeface="Helvetica Neue"/>
            </a:endParaRPr>
          </a:p>
          <a:p>
            <a:pPr>
              <a:lnSpc>
                <a:spcPct val="100000"/>
              </a:lnSpc>
              <a:spcBef>
                <a:spcPts val="3080"/>
              </a:spcBef>
            </a:pPr>
            <a:endParaRPr sz="4500">
              <a:latin typeface="Helvetica Neue"/>
              <a:cs typeface="Helvetica Neue"/>
            </a:endParaRPr>
          </a:p>
          <a:p>
            <a:pPr marL="12700">
              <a:lnSpc>
                <a:spcPct val="100000"/>
              </a:lnSpc>
            </a:pPr>
            <a:r>
              <a:rPr sz="4500" spc="-20" dirty="0">
                <a:latin typeface="Helvetica Neue"/>
                <a:cs typeface="Helvetica Neue"/>
              </a:rPr>
              <a:t>Three</a:t>
            </a:r>
            <a:r>
              <a:rPr sz="4500" spc="-260" dirty="0">
                <a:latin typeface="Helvetica Neue"/>
                <a:cs typeface="Helvetica Neue"/>
              </a:rPr>
              <a:t> </a:t>
            </a:r>
            <a:r>
              <a:rPr sz="4500" spc="-20" dirty="0">
                <a:latin typeface="Helvetica Neue"/>
                <a:cs typeface="Helvetica Neue"/>
              </a:rPr>
              <a:t>simple,</a:t>
            </a:r>
            <a:r>
              <a:rPr sz="4500" spc="-250" dirty="0">
                <a:latin typeface="Helvetica Neue"/>
                <a:cs typeface="Helvetica Neue"/>
              </a:rPr>
              <a:t> </a:t>
            </a:r>
            <a:r>
              <a:rPr sz="4500" spc="-25" dirty="0">
                <a:latin typeface="Helvetica Neue"/>
                <a:cs typeface="Helvetica Neue"/>
              </a:rPr>
              <a:t>flexible</a:t>
            </a:r>
            <a:r>
              <a:rPr sz="4500" spc="-245" dirty="0">
                <a:latin typeface="Helvetica Neue"/>
                <a:cs typeface="Helvetica Neue"/>
              </a:rPr>
              <a:t> </a:t>
            </a:r>
            <a:r>
              <a:rPr sz="4500" spc="-20" dirty="0">
                <a:latin typeface="Helvetica Neue"/>
                <a:cs typeface="Helvetica Neue"/>
              </a:rPr>
              <a:t>tools</a:t>
            </a:r>
            <a:endParaRPr sz="4500">
              <a:latin typeface="Helvetica Neue"/>
              <a:cs typeface="Helvetica Neue"/>
            </a:endParaRPr>
          </a:p>
          <a:p>
            <a:pPr marL="12700">
              <a:lnSpc>
                <a:spcPct val="100000"/>
              </a:lnSpc>
              <a:spcBef>
                <a:spcPts val="1475"/>
              </a:spcBef>
            </a:pPr>
            <a:r>
              <a:rPr sz="3950" spc="-25" dirty="0">
                <a:latin typeface="Helvetica Neue"/>
                <a:cs typeface="Helvetica Neue"/>
              </a:rPr>
              <a:t>Color,</a:t>
            </a:r>
            <a:r>
              <a:rPr sz="3950" spc="-120" dirty="0">
                <a:latin typeface="Helvetica Neue"/>
                <a:cs typeface="Helvetica Neue"/>
              </a:rPr>
              <a:t> </a:t>
            </a:r>
            <a:r>
              <a:rPr sz="3950" dirty="0">
                <a:latin typeface="Helvetica Neue"/>
                <a:cs typeface="Helvetica Neue"/>
              </a:rPr>
              <a:t>Facets,</a:t>
            </a:r>
            <a:r>
              <a:rPr sz="3950" spc="-105" dirty="0">
                <a:latin typeface="Helvetica Neue"/>
                <a:cs typeface="Helvetica Neue"/>
              </a:rPr>
              <a:t> </a:t>
            </a:r>
            <a:r>
              <a:rPr sz="3950" spc="-10" dirty="0">
                <a:latin typeface="Helvetica Neue"/>
                <a:cs typeface="Helvetica Neue"/>
              </a:rPr>
              <a:t>Order</a:t>
            </a:r>
            <a:endParaRPr sz="395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5" y="4882058"/>
            <a:ext cx="14255750" cy="14833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50" spc="-110" dirty="0"/>
              <a:t>Make</a:t>
            </a:r>
            <a:r>
              <a:rPr sz="9550" spc="-555" dirty="0"/>
              <a:t> </a:t>
            </a:r>
            <a:r>
              <a:rPr sz="9550" spc="-55" dirty="0"/>
              <a:t>the</a:t>
            </a:r>
            <a:r>
              <a:rPr sz="9550" spc="-535" dirty="0"/>
              <a:t> </a:t>
            </a:r>
            <a:r>
              <a:rPr sz="9550" spc="-165" dirty="0"/>
              <a:t>important</a:t>
            </a:r>
            <a:r>
              <a:rPr sz="9550" spc="-495" dirty="0"/>
              <a:t> </a:t>
            </a:r>
            <a:r>
              <a:rPr sz="9550" spc="-150" dirty="0"/>
              <a:t>visible</a:t>
            </a:r>
            <a:endParaRPr sz="955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888736"/>
            <a:ext cx="16741140" cy="19615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7615"/>
              </a:lnSpc>
              <a:spcBef>
                <a:spcPts val="105"/>
              </a:spcBef>
            </a:pPr>
            <a:r>
              <a:rPr sz="7000" spc="-930" dirty="0"/>
              <a:t>T</a:t>
            </a:r>
            <a:r>
              <a:rPr sz="7000" spc="-155" dirty="0"/>
              <a:t>exa</a:t>
            </a:r>
            <a:r>
              <a:rPr sz="7000" spc="-10" dirty="0"/>
              <a:t>s</a:t>
            </a:r>
            <a:r>
              <a:rPr sz="7000" spc="-300" dirty="0"/>
              <a:t> </a:t>
            </a:r>
            <a:r>
              <a:rPr sz="7000" dirty="0"/>
              <a:t>in</a:t>
            </a:r>
            <a:r>
              <a:rPr sz="7000" spc="-459" dirty="0"/>
              <a:t> </a:t>
            </a:r>
            <a:r>
              <a:rPr sz="7000" spc="-45" dirty="0"/>
              <a:t>Feb</a:t>
            </a:r>
            <a:r>
              <a:rPr sz="7000" spc="-370" dirty="0"/>
              <a:t> </a:t>
            </a:r>
            <a:r>
              <a:rPr sz="7000" spc="-100" dirty="0"/>
              <a:t>2021.</a:t>
            </a:r>
            <a:r>
              <a:rPr sz="7000" spc="-375" dirty="0"/>
              <a:t> </a:t>
            </a:r>
            <a:r>
              <a:rPr sz="7000" spc="-110" dirty="0"/>
              <a:t>Winter</a:t>
            </a:r>
            <a:r>
              <a:rPr sz="7000" spc="-370" dirty="0"/>
              <a:t> </a:t>
            </a:r>
            <a:r>
              <a:rPr sz="7000" spc="-10" dirty="0"/>
              <a:t>storm.</a:t>
            </a:r>
            <a:endParaRPr sz="7000"/>
          </a:p>
          <a:p>
            <a:pPr marL="12700">
              <a:lnSpc>
                <a:spcPts val="7615"/>
              </a:lnSpc>
            </a:pPr>
            <a:r>
              <a:rPr sz="7000" spc="-114" dirty="0"/>
              <a:t>Rolling</a:t>
            </a:r>
            <a:r>
              <a:rPr sz="7000" spc="-375" dirty="0"/>
              <a:t> </a:t>
            </a:r>
            <a:r>
              <a:rPr sz="7000" spc="-125" dirty="0"/>
              <a:t>blackouts</a:t>
            </a:r>
            <a:r>
              <a:rPr sz="7000" spc="-360" dirty="0"/>
              <a:t> </a:t>
            </a:r>
            <a:r>
              <a:rPr sz="7000" spc="-125" dirty="0"/>
              <a:t>initiated</a:t>
            </a:r>
            <a:r>
              <a:rPr sz="7000" spc="-365" dirty="0"/>
              <a:t> </a:t>
            </a:r>
            <a:r>
              <a:rPr sz="7000" dirty="0"/>
              <a:t>to</a:t>
            </a:r>
            <a:r>
              <a:rPr sz="7000" spc="-390" dirty="0"/>
              <a:t> </a:t>
            </a:r>
            <a:r>
              <a:rPr sz="7000" spc="-80" dirty="0"/>
              <a:t>save</a:t>
            </a:r>
            <a:r>
              <a:rPr sz="7000" spc="-370" dirty="0"/>
              <a:t> </a:t>
            </a:r>
            <a:r>
              <a:rPr sz="7000" spc="-45" dirty="0"/>
              <a:t>the</a:t>
            </a:r>
            <a:r>
              <a:rPr sz="7000" spc="-370" dirty="0"/>
              <a:t> </a:t>
            </a:r>
            <a:r>
              <a:rPr sz="7000" spc="-60" dirty="0"/>
              <a:t>grid.</a:t>
            </a:r>
            <a:endParaRPr sz="7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2037" y="3085344"/>
            <a:ext cx="9704146" cy="703225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23691" y="10413334"/>
            <a:ext cx="1238694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  <a:hlinkClick r:id="rId3"/>
              </a:rPr>
              <a:t>https://ww</a:t>
            </a: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w</a:t>
            </a: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  <a:hlinkClick r:id="rId3"/>
              </a:rPr>
              <a:t>.texastribune.org/series/winte</a:t>
            </a: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</a:rPr>
              <a:t>r</a:t>
            </a: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  <a:hlinkClick r:id="rId3"/>
              </a:rPr>
              <a:t>-</a:t>
            </a:r>
            <a:r>
              <a:rPr sz="2950" dirty="0">
                <a:solidFill>
                  <a:srgbClr val="5E5E5E"/>
                </a:solidFill>
                <a:latin typeface="Helvetica Neue"/>
                <a:cs typeface="Helvetica Neue"/>
                <a:hlinkClick r:id="rId3"/>
              </a:rPr>
              <a:t>storm-</a:t>
            </a:r>
            <a:r>
              <a:rPr sz="2950" spc="-35" dirty="0">
                <a:solidFill>
                  <a:srgbClr val="5E5E5E"/>
                </a:solidFill>
                <a:latin typeface="Helvetica Neue"/>
                <a:cs typeface="Helvetica Neue"/>
                <a:hlinkClick r:id="rId3"/>
              </a:rPr>
              <a:t>powe</a:t>
            </a:r>
            <a:r>
              <a:rPr sz="2950" spc="-35" dirty="0">
                <a:solidFill>
                  <a:srgbClr val="5E5E5E"/>
                </a:solidFill>
                <a:latin typeface="Helvetica Neue"/>
                <a:cs typeface="Helvetica Neue"/>
              </a:rPr>
              <a:t>r</a:t>
            </a:r>
            <a:r>
              <a:rPr sz="2950" spc="-35" dirty="0">
                <a:solidFill>
                  <a:srgbClr val="5E5E5E"/>
                </a:solidFill>
                <a:latin typeface="Helvetica Neue"/>
                <a:cs typeface="Helvetica Neue"/>
                <a:hlinkClick r:id="rId3"/>
              </a:rPr>
              <a:t>-</a:t>
            </a:r>
            <a:r>
              <a:rPr sz="2950" spc="-10" dirty="0">
                <a:solidFill>
                  <a:srgbClr val="5E5E5E"/>
                </a:solidFill>
                <a:latin typeface="Helvetica Neue"/>
                <a:cs typeface="Helvetica Neue"/>
                <a:hlinkClick r:id="rId3"/>
              </a:rPr>
              <a:t>outage/?page=8</a:t>
            </a:r>
            <a:endParaRPr sz="2950">
              <a:latin typeface="Helvetica Neue"/>
              <a:cs typeface="Helvetica Neue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99</a:t>
            </a:fld>
            <a:endParaRPr spc="-25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8353</TotalTime>
  <Words>2864</Words>
  <Application>Microsoft Macintosh PowerPoint</Application>
  <PresentationFormat>Custom</PresentationFormat>
  <Paragraphs>548</Paragraphs>
  <Slides>130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38" baseType="lpstr">
      <vt:lpstr>Arial</vt:lpstr>
      <vt:lpstr>Gill Sans</vt:lpstr>
      <vt:lpstr>Helvetica</vt:lpstr>
      <vt:lpstr>Helvetica Neue</vt:lpstr>
      <vt:lpstr>Helvetica Neue Medium</vt:lpstr>
      <vt:lpstr>Lucida Grande</vt:lpstr>
      <vt:lpstr>Times New Roman</vt:lpstr>
      <vt:lpstr>Office Theme</vt:lpstr>
      <vt:lpstr>PowerPoint Presentation</vt:lpstr>
      <vt:lpstr>Choosing Visual Encodings</vt:lpstr>
      <vt:lpstr>Design Criteria</vt:lpstr>
      <vt:lpstr>Frank’s (bonus) Design Criteria:</vt:lpstr>
      <vt:lpstr>Design Criteria Translated</vt:lpstr>
      <vt:lpstr>Design Criteria Translated</vt:lpstr>
      <vt:lpstr>Visual Encoding: 1 Nominal, 1 Quantitative</vt:lpstr>
      <vt:lpstr>Visual Encoding: 1 Nominal, 1 Quantitative</vt:lpstr>
      <vt:lpstr>Visual Encoding: 1 Nominal, 1 Quantitative</vt:lpstr>
      <vt:lpstr>Visual Encoding: 1 Nominal, 1 Quantitative</vt:lpstr>
      <vt:lpstr>Visual Encoding: 1 Nominal, 1 Quantitative</vt:lpstr>
      <vt:lpstr>Most design depends on your audience. What kind of audiences might this chart be effective, memorable, and engaging for?</vt:lpstr>
      <vt:lpstr>Discuss and compare these two designs in chat. What design elements has the right chart added? What did it remove? Would these ever be justifiable decisions? Why or why not?</vt:lpstr>
      <vt:lpstr>Visual Encoding</vt:lpstr>
      <vt:lpstr>Practice summarizing: What is a good title?</vt:lpstr>
      <vt:lpstr>Visual Encoding</vt:lpstr>
      <vt:lpstr>Visual Encoding</vt:lpstr>
      <vt:lpstr>Visual Encoding</vt:lpstr>
      <vt:lpstr>Visual Encoding</vt:lpstr>
      <vt:lpstr>Visual Encoding</vt:lpstr>
      <vt:lpstr>Visual Encoding</vt:lpstr>
      <vt:lpstr>Semantic Encoding: what do the colors mean?</vt:lpstr>
      <vt:lpstr>Redundant Encoding</vt:lpstr>
      <vt:lpstr>Types of Channels</vt:lpstr>
      <vt:lpstr>Which visual variables are used?</vt:lpstr>
      <vt:lpstr>What features do you think made this visualization have lasting effectiveness and engagement?</vt:lpstr>
      <vt:lpstr>Effective Visual Encodings in Three Lessons</vt:lpstr>
      <vt:lpstr>Why might this visualization be inexpressive?</vt:lpstr>
      <vt:lpstr>PowerPoint Presentation</vt:lpstr>
      <vt:lpstr>PowerPoint Presentation</vt:lpstr>
      <vt:lpstr>All Charts Should Start at Zero Myth or Truth?</vt:lpstr>
      <vt:lpstr>Average world life expectancy at birth (years)</vt:lpstr>
      <vt:lpstr>Average world life expectancy at birth (years)</vt:lpstr>
      <vt:lpstr>Average world life expectancy at birth (years)</vt:lpstr>
      <vt:lpstr>Aspect Ratio</vt:lpstr>
      <vt:lpstr>Tufte’s Integrity Principles</vt:lpstr>
      <vt:lpstr>Tufte’s “The Lie Factor”</vt:lpstr>
      <vt:lpstr>The Lie Factor</vt:lpstr>
      <vt:lpstr>The Lie Factor</vt:lpstr>
      <vt:lpstr>The Lie Factor</vt:lpstr>
      <vt:lpstr>Lie Factor - Graphical Integrity</vt:lpstr>
      <vt:lpstr>Scaling Axes: Outliers &amp; Skew</vt:lpstr>
      <vt:lpstr>Scaling Axes: Outliers &amp; Skew Option 1: Clip them out</vt:lpstr>
      <vt:lpstr>Scaling Axes: Outliers &amp; Skew Option 2: Scale Breaks</vt:lpstr>
      <vt:lpstr>Scaling Axes: Outliers &amp; Skew Option 2: Scale Breaks</vt:lpstr>
      <vt:lpstr>Scaling Axes: Outliers &amp; Skew Option 3: Log Scales</vt:lpstr>
      <vt:lpstr>Scaling Axes: Outliers &amp; Skew</vt:lpstr>
      <vt:lpstr>Scaling Axes: Outliers &amp; Skew Option 3: Log Scales</vt:lpstr>
      <vt:lpstr>Scaling Axes: Linear vs Log</vt:lpstr>
      <vt:lpstr>Small Multiples</vt:lpstr>
      <vt:lpstr>Small Multiples</vt:lpstr>
      <vt:lpstr>Effective Visual Encodings Part 2 Interactive Data Science</vt:lpstr>
      <vt:lpstr>Visual Channels</vt:lpstr>
      <vt:lpstr>Characteristics of Channels</vt:lpstr>
      <vt:lpstr>Characteristics of Channels</vt:lpstr>
      <vt:lpstr>Position</vt:lpstr>
      <vt:lpstr>Example: Scatterplot</vt:lpstr>
      <vt:lpstr>Position in 3D?</vt:lpstr>
      <vt:lpstr>Length &amp; Size</vt:lpstr>
      <vt:lpstr>Example 2D Size: Bubbles</vt:lpstr>
      <vt:lpstr>Value/Luminance &amp; Saturation</vt:lpstr>
      <vt:lpstr>Example: Diverging Value-Scale</vt:lpstr>
      <vt:lpstr>?????</vt:lpstr>
      <vt:lpstr>Color: Bad Example</vt:lpstr>
      <vt:lpstr>Color: Good Example</vt:lpstr>
      <vt:lpstr>Accessibility and Perceivability (see additional slide deck)</vt:lpstr>
      <vt:lpstr>Shape</vt:lpstr>
      <vt:lpstr>PowerPoint Presentation</vt:lpstr>
      <vt:lpstr>Chernoff Faces</vt:lpstr>
      <vt:lpstr>Can we quantify channel effectiveness?</vt:lpstr>
      <vt:lpstr>PowerPoint Presentation</vt:lpstr>
      <vt:lpstr>Steven’s Power Law, 1961</vt:lpstr>
      <vt:lpstr>How much longer?</vt:lpstr>
      <vt:lpstr>How much longer?</vt:lpstr>
      <vt:lpstr>How much steeper?</vt:lpstr>
      <vt:lpstr>How much larger?</vt:lpstr>
      <vt:lpstr>How much larger (area)?</vt:lpstr>
      <vt:lpstr>How much darker?</vt:lpstr>
      <vt:lpstr>How much darker?</vt:lpstr>
      <vt:lpstr>Position, Length &amp; Angle</vt:lpstr>
      <vt:lpstr>Effectiveness Rankings</vt:lpstr>
      <vt:lpstr>Effectiveness Rankings</vt:lpstr>
      <vt:lpstr>Effectiveness Rankings</vt:lpstr>
      <vt:lpstr>Modernization of Visual Channels</vt:lpstr>
      <vt:lpstr>Choose Effective Encodings</vt:lpstr>
      <vt:lpstr>Choose Effective Encodings</vt:lpstr>
      <vt:lpstr>Modernization of Visual Channels</vt:lpstr>
      <vt:lpstr>PowerPoint Presentation</vt:lpstr>
      <vt:lpstr>Standard first, custom second</vt:lpstr>
      <vt:lpstr>Discrete categories</vt:lpstr>
      <vt:lpstr>Sideways layout means readable labels</vt:lpstr>
      <vt:lpstr>Histograms for distributions</vt:lpstr>
      <vt:lpstr>Distributions with multiple categories</vt:lpstr>
      <vt:lpstr>Line charts for time series</vt:lpstr>
      <vt:lpstr>Compare values with aligned charts</vt:lpstr>
      <vt:lpstr>Make bar charts, not word clouds</vt:lpstr>
      <vt:lpstr>Guiding Principles</vt:lpstr>
      <vt:lpstr>Make the important visible</vt:lpstr>
      <vt:lpstr>Texas in Feb 2021. Winter storm. Rolling blackouts initiated to save the grid.</vt:lpstr>
      <vt:lpstr>Common task: compare forecast vs actuals.</vt:lpstr>
      <vt:lpstr>Differences!</vt:lpstr>
      <vt:lpstr>Just the difference</vt:lpstr>
      <vt:lpstr>Is the perceived difference the actual difference?</vt:lpstr>
      <vt:lpstr>Make the important visible (and noticeable)</vt:lpstr>
      <vt:lpstr>Make the important visible</vt:lpstr>
      <vt:lpstr>Three simple, flexible tools Color, Small Multiples, Order.</vt:lpstr>
      <vt:lpstr>Use descriptive titles and annotations</vt:lpstr>
      <vt:lpstr>Your job: explain the squiggle</vt:lpstr>
      <vt:lpstr>Start with the standard line chart: one line per fuel type</vt:lpstr>
      <vt:lpstr>Make Color Meaningful</vt:lpstr>
      <vt:lpstr>Make Color Meaningful</vt:lpstr>
      <vt:lpstr>Make Color Meaningful: to focus our attention</vt:lpstr>
      <vt:lpstr>Why aren't we just stacking it?</vt:lpstr>
      <vt:lpstr>Order matters</vt:lpstr>
      <vt:lpstr>Faceting</vt:lpstr>
      <vt:lpstr>Faceting</vt:lpstr>
      <vt:lpstr>Three* simple, flexible tools</vt:lpstr>
      <vt:lpstr>Color Semantic for categories</vt:lpstr>
      <vt:lpstr>Faceting</vt:lpstr>
      <vt:lpstr>Order matters</vt:lpstr>
      <vt:lpstr>Order matters</vt:lpstr>
      <vt:lpstr>Beyond Encoding Choices</vt:lpstr>
      <vt:lpstr>Design Choices Make a Difference</vt:lpstr>
      <vt:lpstr>“Chart Junk” and embellishments</vt:lpstr>
      <vt:lpstr>Is this a data visualization? Why or why not?</vt:lpstr>
      <vt:lpstr>Is this a data visualization? Why or why not?</vt:lpstr>
      <vt:lpstr>Are these?</vt:lpstr>
      <vt:lpstr>Design Critique</vt:lpstr>
      <vt:lpstr>A Record Year for Auto Recalls</vt:lpstr>
      <vt:lpstr>A Record Year for Auto Recalls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21-EffectiveVisualEncoding</dc:title>
  <cp:lastModifiedBy>Frank Josiah Elavsky</cp:lastModifiedBy>
  <cp:revision>6</cp:revision>
  <dcterms:created xsi:type="dcterms:W3CDTF">2024-03-21T19:40:18Z</dcterms:created>
  <dcterms:modified xsi:type="dcterms:W3CDTF">2024-04-02T19:09:09Z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2023-11-28T00:00:00Z</vt:filetime>
  </property>
  <property fmtid="{D5CDD505-2E9C-101B-9397-08002B2CF9AE}" pid="3" name="Creator">
    <vt:lpwstr>Keynote</vt:lpwstr>
  </property>
  <property fmtid="{D5CDD505-2E9C-101B-9397-08002B2CF9AE}" pid="4" name="LastSaved">
    <vt:filetime>2024-03-21T00:00:00Z</vt:filetime>
  </property>
  <property fmtid="{D5CDD505-2E9C-101B-9397-08002B2CF9AE}" pid="5" name="Producer">
    <vt:lpwstr>macOS Version 14.1 (Build 23B74) Quartz PDFContext</vt:lpwstr>
  </property>
</Properties>
</file>