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1"/>
  </p:notesMasterIdLst>
  <p:sldIdLst>
    <p:sldId id="256" r:id="rId2"/>
    <p:sldId id="336" r:id="rId3"/>
    <p:sldId id="442" r:id="rId4"/>
    <p:sldId id="440" r:id="rId5"/>
    <p:sldId id="443" r:id="rId6"/>
    <p:sldId id="324" r:id="rId7"/>
    <p:sldId id="429" r:id="rId8"/>
    <p:sldId id="430" r:id="rId9"/>
    <p:sldId id="431" r:id="rId10"/>
    <p:sldId id="441" r:id="rId11"/>
    <p:sldId id="270" r:id="rId12"/>
    <p:sldId id="385" r:id="rId13"/>
    <p:sldId id="457" r:id="rId14"/>
    <p:sldId id="458" r:id="rId15"/>
    <p:sldId id="459" r:id="rId16"/>
    <p:sldId id="460" r:id="rId17"/>
    <p:sldId id="444" r:id="rId18"/>
    <p:sldId id="461" r:id="rId19"/>
    <p:sldId id="419" r:id="rId20"/>
    <p:sldId id="445" r:id="rId21"/>
    <p:sldId id="276" r:id="rId22"/>
    <p:sldId id="449" r:id="rId23"/>
    <p:sldId id="279" r:id="rId24"/>
    <p:sldId id="399" r:id="rId25"/>
    <p:sldId id="280" r:id="rId26"/>
    <p:sldId id="400" r:id="rId27"/>
    <p:sldId id="284" r:id="rId28"/>
    <p:sldId id="403" r:id="rId29"/>
    <p:sldId id="302" r:id="rId30"/>
    <p:sldId id="408" r:id="rId31"/>
    <p:sldId id="410" r:id="rId32"/>
    <p:sldId id="306" r:id="rId33"/>
    <p:sldId id="374" r:id="rId34"/>
    <p:sldId id="396" r:id="rId35"/>
    <p:sldId id="390" r:id="rId36"/>
    <p:sldId id="262" r:id="rId37"/>
    <p:sldId id="447" r:id="rId38"/>
    <p:sldId id="446" r:id="rId39"/>
    <p:sldId id="330" r:id="rId40"/>
    <p:sldId id="326" r:id="rId41"/>
    <p:sldId id="327" r:id="rId42"/>
    <p:sldId id="397" r:id="rId43"/>
    <p:sldId id="417" r:id="rId44"/>
    <p:sldId id="455" r:id="rId45"/>
    <p:sldId id="379" r:id="rId46"/>
    <p:sldId id="383" r:id="rId47"/>
    <p:sldId id="432" r:id="rId48"/>
    <p:sldId id="264" r:id="rId49"/>
    <p:sldId id="422" r:id="rId50"/>
    <p:sldId id="423" r:id="rId51"/>
    <p:sldId id="462" r:id="rId52"/>
    <p:sldId id="465" r:id="rId53"/>
    <p:sldId id="467" r:id="rId54"/>
    <p:sldId id="466" r:id="rId55"/>
    <p:sldId id="468" r:id="rId56"/>
    <p:sldId id="469" r:id="rId57"/>
    <p:sldId id="470" r:id="rId58"/>
    <p:sldId id="319" r:id="rId59"/>
    <p:sldId id="450" r:id="rId60"/>
    <p:sldId id="322" r:id="rId61"/>
    <p:sldId id="451" r:id="rId62"/>
    <p:sldId id="452" r:id="rId63"/>
    <p:sldId id="453" r:id="rId64"/>
    <p:sldId id="454" r:id="rId65"/>
    <p:sldId id="321" r:id="rId66"/>
    <p:sldId id="456" r:id="rId67"/>
    <p:sldId id="464" r:id="rId68"/>
    <p:sldId id="428" r:id="rId69"/>
    <p:sldId id="471" r:id="rId7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5E5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Ref idx="minor">
          <a:srgbClr val="000000"/>
        </a:fontRef>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50"/>
    <p:restoredTop sz="94675"/>
  </p:normalViewPr>
  <p:slideViewPr>
    <p:cSldViewPr snapToGrid="0" snapToObjects="1">
      <p:cViewPr varScale="1">
        <p:scale>
          <a:sx n="64" d="100"/>
          <a:sy n="64" d="100"/>
        </p:scale>
        <p:origin x="216"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9T14:32:35.436"/>
    </inkml:context>
    <inkml:brush xml:id="br0">
      <inkml:brushProperty name="width" value="0.2" units="cm"/>
      <inkml:brushProperty name="height" value="0.2" units="cm"/>
      <inkml:brushProperty name="color" value="#FFFFFF"/>
    </inkml:brush>
  </inkml:definitions>
  <inkml:trace contextRef="#ctx0" brushRef="#br0">2954 3755 24575,'-69'-43'0,"2"3"0,6-8 0,16 8 0,17 5 0,12-8 0,-1-9 0,-2-7 0,-1 2 0,-1 14 0,8 12 0,5 12 0,1 4 0,0 4 0,-3 2 0,0 1 0,3 1 0,3-2 0,3 0 0,0-1 0,-2 3 0,-1 0 0,0 2 0,2-2 0,-6-11 0,-8-11 0,-7-6 0,-1-1 0,6 8 0,8 8 0,5 1 0,1 3 0,1 1 0,-8 2 0,6 3 0,-4 2 0,9 2 0,0 0 0,0-2 0,-2-4 0,-9-22 0,-16-37 0,8 19 0,-2-5 0,-2-7 0,-1-1 0,1 6 0,1 3 0,-11-30 0,15 43 0,8 18 0,13 21 0,3 1 0,1 3 0,3 0 0,1 0 0,2 0 0,10 0 0,-7 0 0,8 0 0,-8 0 0,8-8 0,10-12 0,12-19 0,12-16 0,1-7 0,-7 9 0,-11 14 0,-13 18 0,-9 12 0,-4 6 0,-8 1 0,-2-2 0,0 0 0,-1 1 0,3 2 0,0 1 0,0 0 0,3 0 0,0 0 0,1 0 0,-3 0 0,0 0 0,2 0 0,10 0 0,16 0 0,15 0 0,4 0 0,-5 0 0,-5 0 0,-23 0 0,2 0 0,-18 0 0,3 0 0,5 0 0,4 0 0,3 0 0,4 0 0,3 0 0,-13 0 0,-5 0 0,-33 0 0,4 0 0,-15 0 0,7 0 0,-25 0 0,16 0 0,-17 0 0,23 0 0,-6-4 0,-10-8 0,-16-11 0,-20-14 0,37 15 0,0-1 0,-1 0 0,2 0 0,-31-18 0,23 11 0,17 9 0,14 7 0,-1 1 0,-10-3 0,-5 0 0,-3-4 0,5-5 0,15 13 0,3-11 0,12 19 0,-8-14 0,-9-4 0,-11-8 0,-8-5 0,4 2 0,12 6 0,12 7 0,5 8 0,1 8 0,-3 3 0,-1 1 0,2 0 0,2-6 0,3 2 0,-5-12 0,-11-5 0,-24-17 0,-27-12 0,28 22 0,-2 2 0,-41-24 0,15 14 0,21 7 0,24 16 0,6 3 0,10 10 0,-1 0 0,2 0 0,2 0 0,1 0 0,-7-3 0,-13-8 0,-19-13 0,-21-13 0,-9-11 0,9 1 0,6 0 0,31 22 0,6 2 0,19 17 0,1-1 0,-1 2 0,0 0 0,0 1 0,-2-3 0,-4-6 0,-12-14 0,-23-15 0,-15-9 0,-3 0 0,3 3 0,32 21 0,5 3 0,19 17 0,-2 0 0,-1 3 0,0 1 0,0 3 0,-1-2 0,-9-5 0,-19-13 0,-25-15 0,-13-7 0,-1 2 0,20 9 0,16 11 0,21 6 0,2 3 0,9 7 0,0-1 0,3 1 0,1 0 0,-3 1 0,-2 3 0,1-3 0,3-5 0,-10-9 0,-11-8 0,-9-4 0,1 3 0,12 6 0,11 8 0,7 9 0,7 18 0,6 2 0,5 19 0,7 0 0,6 13 0,-2 5 0,3 5 0,-4-5 0,-3-9 0,-3-6 0,-7-9 0,-1-3 0,-1-1 0,1 1 0,5 12 0,4 22 0,1 19 0,-1 14 0,-5-6 0,-5-20 0,-6-21 0,-3-19 0,2-12 0,1-6 0,-1-2 0,0 3 0,-3 2 0,0 3 0,0 11 0,0 15 0,0 21 0,0 11 0,0-2 0,0-12 0,0-10 0,0-24 0,0 1 0,0-19 0,0 1 0,0 0 0,2 6 0,5 21 0,6 22 0,5 23 0,0 10 0,-3-14 0,-6-13 0,-5-18 0,-4-20 0,0-5 0,0-15 0,0 4 0,0-2 0,3-1 0,1 0 0,0-1 0,2 9 0,0 20 0,4 27 0,3 27 0,-7-38 0,1 1 0,5 47 0,-5-19 0,0-21 0,-3-20 0,0-18 0,-1-6 0,-3-8 0,0 1 0,0-1 0,0-1 0,0 3 0,0 9 0,4 22 0,6 26 0,4 25 0,3 6 0,-3-12 0,1-18 0,-10-33 0,2-5 0,-7-20 0,0 4 0,0 3 0,0 17 0,0 22 0,0 10 0,0 2 0,0-17 0,0-30 0,0-8 0,10-53 0,0 11 0,9-29 0,1 19 0,1 0 0,2 1 0,4-1 0,-2-2 0,0 1 0,-8 1 0,-4 8 0,0 4 0,0 1 0,5-1 0,1-3 0,2 3 0,-2 3 0,-8 5 0,-1 5 0,2-6 0,-3 7 0,8-9 0,-6 7 0,2-4 0,0 1 0,1-3 0,3-1 0,0 1 0,-2 7 0,-1 8 0,-5 5 0,1 2 0,-3 0 0,-1 0 0,2 0 0,2 0 0,7 0 0,6 0 0,2 0 0,-3 0 0,-7 0 0,-4-3 0,0-1 0,1 0 0,1 1 0,-3 3 0,-3 3 0,-4 1 0,-3 3 0,0 2 0,4-1 0,2-1 0,6 0 0,10-3 0,14 0 0,15-1 0,4-3 0,-3 0 0,-12 0 0,-14 0 0,-10 3 0,-9 2 0,-6 3 0,-1 1 0,0-1 0,0 0 0,0 2 0,0 1 0,0 3 0,0 0 0,0 4 0,1-7 0,7 7 0,3-6 0,1 2 0,-3-4 0,-7-2 0,1-1 0,1 0 0,0 7 0,3-4 0,1 10 0,7 0 0,5 6 0,1-1 0,-3-7 0,-4-8 0,-4-4 0,-5-1 0,1-1 0,-3-1 0,4 0 0,1 3 0,4 5 0,5 6 0,3 2 0,2 3 0,-1-3 0,-2 0 0,-5-4 0,-5-3 0,-6-3 0,-3-2 0,0 2 0,0 1 0,3 2 0,3 4 0,7 5 0,4 3 0,2 0 0,-4-7 0,-6-5 0,-1-5 0,-2-3 0,2-1 0,7 2 0,9 11 0,-5-4 0,7 15 0,-5-8 0,-9-3 0,8 1 0,-16-11 0,2 0 0,0-2 0,-2 2 0,3-1 0,5 6 0,8 8 0,10 6 0,6 7 0,0 0 0,-4-3 0,-9-8 0,-10-5 0,-8-7 0,-3-3 0,-2 4 0,0-2 0,3-2 0,3-3 0,2-2 0,1-1 0,-2 2 0,-1 2 0,2 6 0,-5-8 0,8 2 0,-6-11 0,8-5 0,-2-1 0,3-4 0,-3 0 0,0 1 0,-1 1 0,2 3 0,3 0 0,-1 4 0,4 3 0,5-1 0,12 1 0,6 1 0,0 1 0,1 3 0,-22-3 0,6-2 0,-12-2 0,6 0 0,0 3 0,-3 2 0,-5 2 0,-11 0 0,-27-6 0,9 1 0,-28-12 0,21-1 0,-6-7 0,1-5 0,3 1 0,1 2 0,0 2 0,5 2 0,3 2 0,-1-2 0,10 9 0,-9-6 0,12 11 0,-7-5 0,4 4 0,-1 5 0,1-2 0,2 7 0,0 0 0,-1 0 0,-5 0 0,-4 0 0,-13 0 0,12 0 0,-13 0 0,6 0 0,-8 0 0,-4 0 0,4 0 0,10 0 0,5 0 0,6 0 0,3 0 0,-1 0 0,2 0 0,-1 0 0,1 0 0,2 3 0,18 7 0,12 9 0,14 8 0,-3-3 0,-7-2 0,-3-1 0,0-1 0,5 3 0,-1-1 0,-11-13 0,-1 7 0,-15-11 0,4 5 0,-3-6 0,-1-4 0,1-16 0,-8 5 0,-9-21 0,-8 6 0,-8-8 0,-6-1 0,-1 6 0,0 1 0,4 5 0,5-1 0,4 2 0,3 2 0,-8-8 0,14 16 0,-14-11 0,20 18 0,-8-7 0,8 4 0,-2 1 0,3 0 0,3 0 0,-3-2 0,3 0 0,0-1 0,-2-2 0,-5-4 0,-10-20 0,-12-16 0,-2-8 0,-2-4 0,19 30 0,-1 8 0,12 22 0,0 1 0,-3 3 0,3-3 0,3-1 0,-1 0 0,-1 1 0,-5-1 0,-8-8 0,-6-8 0,-9-12 0,-2-4 0,-4 1 0,1 5 0,7 12 0,7 6 0,12 4 0,6 4 0,-1 1 0,-6 2 0,-8 1 0,-7 0 0,1 0 0,5 0 0,6 0 0,2 0 0,-3 0 0,-6 0 0,-1 0 0,-4 0 0,14 0 0,-1 0 0,10 0 0,-4 0 0,-2 0 0,-13 0 0,10 3 0,-9 1 0,13 0 0,-3-1 0,1-3 0,-3 2 0,-9 2 0,-11 7 0,-5 5 0,0 1 0,11 2 0,10-3 0,8 1 0,3 0 0,-1 5 0,0-7 0,1 4 0,2-8 0,0 1 0,1-2 0,-1 0 0,-4 0 0,-14 6 0,9-6 0,-9 3 0,16-2 0,3-3 0,1 5 0,5-6 0,0 4 0,0 0 0,0 4 0,0 0 0,0 3 0,-3 0 0,-8 2 0,-4 1 0,-4-1 0,1-5 0,6-11 0,5-15 0,4-27 0,3 9 0,0-22 0,3 22 0,1-11 0,0 0 0,3 4 0,-3-3 0,2 1 0,1-2 0,-1 0 0,2 8 0,1 6 0,-1 7 0,-3 6 0,-1-1 0,-4-5 0,3-5 0,1-9 0,1-7 0,-2 0 0,-3-5 0,0 20 0,0-1 0,0 16 0,0-3 0,0-4 0,0-8 0,0-14 0,0-15 0,0-5 0,0 7 0,0 14 0,0 16 0,0 8 0,0 3 0,0 2 0,0 0 0,0-4 0,-2-5 0,-5-11 0,-4-9 0,-4-3 0,-1-3 0,-1 0 0,4-2 0,-3-8 0,0-5 0,-2-4 0,-1 5 0,5 10 0,3 13 0,3 13 0,4-1 0,-2-5 0,-5-12 0,4 9 0,-10-10 0,15 30 0,-4-10 0,6 13 0,-3 2 0,-1 2 0,0 1 0,1-4 0,3-8 0,-4-16 0,-4-12 0,-5-3 0,-3 5 0,-2 14 0,10 10 0,-1 2 0,7-3 0,-8-6 0,-5-2 0,-1-1 0,4 11 0,7 2 0,5 7 0,0-3 0,0-4 0,0 0 0,0 0 0,0 1 0,0 4 0,0 0 0,0 2 0,0-1 0,0-1 0,0 1 0,0-2 0,0 1 0,0 0 0,4 3 0,7 2 0,14 4 0,-3 4 0,26 12 0,7 16 0,17 18 0,3 10 0,-12 0 0,-10-6 0,-8-10 0,-6-9 0,-4-9 0,-9-5 0,-6-3 0,-5-5 0,-6 1 0,3-5 0,-4-3 0,6 0 0,-7-3 0,3 3 0,2 1 0,2 0 0,7 5 0,4 0 0,3 3 0,3-1 0,0 1 0,4-2 0,0-2 0,-1-3 0,-7-4 0,-10-1 0,-4-3 0,-2 0 0,0 4 0,0 4 0,-3 2 0,-2 1 0,0-3 0,-2-2 0,1-1 0,1 5 0,1-6 0,8 7 0,5-2 0,8 4 0,5 1 0,3 0 0,0-1 0,-1 1 0,-4 1 0,-4-1 0,-4-2 0,0-5 0,1-3 0,0 0 0,-1 3 0,-2 1 0,-5 3 0,1-4 0,2 1 0,2 0 0,1 0 0,-1 3 0,-2-1 0,-2 0 0,-3 3 0,-3-8 0,0 5 0,-1-6 0,6 1 0,1 1 0,2 2 0,3 0 0,1 1 0,3 2 0,10-3 0,-14 3 0,4-4 0,-19-3 0,0 2 0,-3 1 0,-1 0 0,1 2 0,1 0 0,2 0 0,0 1 0,3 2 0,6 0 0,14 5 0,-11-8 0,10 5 0,-17-10 0,1 0 0,-2-1 0,-3-3 0,2 0 0,2 0 0,1 0 0,0 0 0,-1 0 0,-1 0 0,4 3 0,2 1 0,1 4 0,0-1 0,-1-2 0,-2-2 0,2-3 0,-3 2 0,1 2 0,-3 1 0,-4 2 0,0-2 0,10-2 0,-8-1 0,13-2 0,-10 0 0,6 0 0,0 3 0,2 1 0,-5 0 0,-5 3 0,-7-3 0,-15 0 0,0-1 0,-14-3 0,2-1 0,-10-6 0,-7-6 0,-5-9 0,-5-3 0,-2-4 0,-2-5 0,0 2 0,1-1 0,6 11 0,10 5 0,8 5 0,8 3 0,5-2 0,2 0 0,-2-6 0,5 5 0,-2-6 0,7 4 0,-2-8 0,2 8 0,-2-2 0,2 12 0,0 0 0,-1 2 0,-3 2 0,1 0 0,0 0 0,2-3 0,3-1 0,1-3 0,0 1 0,2 2 0,14 1 0,-5 7 0,21 4 0,-7 3 0,4 3 0,1-2 0,0 2 0,0 4 0,2 2 0,-1 0 0,-2-5 0,1 0 0,-11-10 0,2 5 0,-8-6 0,3 0 0,-1 5 0,1-7 0,-1 5 0,-5-5 0,2 2 0,-2 0 0,0-1 0,7 4 0,-6-3 0,8 8 0,-6-4 0,6 4 0,5 4 0,4 0 0,4 3 0,0-4 0,-8-1 0,-8-3 0,-11-6 0,-30-15 0,-4-8 0,-24-13 0,7 1 0,1-1 0,3 5 0,5 5 0,5 6 0,2 0 0,6 1 0,1-4 0,10 8 0,-5-13 0,12 17 0,-5-15 0,4 12 0,-3-2 0,-1 1 0,-2 3 0,2 2 0,-1-1 0,1 1 0,0-3 0,1 1 0,2 3 0,0-3 0,-2 3 0,0 0 0,-2-3 0,-4 0 0,-1-4 0,-8-4 0,-4 0 0,-1-1 0,-2 1 0,3 1 0,-3 0 0,-2-1 0,1-1 0,5 0 0,7 1 0,3 3 0,2 0 0,-3-2 0,6 5 0,-1-8 0,4 4 0,-9-8 0,-10-1 0,-7-2 0,-5 0 0,2 4 0,5 2 0,5 2 0,6 1 0,0 2 0,-1-1 0,8 9 0,-3-4 0,9 3 0,-7-4 0,-4 0 0,-5 0 0,-2 1 0,5 1 0,2 0 0,13 1 0,-2-1 0,3 4 0,0 1 0,0 1 0,2-2 0,3-2 0,-5-1 0,6 1 0,-6-1 0,4 3 0,-1-2 0,-1-2 0,-2-3 0,-6-4 0,-3 0 0,-3-4 0,9 6 0,-1-2 0,7 6 0,-8-10 0,3 7 0,-7-13 0,6 8 0,-8-8 0,-3 1 0,-4-2 0,-3 3 0,4 3 0,3 1 0,8 4 0,3 1 0,0 1 0,-1 3 0,-8-4 0,9 7 0,-3-3 0,10 6 0,-3 0 0,-3-2 0,-3 1 0,0 1 0,3 1 0,3-1 0,-1 1 0,0-1 0,0 1 0,2 0 0,1-3 0,-2-2 0,-4 0 0,0 2 0,2-2 0,3 1 0,1-1 0,-2 2 0,-2-2 0,-1-1 0,-1-2 0,-1 1 0,-1 2 0,1 3 0,0 2 0,4 3 0,3 3 0,4 4 0,3 4 0,3 6 0,8 6 0,9 5 0,8 2 0,11 2 0,8 0 0,7 1 0,3 0 0,-8-2 0,-9-9 0,-12-8 0,-9-6 0,-4-4 0,-3 3 0,1 2 0,0-2 0,0 1 0,4-5 0,-3 1 0,-1-1 0,-1 1 0,-1 0 0,1-1 0,6 2 0,-7-2 0,4 2 0,-7-5-3277,2 0 0,-3 0 3047,1 0 230,-1 0 0,0 0 0,2 0 0,2 0 0,-1 0 3276,-3 3 0,0 0-3044,-2 4-232,2 3 0,2-1 0,-1 2 0,2-2 0,-1-2 0,0-1 0,0-3 0,0-2 0,2-1 0,0 3 0,-1 2 0,2-1 0,2 2 0,2-2 0,4 2 0,4 1 0,2 0 0,0 1 0,-1-2 0,-2-3 0,-2-3 0,1 7 0,-8-6 0,1 9 0,-8-6 0,4 0 0,-4 2 0,2-2 0,-2 0 0,-1 2 0,4 1 0,1 0 0,3 4 0,2-1 0,-2-1 0,5 4 0,-7-7 0,2 4 0,-9-3 0,1 1 0,3 2 0,5-1 0,2-1 0,1 1 0,-1-2 0,-2-2 0,-2-1 0,1 1 0,0-1 0,1 1 0,0 0 0,1 1 0,6 2 0,-8-2 0,9 4 0,-5 1 0,10 8 0,-9-5 0,5 1 0,-16-4 0,0-4 0,-4 4 0,-3-5 0,0 4 0,0 1 0,3 0 0,3-4 0,9-4 0,-4-3 0,7 6 0,-3 3 0,5 2 0,1 0 0,-1-4 0,-3 1 0,-2-1 0,0 3 0,3-1 0,-1 1 0,1-1 0,-3-1 0,-2-2 0,-4 4 0,0-6 0,-2 9 0,-3-9 0,-1 6 0,-3-3 0,0 3 0,-5-2 0,-16-1 0,-17-4 0,-19-3 0,-9 0 0,-3-3 0,-1-9 0,4-5 0,2-3 0,5 3 0,5 5 0,0 4 0,-1 4 0,-6 0 0,-5 4 0,5-3 0,6 0 0,9-5 0,1 1 0,-8 2 0,-11 1 0,-9 4 0,-2 0 0,8 0 0,9 0 0,6 0 0,5 0 0,1 0 0,4 0 0,4 0 0,18 3 0,6 6 0,14 6 0,0 7 0,4 5 0,4 7 0,5 6 0,6 4 0,0 2 0,-4-1 0,-5-5 0,-7-5 0,-3-5 0,0-7 0,0-5 0,0-5 0,0 0 0,0 2 0,0 5 0,0 5 0,0 5 0,4 5 0,0 3 0,0 2 0,-1 1 0,-3 2 0,0-1 0,0-1 0,0-4 0,0-5 0,0-1 0,0-2 0,4-2 0,0-1 0,5 6 0,6 17 0,0 13 0,3 5 0,-2-6 0,-8-14 0,-1-14 0,-5-12 0,-2-9 0,0-9 0,0-17 0,0-7 0,6-33 0,7-18 0,-3 22 0,2-2 0,1-1 0,0 1 0,7-46 0,-4 25 0,-7 22 0,-1 7 0,13 2 0,-14 16 0,12-2 0,-15 24 0,2 1 0,4 3 0,1 0 0,1 0 0,-1 0 0,0 0 0,-1 0 0,-2 0 0,-1 3 0,-3 5 0,-3 7 0,-1 8 0,0 6 0,0 12 0,0 10 0,0 11 0,0 11 0,-3 1 0,-4-7 0,-5-11 0,-7-16 0,-1-8 0,2-1 0,-1 0 0,4 0 0,-4 5 0,10-14 0,-4 3 0,9-14 0,-1 4 0,-1 1 0,2-1 0,0 2 0,-1 2 0,-2 22 0,-6 26 0,-9 21 0,-1 2 0,5-19 0,5-26 0,10-25 0,3-15 0,0-23 0,0-3 0,0-13 0,0 6 0,0-1 0,0-3 0,0 13 0,0-2 0,2 11 0,1-5 0,6-4 0,2-12 0,4-14 0,3-12 0,0-14 0,2-8 0,-6-6 0,-4-1 0,-5 11 0,-4 15 0,3 11 0,4 5 0,2 0 0,3-5 0,0-2 0,1-4 0,3-4 0,1-10 0,2-14 0,-8 34 0,0-3 0,0-4 0,1-2 0,-1-2 0,0 1 0,0 1 0,-1 2 0,-1 5 0,-1 1 0,-1-1 0,-1 1 0,1-1 0,-2-1 0,0 1 0,-2 1 0,1-50 0,-1 45 0,-4 10 0,0 38 0,-3 0 0,-3 4 0,-4 5 0,-3 6 0,-3 4 0,-3 7 0,-7 4 0,-6 1 0,-4-1 0,1-3 0,2-5 0,6 1 0,0 0 0,1-1 0,0 2 0,-1-3 0,13-4 0,3-1 0,11-2 0,0 3 0,0 1 0,0 3 0,0-2 0,0-1 0,0-2 0,0 0 0,7 3 0,21 7 0,30 8 0,30 11 0,-38-18 0,2 1 0,-1 0 0,-2 0 0,40 18 0,-12-4 0,-15-5 0,-10-7 0,-10-5 0,-6-6 0,-2 2 0,-7 4 0,-4 0 0,-4 2 0,-2 0 0,-1 0 0,-1 2 0,1 2 0,4-1 0,3 4 0,5-3 0,-1 3 0,0-4 0,-3-5 0,-5-5 0,-3-7 0,-4-5 0,-2-1 0,4 5 0,5 3 0,8 7 0,9 6 0,12 1 0,2 2 0,-6-5 0,-2-4 0,-22-7 0,1-5 0,-17 0 0,6 1 0,-8 2 0,8 1 0,1 4 0,-2-7 0,13 5 0,-6-5 0,1 4 0,-4-1 0,-8-1 0,-26-10 0,4 1 0,-33-15 0,5-5 0,-21-14 0,-8-5 0,3 3 0,9 5 0,18 5 0,13 5 0,9 4 0,6 0 0,4 1 0,5-4 0,3-4 0,-2-7 0,4 12 0,-4-5 0,8 19 0,8 4 0,11 11 0,17 13 0,12 8 0,9 6 0,5 4 0,-4 0 0,-2 0 0,-5-2 0,-9-7 0,-5-5 0,-4-4 0,-5-5 0,1 1 0,0-2 0,-3-2 0,-5-4 0,-7 3 0,-6-6 0,-3 2 0,0-7 0,3 0 0,2 0 0,2 3 0,0 1 0,1 3 0,0 0 0,1-3 0,-2-1 0,-1-3 0,-2 2 0,-1 2 0,-3 3 0,-4 3 0,-2 1 0,-1 2 0,0-1 0,-4 2 0,-12 0 0,-16 2 0,-22 2 0,-17-4 0,-13-4 0,-6-7 0,-1 1 0,5 4 0,10 9 0,18 4 0,21 3 0,18 3 0,9 0 0,4 4 0,-3 3 0,1-11 0,-2 7 0,2-15 0,-1 3 0,1-6 0,0-7 0,-6 5 0,5-4 0,-7 6 0,8-4 0,-1-1 0,2-4 0,34-20 0,22-3 0,-3-1 0,3 2 0,15-2 0,12 3 0,-38 18 0,13 0 0,2 0 0,-8 0 0,-6 0 0,-4 0 0,-9 0 0,-5 0 0,-6 0 0,-6 0 0,-5 0 0,-24 3 0,-32 6 0,-29 4 0,30-6 0,-1 0 0,-2-2 0,1-2 0,1 0 0,0-2 0,0-1 0,0 0 0,-46 0 0,8 0 0,12 0 0,13 0 0,15 0 0,12 0 0,8 0 0,7-4 0,8-12 0,4-14 0,7-17 0,4-18 0,6-11 0,9 0 0,8 6 0,8 14 0,1 13 0,-1 7 0,1-4 0,1-9 0,-4-7 0,-4-2 0,-5 9 0,-8 13 0,-7 14 0,-6 12 0,-5 7 0,-3 3 0,0 1 0,-4 6 0,-5 11 0,-8 17 0,-4 22 0,-1 18 0,0 15 0,3 6 0,2-6 0,0-11 0,6-22 0,5-26 0,7-30 0,6-42 0,2 10 0,8-36 0,5 18 0,9-18 0,7-3 0,0 9 0,3 8 0,-7 11 0,-7 7 0,-5 5 0,-5 6 0,-1-2 0,-4 9 0,-3 2 0,-1 15 0,-11 12 0,-10 18 0,-13 18 0,-3 13 0,7 6 0,2-2 0,4-4 0,-4-6 0,-1-8 0,2-5 0,0-13 0,11-14 0,0-10 0,13-11 0,1-6 0,3-8 0,5-12 0,10-14 0,10-11 0,11-10 0,2 3 0,-3 5 0,-9 8 0,-12 23 0,-6 5 0,-4 16 0,3 0 0,-2-1 0,-3 1 0,-5 4 0,-14 2 0,-13 11 0,-6 8 0,-4 9 0,0 9 0,3 0 0,1 5 0,1 5 0,18-20 0,3-1 0,14-31 0,0-10 0,6-7 0,8-16 0,9-4 0,9-14 0,-4 6 0,-7 12 0,-6 17 0,-5 14 0,0 10 0,4 14 0,-1 19 0,2 28 0,-3 30 0,-8-38 0,0 1 0,3 4 0,1-1 0,1-2 0,2-3 0,18 35 0,3-17 0,0-19 0,0-11 0,-1-8 0,4-13 0,6-9 0,4-8 0,5-4 0,0-4 0,0-13 0,0-13 0,-2-10 0,-3 1 0,-12 12 0,-11 17 0,-20 15 0,-15 17 0,-11 9 0,-6 4 0,-2-7 0,1-13 0,-4-8 0,-5-7 0,-5-7 0,-4-14 0,-1-13 0,4-10 0,1 0 0,5 6 0,7 5 0,5 5 0,12 1 0,8-3 0,4-3 0,4-3 0,1 2 0,12 11 0,-6 9 0,14 8 0,-5 6 0,4 0 0,2 3 0,-6 3 0,-6 5 0,-2 3 0,-3 4 0,2 5 0,1 10 0,-4-10 0,-1 6 0,4-16 0,-6 0 0,9-2 0,-3-7 0,2-1 0,5-3 0,0 0 0,5 0 0,6 0 0,2 0 0,4 0 0,-2 0 0,-4 0 0,-3 0 0,-3 0 0,1 0 0,-2 0 0,-8 0 0,-49 7 0,15 2 0,-54 20 0,28 4 0,-12 8 0,0-4 0,10-10 0,5-6 0,3-5 0,6-4 0,1-5 0,15-3 0,-1 0 0,10 4 0,-10 8 0,-7 4 0,-6 5 0,-10 3 0,-6 3 0,-10 3 0,-5 0 0,7-1 0,9 0 0,11-2 0,23-12 0,3-2 0,14-10 0,0 3 0,0-2 0,3 2 0,3 0 0,3 2 0,7 3 0,0-3 0,4-1 0,-2-4 0,-1 0 0,-1-1 0,1-2 0,3 0 0,3-4 0,4-4 0,4-26 0,4-34 0,-16 16 0,-1-4 0,0-8 0,-2-1 0,-2 5 0,-1 3 0,6-31 0,-8 30 0,-2 22 0,-1 14 0,-4 7 0,-2 8 0,-2 16 0,0-4 0,0 16 0,0-6 0,0 7 0,0 5 0,0 0 0,1 0 0,3-1 0,7 1 0,8 4 0,-2-13 0,5 3 0,-6-17 0,6 0 0,-2-5 0,-1-3 0,-7 0 0,-3 0 0,-1 0 0,-1 0 0,0 0 0,0 0 0,0 0 0,0 0 0,0 0 0,0 0 0,3 0 0,0 0 0,1 0 0,-2 0 0,-2 0 0,0 0 0,0 0 0,1 0 0,4 0 0,5 0 0,4 0 0,0 0 0,-3 0 0,-3 0 0,-3 0 0,-1 2 0,0 5 0,1 3 0,0 3 0,0 0 0,-5-2 0,-3-1 0,-3-2 0,2-2 0,1 3 0,-1 0 0,1 2 0,-1 2 0,1-2 0,3 2 0,3 1 0,-1 2 0,2 2 0,3 2 0,-2 2 0,1-4 0,-1-3 0,-5-3 0,1-5 0,-3 4 0,2-3 0,-1 1 0,1 0 0,6-1 0,-5-3 0,7 2 0,-3-1 0,3 5 0,10 7 0,-11-5 0,5 7 0,-12-7 0,0 2 0,-3-2 0,0-4 0,-4-1 0,0 1 0,2-1 0,5 1 0,7 2 0,2 2 0,3 4 0,-11-4 0,2 1 0,-6-10 0,-1 1 0,1-1 0,-2 0 0,5-1 0,3-2 0,5-1 0,-1 3 0,4 4 0,1 4 0,3 1 0,5-1 0,0-1 0,-1-2 0,-4 1 0,-9-2 0,-3-3 0,-4 0 0,-2-5 0,-1-16 0,-3 6 0,0-18 0,-1 4 0,-5-12 0,-4-7 0,-5 0 0,-5 4 0,-1 5 0,-3 2 0,2-2 0,-1 0 0,0-1 0,1 2 0,6 14 0,2-1 0,7 8 0,0-10 0,-1 8 0,1-5 0,3 12 0,-2-2 0,3 1 0,-1-2 0,-2 1 0,1-1 0,-6 4 0,6-1 0,-3 2 0,4 2 0,0-2 0,1 2 0,-2-2 0,-1-1 0,-2 0 0,-1-1 0,2 0 0,0-1 0,0 0 0,1-2 0,-2 2 0,-1 0 0,-1 4 0,1-2 0,3-1 0,0 0 0,2-1 0,0 2 0,-1 3 0,1 1 0,-3-1 0,0 4 0,3-1 0,7 16 0,6 4 0,-1 1 0,4 0 0,-2-6 0,0-1 0,5 4 0,-6-5 0,5 6 0,-2 0 0,-1 0 0,0-6 0,-4-1 0,-1-3 0,-2 0 0,-3 1 0,1-1 0,1 1 0,3-2 0,1 0 0,2 2 0,1-1 0,0 6 0,-1-7 0,-1 6 0,-2-6 0,1 4 0,1 3 0,3-4 0,-1 1 0,1-3 0,-4-1 0,-3 3 0,-3 0 0,-1 3 0,0 0 0,0 2 0,0 3 0,0 4 0,0 1 0,0 0 0,0-1 0,0-3 0,7 3 0,-5-9 0,7 1 0,-5-4 0,1 3 0,-2-1 0,-3 1 0,2-5 0,2 1 0,3 2 0,0 0 0,-3 3 0,7-4 0,-9-1 0,5-2 0,-7-1 0,0 3 0,0-1 0,0 3 0,0-1 0,0-1 0,0 0 0,3-1 0,2 0 0,3 2 0,-1 0 0,-3 0 0,1 0 0,-1 1 0,-1 1 0,1 3 0,0-1 0,1 1 0,3-4 0,-2-2 0,1 1 0,-1 0 0,1 6 0,3 6 0,1 1 0,4 3 0,-2-4 0,-1-5 0,-5-3 0,-3-4 0,-3-2 0,2-3 0,1 1 0,-1-2 0,0 3 0,4 0 0,-5 0 0,4-1 0,-6 1 0,3 0 0,1 0 0,0 1 0,-1 0 0,-3 4 0,2 0 0,1 1 0,1 3 0,0-5 0,-2 10 0,4 4 0,-4-6 0,6 7 0,-3-11 0,1-6 0,2 6 0,-4-11 0,2 6 0,-2-6 0,3-1 0,3-2 0,-2-1 0,-1 3 0,-4 4 0,-3 1 0,0 1 0,0-2 0,0-1 0,0 1 0,0 1 0,0 1 0,2 1 0,2 3 0,2 0 0,2 7 0,-1-8 0,1 6 0,-4-11 0,-1 3 0,-3-3 0,0 1 0,0 1 0,7-1 0,-5 1 0,6-1 0,-4-5 0,3 1 0,0-6 0,-2-5 0,-2-7 0,-3 0 0,0-13 0,0-4 0,0-15 0,0-10 0,0-7 0,-3 0 0,-1 4 0,-3 9 0,-8 3 0,9 22 0,-4-2 0,8 19 0,-2 1 0,-4 1 0,-4-3 0,-3-8 0,-6-7 0,1-3 0,2-1 0,7 11 0,-1 2 0,11 9 0,-6-1 0,7 1 0,-3-2 0,-1-1 0,-1-1 0,-4-4 0,3 1 0,-6-7 0,5 6 0,-4-5 0,1 0 0,0-2 0,-4-2 0,-1-5 0,-1-4 0,0-2 0,1 2 0,0 5 0,1 3 0,3 6 0,2 1 0,2 5 0,0 4 0,0-2 0,1 1 0,3 1 0,1-3 0,2 1 0,0 0 0,0-9 0,0 8 0,0-11 0,0 8 0,0-3 0,0 3 0,0 2 0,0-1 0,0 0 0,0-2 0,0-1 0,0-4 0,0-9 0,0-11 0,0 13 0,0-4 0,3 23 0,1 1 0,2 4 0,4 3 0,2 0 0,1 0 0,1 3 0,-4 0 0,-3 4 0,3 0 0,-4-3 0,4 0 0,-3-4 0,-1 0 0,-2 2 0,2 2 0,1 0 0,0-1 0,2-3 0,-2 0 0,-2-3 0,-2 0 0,-2-4 0,-1 1 0,0-4 0,0 0 0,0 2 0,0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9T14:37:57.484"/>
    </inkml:context>
    <inkml:brush xml:id="br0">
      <inkml:brushProperty name="width" value="0.2" units="cm"/>
      <inkml:brushProperty name="height" value="0.2" units="cm"/>
      <inkml:brushProperty name="color" value="#FFFFFF"/>
    </inkml:brush>
  </inkml:definitions>
  <inkml:trace contextRef="#ctx0" brushRef="#br0">450 202 24575,'-44'-5'0,"-28"-23"0,13 10 0,11-5 0,-1-1 0,-10-4 0,-2 0 0,22 6 0,25 12 0,9 2 0,5 4 0,0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1143000" y="685800"/>
            <a:ext cx="4572000" cy="3429000"/>
          </a:xfrm>
          <a:prstGeom prst="rect">
            <a:avLst/>
          </a:prstGeom>
        </p:spPr>
        <p:txBody>
          <a:bodyPr/>
          <a:lstStyle/>
          <a:p>
            <a:endParaRPr/>
          </a:p>
        </p:txBody>
      </p:sp>
      <p:sp>
        <p:nvSpPr>
          <p:cNvPr id="224" name="Shape 22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how do designers, developers, and creators of visualizations know whether something they’ve made is accessible or not for people with disabilities?</a:t>
            </a:r>
          </a:p>
        </p:txBody>
      </p:sp>
    </p:spTree>
    <p:extLst>
      <p:ext uri="{BB962C8B-B14F-4D97-AF65-F5344CB8AC3E}">
        <p14:creationId xmlns:p14="http://schemas.microsoft.com/office/powerpoint/2010/main" val="3704418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0546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7965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0639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0047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5523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0864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7300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3721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2042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2230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8986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3623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8404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6497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3216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0516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2002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7018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7563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8514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5967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1521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3599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2760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6752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75215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4727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8066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9542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3446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1687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3326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77074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2027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15958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13239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69396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9548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Make more of a note!!!</a:t>
            </a:r>
            <a:endParaRPr dirty="0"/>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1926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Make more of a note!!!</a:t>
            </a:r>
            <a:endParaRPr dirty="0"/>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2960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Make more of a note!!!</a:t>
            </a:r>
            <a:endParaRPr dirty="0"/>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3971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4eaf235_1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Make more of a note!!!</a:t>
            </a:r>
            <a:endParaRPr dirty="0"/>
          </a:p>
        </p:txBody>
      </p:sp>
      <p:sp>
        <p:nvSpPr>
          <p:cNvPr id="139" name="Google Shape;139;g10104eaf235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0641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3074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dig.cmu.edu"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dig.cmu.edu"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18279910" cy="636979"/>
          </a:xfrm>
          <a:prstGeom prst="rect">
            <a:avLst/>
          </a:prstGeom>
        </p:spPr>
        <p:txBody>
          <a:bodyPr lIns="45719" tIns="45719" rIns="45719" bIns="45719"/>
          <a:lstStyle>
            <a:lvl1pPr defTabSz="825500">
              <a:spcBef>
                <a:spcPts val="0"/>
              </a:spcBef>
              <a:defRPr sz="3600">
                <a:latin typeface="+mn-lt"/>
                <a:ea typeface="+mn-ea"/>
                <a:cs typeface="+mn-cs"/>
                <a:sym typeface="Helvetica Neue Medium"/>
              </a:defRPr>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defTabSz="825500">
              <a:spcBef>
                <a:spcPts val="0"/>
              </a:spcBef>
              <a:defRPr sz="5500">
                <a:latin typeface="+mn-lt"/>
                <a:ea typeface="+mn-ea"/>
                <a:cs typeface="+mn-cs"/>
                <a:sym typeface="Helvetica Neue Medium"/>
              </a:defRPr>
            </a:lvl1pPr>
            <a:lvl2pPr defTabSz="825500">
              <a:spcBef>
                <a:spcPts val="0"/>
              </a:spcBef>
              <a:defRPr sz="5500">
                <a:latin typeface="+mn-lt"/>
                <a:ea typeface="+mn-ea"/>
                <a:cs typeface="+mn-cs"/>
                <a:sym typeface="Helvetica Neue Medium"/>
              </a:defRPr>
            </a:lvl2pPr>
            <a:lvl3pPr defTabSz="825500">
              <a:spcBef>
                <a:spcPts val="0"/>
              </a:spcBef>
              <a:defRPr sz="5500">
                <a:latin typeface="+mn-lt"/>
                <a:ea typeface="+mn-ea"/>
                <a:cs typeface="+mn-cs"/>
                <a:sym typeface="Helvetica Neue Medium"/>
              </a:defRPr>
            </a:lvl3pPr>
            <a:lvl4pPr defTabSz="825500">
              <a:spcBef>
                <a:spcPts val="0"/>
              </a:spcBef>
              <a:defRPr sz="5500">
                <a:latin typeface="+mn-lt"/>
                <a:ea typeface="+mn-ea"/>
                <a:cs typeface="+mn-cs"/>
                <a:sym typeface="Helvetica Neue Medium"/>
              </a:defRPr>
            </a:lvl4pPr>
            <a:lvl5pPr defTabSz="825500">
              <a:spcBef>
                <a:spcPts val="0"/>
              </a:spcBef>
              <a:defRPr sz="5500">
                <a:latin typeface="+mn-lt"/>
                <a:ea typeface="+mn-ea"/>
                <a:cs typeface="+mn-cs"/>
                <a:sym typeface="Helvetica Neue Medium"/>
              </a:defRPr>
            </a:lvl5pPr>
          </a:lstStyle>
          <a:p>
            <a:r>
              <a:t>Presentation Subtitle</a:t>
            </a:r>
          </a:p>
          <a:p>
            <a:pPr lvl="1"/>
            <a:endParaRPr/>
          </a:p>
          <a:p>
            <a:pPr lvl="2"/>
            <a:endParaRPr/>
          </a:p>
          <a:p>
            <a:pPr lvl="3"/>
            <a:endParaRPr/>
          </a:p>
          <a:p>
            <a:pPr lvl="4"/>
            <a:endParaRPr/>
          </a:p>
        </p:txBody>
      </p:sp>
      <p:pic>
        <p:nvPicPr>
          <p:cNvPr id="14" name="DIG-light.pdf" descr="DIG-light.pdf"/>
          <p:cNvPicPr>
            <a:picLocks noChangeAspect="1"/>
          </p:cNvPicPr>
          <p:nvPr/>
        </p:nvPicPr>
        <p:blipFill>
          <a:blip r:embed="rId2"/>
          <a:stretch>
            <a:fillRect/>
          </a:stretch>
        </p:blipFill>
        <p:spPr>
          <a:xfrm>
            <a:off x="20779759" y="9027953"/>
            <a:ext cx="2664105" cy="2706392"/>
          </a:xfrm>
          <a:prstGeom prst="rect">
            <a:avLst/>
          </a:prstGeom>
          <a:ln w="12700">
            <a:miter lim="400000"/>
          </a:ln>
        </p:spPr>
      </p:pic>
      <p:sp>
        <p:nvSpPr>
          <p:cNvPr id="15" name="dig.cmu.edu"/>
          <p:cNvSpPr txBox="1"/>
          <p:nvPr/>
        </p:nvSpPr>
        <p:spPr>
          <a:xfrm>
            <a:off x="20745189" y="11860902"/>
            <a:ext cx="2664105" cy="634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hlinkClick r:id="rId3"/>
              </a:defRPr>
            </a:lvl1pPr>
          </a:lstStyle>
          <a:p>
            <a:r>
              <a:rPr>
                <a:hlinkClick r:id="rId3"/>
              </a:rPr>
              <a:t>dig.cmu.edu</a:t>
            </a:r>
          </a:p>
        </p:txBody>
      </p:sp>
      <p:sp>
        <p:nvSpPr>
          <p:cNvPr id="16" name="Name"/>
          <p:cNvSpPr txBox="1">
            <a:spLocks noGrp="1"/>
          </p:cNvSpPr>
          <p:nvPr>
            <p:ph type="body" sz="quarter" idx="22" hasCustomPrompt="1"/>
          </p:nvPr>
        </p:nvSpPr>
        <p:spPr>
          <a:xfrm>
            <a:off x="1201340" y="1064862"/>
            <a:ext cx="9280101" cy="636979"/>
          </a:xfrm>
          <a:prstGeom prst="rect">
            <a:avLst/>
          </a:prstGeom>
        </p:spPr>
        <p:txBody>
          <a:bodyPr lIns="45719" tIns="45719" rIns="45719" bIns="45719"/>
          <a:lstStyle>
            <a:lvl1pPr defTabSz="825500">
              <a:spcBef>
                <a:spcPts val="0"/>
              </a:spcBef>
              <a:defRPr sz="3600">
                <a:solidFill>
                  <a:srgbClr val="5E5E5E"/>
                </a:solidFill>
                <a:latin typeface="+mn-lt"/>
                <a:ea typeface="+mn-ea"/>
                <a:cs typeface="+mn-cs"/>
                <a:sym typeface="Helvetica Neue Medium"/>
              </a:defRPr>
            </a:lvl1pPr>
          </a:lstStyle>
          <a:p>
            <a:r>
              <a:t>Name</a:t>
            </a:r>
          </a:p>
        </p:txBody>
      </p:sp>
      <p:sp>
        <p:nvSpPr>
          <p:cNvPr id="17" name="URL"/>
          <p:cNvSpPr txBox="1">
            <a:spLocks noGrp="1"/>
          </p:cNvSpPr>
          <p:nvPr>
            <p:ph type="body" sz="quarter" idx="23" hasCustomPrompt="1"/>
          </p:nvPr>
        </p:nvSpPr>
        <p:spPr>
          <a:xfrm>
            <a:off x="16568715" y="1064862"/>
            <a:ext cx="6859712" cy="636979"/>
          </a:xfrm>
          <a:prstGeom prst="rect">
            <a:avLst/>
          </a:prstGeom>
        </p:spPr>
        <p:txBody>
          <a:bodyPr lIns="45719" tIns="45719" rIns="45719" bIns="45719"/>
          <a:lstStyle>
            <a:lvl1pPr algn="r" defTabSz="825500">
              <a:spcBef>
                <a:spcPts val="0"/>
              </a:spcBef>
              <a:defRPr sz="3600">
                <a:solidFill>
                  <a:srgbClr val="5E5E5E"/>
                </a:solidFill>
                <a:latin typeface="+mn-lt"/>
                <a:ea typeface="+mn-ea"/>
                <a:cs typeface="+mn-cs"/>
                <a:sym typeface="Helvetica Neue Medium"/>
              </a:defRPr>
            </a:lvl1pPr>
          </a:lstStyle>
          <a:p>
            <a:r>
              <a:t>URL</a:t>
            </a:r>
          </a:p>
        </p:txBody>
      </p:sp>
      <p:sp>
        <p:nvSpPr>
          <p:cNvPr id="18" name="Slide Number"/>
          <p:cNvSpPr txBox="1">
            <a:spLocks noGrp="1"/>
          </p:cNvSpPr>
          <p:nvPr>
            <p:ph type="sldNum" sz="quarter" idx="2"/>
          </p:nvPr>
        </p:nvSpPr>
        <p:spPr>
          <a:xfrm>
            <a:off x="12001499" y="13080999"/>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Bullets &amp; Photo Full">
    <p:spTree>
      <p:nvGrpSpPr>
        <p:cNvPr id="1" name=""/>
        <p:cNvGrpSpPr/>
        <p:nvPr/>
      </p:nvGrpSpPr>
      <p:grpSpPr>
        <a:xfrm>
          <a:off x="0" y="0"/>
          <a:ext cx="0" cy="0"/>
          <a:chOff x="0" y="0"/>
          <a:chExt cx="0" cy="0"/>
        </a:xfrm>
      </p:grpSpPr>
      <p:sp>
        <p:nvSpPr>
          <p:cNvPr id="107"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defTabSz="825500">
              <a:spcBef>
                <a:spcPts val="0"/>
              </a:spcBef>
              <a:defRPr sz="5500">
                <a:latin typeface="+mn-lt"/>
                <a:ea typeface="+mn-ea"/>
                <a:cs typeface="+mn-cs"/>
                <a:sym typeface="Helvetica Neue Medium"/>
              </a:defRPr>
            </a:lvl1pPr>
          </a:lstStyle>
          <a:p>
            <a:r>
              <a:t>Slide Subtitle</a:t>
            </a:r>
          </a:p>
        </p:txBody>
      </p:sp>
      <p:sp>
        <p:nvSpPr>
          <p:cNvPr id="108"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109" name="660384004_1290x1720.jpg"/>
          <p:cNvSpPr>
            <a:spLocks noGrp="1"/>
          </p:cNvSpPr>
          <p:nvPr>
            <p:ph type="pic" idx="22"/>
          </p:nvPr>
        </p:nvSpPr>
        <p:spPr>
          <a:xfrm>
            <a:off x="10985575" y="-2058461"/>
            <a:ext cx="13398049" cy="17864066"/>
          </a:xfrm>
          <a:prstGeom prst="rect">
            <a:avLst/>
          </a:prstGeom>
        </p:spPr>
        <p:txBody>
          <a:bodyPr lIns="91439" tIns="45719" rIns="91439" bIns="45719">
            <a:noAutofit/>
          </a:bodyPr>
          <a:lstStyle/>
          <a:p>
            <a:endParaRPr/>
          </a:p>
        </p:txBody>
      </p:sp>
      <p:sp>
        <p:nvSpPr>
          <p:cNvPr id="110"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118"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spc="-232"/>
            </a:lvl1pPr>
          </a:lstStyle>
          <a:p>
            <a:r>
              <a:t>Section Title</a:t>
            </a:r>
          </a:p>
        </p:txBody>
      </p:sp>
      <p:sp>
        <p:nvSpPr>
          <p:cNvPr id="119"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26"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127"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defTabSz="825500">
              <a:spcBef>
                <a:spcPts val="0"/>
              </a:spcBef>
              <a:defRPr sz="5500">
                <a:latin typeface="+mn-lt"/>
                <a:ea typeface="+mn-ea"/>
                <a:cs typeface="+mn-cs"/>
                <a:sym typeface="Helvetica Neue Medium"/>
              </a:defRPr>
            </a:lvl1pPr>
          </a:lstStyle>
          <a:p>
            <a:r>
              <a:t>Slide Subtitle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Only Alt">
    <p:spTree>
      <p:nvGrpSpPr>
        <p:cNvPr id="1" name=""/>
        <p:cNvGrpSpPr/>
        <p:nvPr/>
      </p:nvGrpSpPr>
      <p:grpSpPr>
        <a:xfrm>
          <a:off x="0" y="0"/>
          <a:ext cx="0" cy="0"/>
          <a:chOff x="0" y="0"/>
          <a:chExt cx="0" cy="0"/>
        </a:xfrm>
      </p:grpSpPr>
      <p:sp>
        <p:nvSpPr>
          <p:cNvPr id="135" name="Slide Subtitle"/>
          <p:cNvSpPr txBox="1">
            <a:spLocks noGrp="1"/>
          </p:cNvSpPr>
          <p:nvPr>
            <p:ph type="body" sz="quarter" idx="21" hasCustomPrompt="1"/>
          </p:nvPr>
        </p:nvSpPr>
        <p:spPr>
          <a:xfrm>
            <a:off x="12756298" y="785622"/>
            <a:ext cx="9779001" cy="2013067"/>
          </a:xfrm>
          <a:prstGeom prst="rect">
            <a:avLst/>
          </a:prstGeom>
        </p:spPr>
        <p:txBody>
          <a:bodyPr lIns="45719" tIns="45719" rIns="45719" bIns="45719" anchor="ctr"/>
          <a:lstStyle>
            <a:lvl1pPr defTabSz="825500">
              <a:spcBef>
                <a:spcPts val="0"/>
              </a:spcBef>
              <a:defRPr sz="5500">
                <a:latin typeface="+mn-lt"/>
                <a:ea typeface="+mn-ea"/>
                <a:cs typeface="+mn-cs"/>
                <a:sym typeface="Helvetica Neue Medium"/>
              </a:defRPr>
            </a:lvl1pPr>
          </a:lstStyle>
          <a:p>
            <a:r>
              <a:t>Slide Subtitle</a:t>
            </a:r>
          </a:p>
        </p:txBody>
      </p:sp>
      <p:sp>
        <p:nvSpPr>
          <p:cNvPr id="136"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54" name="Body Level One…"/>
          <p:cNvSpPr txBox="1">
            <a:spLocks noGrp="1"/>
          </p:cNvSpPr>
          <p:nvPr>
            <p:ph type="body" sz="half" idx="1" hasCustomPrompt="1"/>
          </p:nvPr>
        </p:nvSpPr>
        <p:spPr>
          <a:xfrm>
            <a:off x="1206500" y="4920843"/>
            <a:ext cx="21971000" cy="3874314"/>
          </a:xfrm>
          <a:prstGeom prst="rect">
            <a:avLst/>
          </a:prstGeom>
        </p:spPr>
        <p:txBody>
          <a:bodyPr anchor="ctr"/>
          <a:lstStyle>
            <a:lvl1pPr algn="ctr">
              <a:lnSpc>
                <a:spcPct val="80000"/>
              </a:lnSpc>
              <a:spcBef>
                <a:spcPts val="0"/>
              </a:spcBef>
              <a:defRPr sz="11600" spc="-232">
                <a:latin typeface="+mn-lt"/>
                <a:ea typeface="+mn-ea"/>
                <a:cs typeface="+mn-cs"/>
                <a:sym typeface="Helvetica Neue Medium"/>
              </a:defRPr>
            </a:lvl1pPr>
            <a:lvl2pPr algn="ctr">
              <a:lnSpc>
                <a:spcPct val="80000"/>
              </a:lnSpc>
              <a:spcBef>
                <a:spcPts val="0"/>
              </a:spcBef>
              <a:defRPr sz="11600" spc="-232">
                <a:latin typeface="+mn-lt"/>
                <a:ea typeface="+mn-ea"/>
                <a:cs typeface="+mn-cs"/>
                <a:sym typeface="Helvetica Neue Medium"/>
              </a:defRPr>
            </a:lvl2pPr>
            <a:lvl3pPr algn="ctr">
              <a:lnSpc>
                <a:spcPct val="80000"/>
              </a:lnSpc>
              <a:spcBef>
                <a:spcPts val="0"/>
              </a:spcBef>
              <a:defRPr sz="11600" spc="-232">
                <a:latin typeface="+mn-lt"/>
                <a:ea typeface="+mn-ea"/>
                <a:cs typeface="+mn-cs"/>
                <a:sym typeface="Helvetica Neue Medium"/>
              </a:defRPr>
            </a:lvl3pPr>
            <a:lvl4pPr algn="ctr">
              <a:lnSpc>
                <a:spcPct val="80000"/>
              </a:lnSpc>
              <a:spcBef>
                <a:spcPts val="0"/>
              </a:spcBef>
              <a:defRPr sz="11600" spc="-232">
                <a:latin typeface="+mn-lt"/>
                <a:ea typeface="+mn-ea"/>
                <a:cs typeface="+mn-cs"/>
                <a:sym typeface="Helvetica Neue Medium"/>
              </a:defRPr>
            </a:lvl4pPr>
            <a:lvl5pPr algn="ctr">
              <a:lnSpc>
                <a:spcPct val="80000"/>
              </a:lnSpc>
              <a:spcBef>
                <a:spcPts val="0"/>
              </a:spcBef>
              <a:defRPr sz="11600" spc="-232">
                <a:latin typeface="+mn-lt"/>
                <a:ea typeface="+mn-ea"/>
                <a:cs typeface="+mn-cs"/>
                <a:sym typeface="Helvetica Neue Medium"/>
              </a:defRPr>
            </a:lvl5pPr>
          </a:lstStyle>
          <a:p>
            <a:r>
              <a:t>Statement</a:t>
            </a:r>
          </a:p>
          <a:p>
            <a:pPr lvl="1"/>
            <a:endParaRPr/>
          </a:p>
          <a:p>
            <a:pPr lvl="2"/>
            <a:endParaRPr/>
          </a:p>
          <a:p>
            <a:pPr lvl="3"/>
            <a:endParaRPr/>
          </a:p>
          <a:p>
            <a:pPr lvl="4"/>
            <a:endParaRP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62" name="Body Level One…"/>
          <p:cNvSpPr txBox="1">
            <a:spLocks noGrp="1"/>
          </p:cNvSpPr>
          <p:nvPr>
            <p:ph type="body" idx="1" hasCustomPrompt="1"/>
          </p:nvPr>
        </p:nvSpPr>
        <p:spPr>
          <a:xfrm>
            <a:off x="1206500" y="1075927"/>
            <a:ext cx="21971000" cy="7241584"/>
          </a:xfrm>
          <a:prstGeom prst="rect">
            <a:avLst/>
          </a:prstGeom>
        </p:spPr>
        <p:txBody>
          <a:bodyPr anchor="b"/>
          <a:lstStyle>
            <a:lvl1pPr algn="ctr">
              <a:lnSpc>
                <a:spcPct val="80000"/>
              </a:lnSpc>
              <a:spcBef>
                <a:spcPts val="0"/>
              </a:spcBef>
              <a:defRPr sz="25000" b="1" spc="-250"/>
            </a:lvl1pPr>
            <a:lvl2pPr algn="ctr">
              <a:lnSpc>
                <a:spcPct val="80000"/>
              </a:lnSpc>
              <a:spcBef>
                <a:spcPts val="0"/>
              </a:spcBef>
              <a:defRPr sz="25000" b="1" spc="-250"/>
            </a:lvl2pPr>
            <a:lvl3pPr algn="ctr">
              <a:lnSpc>
                <a:spcPct val="80000"/>
              </a:lnSpc>
              <a:spcBef>
                <a:spcPts val="0"/>
              </a:spcBef>
              <a:defRPr sz="25000" b="1" spc="-250"/>
            </a:lvl3pPr>
            <a:lvl4pPr algn="ctr">
              <a:lnSpc>
                <a:spcPct val="80000"/>
              </a:lnSpc>
              <a:spcBef>
                <a:spcPts val="0"/>
              </a:spcBef>
              <a:defRPr sz="25000" b="1" spc="-250"/>
            </a:lvl4pPr>
            <a:lvl5pPr algn="ctr">
              <a:lnSpc>
                <a:spcPct val="80000"/>
              </a:lnSpc>
              <a:spcBef>
                <a:spcPts val="0"/>
              </a:spcBef>
              <a:defRPr sz="25000" b="1" spc="-250"/>
            </a:lvl5pPr>
          </a:lstStyle>
          <a:p>
            <a:r>
              <a:t>100%</a:t>
            </a:r>
          </a:p>
          <a:p>
            <a:pPr lvl="1"/>
            <a:endParaRPr/>
          </a:p>
          <a:p>
            <a:pPr lvl="2"/>
            <a:endParaRPr/>
          </a:p>
          <a:p>
            <a:pPr lvl="3"/>
            <a:endParaRPr/>
          </a:p>
          <a:p>
            <a:pPr lvl="4"/>
            <a:endParaRPr/>
          </a:p>
        </p:txBody>
      </p:sp>
      <p:sp>
        <p:nvSpPr>
          <p:cNvPr id="163"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algn="ctr" defTabSz="825500">
              <a:spcBef>
                <a:spcPts val="0"/>
              </a:spcBef>
              <a:defRPr sz="5500" b="1"/>
            </a:lvl1pPr>
          </a:lstStyle>
          <a:p>
            <a:r>
              <a:t>Fact information</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71" name="Body Level One…"/>
          <p:cNvSpPr txBox="1">
            <a:spLocks noGrp="1"/>
          </p:cNvSpPr>
          <p:nvPr>
            <p:ph type="body" idx="1" hasCustomPrompt="1"/>
          </p:nvPr>
        </p:nvSpPr>
        <p:spPr>
          <a:xfrm>
            <a:off x="1753923" y="1456422"/>
            <a:ext cx="20876154" cy="7712118"/>
          </a:xfrm>
          <a:prstGeom prst="rect">
            <a:avLst/>
          </a:prstGeom>
        </p:spPr>
        <p:txBody>
          <a:bodyPr anchor="ctr"/>
          <a:lstStyle>
            <a:lvl1pPr marL="638923" indent="-469900">
              <a:lnSpc>
                <a:spcPct val="110000"/>
              </a:lnSpc>
              <a:spcBef>
                <a:spcPts val="0"/>
              </a:spcBef>
              <a:defRPr sz="8500" spc="-170"/>
            </a:lvl1pPr>
            <a:lvl2pPr marL="638923" indent="-12700">
              <a:lnSpc>
                <a:spcPct val="110000"/>
              </a:lnSpc>
              <a:spcBef>
                <a:spcPts val="0"/>
              </a:spcBef>
              <a:defRPr sz="8500" spc="-170"/>
            </a:lvl2pPr>
            <a:lvl3pPr marL="638923" indent="444500">
              <a:lnSpc>
                <a:spcPct val="110000"/>
              </a:lnSpc>
              <a:spcBef>
                <a:spcPts val="0"/>
              </a:spcBef>
              <a:defRPr sz="8500" spc="-170"/>
            </a:lvl3pPr>
            <a:lvl4pPr marL="638923" indent="901700">
              <a:lnSpc>
                <a:spcPct val="110000"/>
              </a:lnSpc>
              <a:spcBef>
                <a:spcPts val="0"/>
              </a:spcBef>
              <a:defRPr sz="8500" spc="-170"/>
            </a:lvl4pPr>
            <a:lvl5pPr marL="638923" indent="1358900">
              <a:lnSpc>
                <a:spcPct val="110000"/>
              </a:lnSpc>
              <a:spcBef>
                <a:spcPts val="0"/>
              </a:spcBef>
              <a:defRPr sz="8500" spc="-170"/>
            </a:lvl5pPr>
          </a:lstStyle>
          <a:p>
            <a:r>
              <a:t>“Notable Quote”</a:t>
            </a:r>
          </a:p>
          <a:p>
            <a:pPr lvl="1"/>
            <a:endParaRPr/>
          </a:p>
          <a:p>
            <a:pPr lvl="2"/>
            <a:endParaRPr/>
          </a:p>
          <a:p>
            <a:pPr lvl="3"/>
            <a:endParaRPr/>
          </a:p>
          <a:p>
            <a:pPr lvl="4"/>
            <a:endParaRPr/>
          </a:p>
        </p:txBody>
      </p:sp>
      <p:sp>
        <p:nvSpPr>
          <p:cNvPr id="1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3" name="Attribution"/>
          <p:cNvSpPr txBox="1">
            <a:spLocks noGrp="1"/>
          </p:cNvSpPr>
          <p:nvPr>
            <p:ph type="body" sz="quarter" idx="21" hasCustomPrompt="1"/>
          </p:nvPr>
        </p:nvSpPr>
        <p:spPr>
          <a:xfrm>
            <a:off x="1753923" y="9840155"/>
            <a:ext cx="17453045" cy="1472277"/>
          </a:xfrm>
          <a:prstGeom prst="rect">
            <a:avLst/>
          </a:prstGeom>
        </p:spPr>
        <p:txBody>
          <a:bodyPr lIns="45719" tIns="45719" rIns="45719" bIns="45719" anchor="b"/>
          <a:lstStyle/>
          <a:p>
            <a:r>
              <a:t>Attribution</a:t>
            </a:r>
          </a:p>
        </p:txBody>
      </p:sp>
      <p:sp>
        <p:nvSpPr>
          <p:cNvPr id="174" name="Source"/>
          <p:cNvSpPr txBox="1">
            <a:spLocks noGrp="1"/>
          </p:cNvSpPr>
          <p:nvPr>
            <p:ph type="body" sz="quarter" idx="22" hasCustomPrompt="1"/>
          </p:nvPr>
        </p:nvSpPr>
        <p:spPr>
          <a:xfrm>
            <a:off x="1753923" y="11437453"/>
            <a:ext cx="17453045" cy="1472278"/>
          </a:xfrm>
          <a:prstGeom prst="rect">
            <a:avLst/>
          </a:prstGeom>
        </p:spPr>
        <p:txBody>
          <a:bodyPr lIns="45719" tIns="45719" rIns="45719" bIns="45719"/>
          <a:lstStyle>
            <a:lvl1pPr>
              <a:defRPr>
                <a:solidFill>
                  <a:srgbClr val="5E5E5E"/>
                </a:solidFill>
              </a:defRPr>
            </a:lvl1pPr>
          </a:lstStyle>
          <a:p>
            <a:r>
              <a:t>Source</a:t>
            </a:r>
          </a:p>
        </p:txBody>
      </p:sp>
      <p:sp>
        <p:nvSpPr>
          <p:cNvPr id="175" name="660384004_1290x1720.jpg"/>
          <p:cNvSpPr>
            <a:spLocks noGrp="1"/>
          </p:cNvSpPr>
          <p:nvPr>
            <p:ph type="pic" sz="quarter" idx="23"/>
          </p:nvPr>
        </p:nvSpPr>
        <p:spPr>
          <a:xfrm>
            <a:off x="19674227" y="9378146"/>
            <a:ext cx="2965450" cy="3953935"/>
          </a:xfrm>
          <a:prstGeom prst="rect">
            <a:avLst/>
          </a:prstGeom>
        </p:spPr>
        <p:txBody>
          <a:bodyPr lIns="91439" tIns="45719" rIns="91439" bIns="45719">
            <a:noAutofit/>
          </a:bodyPr>
          <a:lstStyle/>
          <a:p>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82"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83"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84"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92"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9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lt">
    <p:bg>
      <p:bgPr>
        <a:solidFill>
          <a:srgbClr val="882125"/>
        </a:solidFill>
        <a:effectLst/>
      </p:bgPr>
    </p:bg>
    <p:spTree>
      <p:nvGrpSpPr>
        <p:cNvPr id="1" name=""/>
        <p:cNvGrpSpPr/>
        <p:nvPr/>
      </p:nvGrpSpPr>
      <p:grpSpPr>
        <a:xfrm>
          <a:off x="0" y="0"/>
          <a:ext cx="0" cy="0"/>
          <a:chOff x="0" y="0"/>
          <a:chExt cx="0" cy="0"/>
        </a:xfrm>
      </p:grpSpPr>
      <p:sp>
        <p:nvSpPr>
          <p:cNvPr id="25" name="Author and Date"/>
          <p:cNvSpPr txBox="1">
            <a:spLocks noGrp="1"/>
          </p:cNvSpPr>
          <p:nvPr>
            <p:ph type="body" sz="quarter" idx="21" hasCustomPrompt="1"/>
          </p:nvPr>
        </p:nvSpPr>
        <p:spPr>
          <a:xfrm>
            <a:off x="1201340" y="11859862"/>
            <a:ext cx="18279910" cy="636979"/>
          </a:xfrm>
          <a:prstGeom prst="rect">
            <a:avLst/>
          </a:prstGeom>
        </p:spPr>
        <p:txBody>
          <a:bodyPr lIns="45719" tIns="45719" rIns="45719" bIns="45719"/>
          <a:lstStyle>
            <a:lvl1pPr defTabSz="825500">
              <a:spcBef>
                <a:spcPts val="0"/>
              </a:spcBef>
              <a:defRPr sz="3600">
                <a:solidFill>
                  <a:srgbClr val="FFFFFF"/>
                </a:solidFill>
                <a:latin typeface="+mn-lt"/>
                <a:ea typeface="+mn-ea"/>
                <a:cs typeface="+mn-cs"/>
                <a:sym typeface="Helvetica Neue Medium"/>
              </a:defRPr>
            </a:lvl1pPr>
          </a:lstStyle>
          <a:p>
            <a:r>
              <a:t>Author and Date</a:t>
            </a:r>
          </a:p>
        </p:txBody>
      </p:sp>
      <p:sp>
        <p:nvSpPr>
          <p:cNvPr id="26"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solidFill>
                  <a:srgbClr val="FFFFFF"/>
                </a:solidFill>
              </a:defRPr>
            </a:lvl1pPr>
          </a:lstStyle>
          <a:p>
            <a:r>
              <a:t>Presentation Title</a:t>
            </a:r>
          </a:p>
        </p:txBody>
      </p:sp>
      <p:sp>
        <p:nvSpPr>
          <p:cNvPr id="27" name="Body Level One…"/>
          <p:cNvSpPr txBox="1">
            <a:spLocks noGrp="1"/>
          </p:cNvSpPr>
          <p:nvPr>
            <p:ph type="body" sz="quarter" idx="1" hasCustomPrompt="1"/>
          </p:nvPr>
        </p:nvSpPr>
        <p:spPr>
          <a:xfrm>
            <a:off x="1201342" y="7223190"/>
            <a:ext cx="21971001" cy="1905001"/>
          </a:xfrm>
          <a:prstGeom prst="rect">
            <a:avLst/>
          </a:prstGeom>
        </p:spPr>
        <p:txBody>
          <a:bodyPr/>
          <a:lstStyle>
            <a:lvl1pPr defTabSz="825500">
              <a:spcBef>
                <a:spcPts val="0"/>
              </a:spcBef>
              <a:defRPr sz="5500">
                <a:solidFill>
                  <a:srgbClr val="FFFFFF"/>
                </a:solidFill>
                <a:latin typeface="+mn-lt"/>
                <a:ea typeface="+mn-ea"/>
                <a:cs typeface="+mn-cs"/>
                <a:sym typeface="Helvetica Neue Medium"/>
              </a:defRPr>
            </a:lvl1pPr>
            <a:lvl2pPr defTabSz="825500">
              <a:spcBef>
                <a:spcPts val="0"/>
              </a:spcBef>
              <a:defRPr sz="5500">
                <a:solidFill>
                  <a:srgbClr val="FFFFFF"/>
                </a:solidFill>
                <a:latin typeface="+mn-lt"/>
                <a:ea typeface="+mn-ea"/>
                <a:cs typeface="+mn-cs"/>
                <a:sym typeface="Helvetica Neue Medium"/>
              </a:defRPr>
            </a:lvl2pPr>
            <a:lvl3pPr defTabSz="825500">
              <a:spcBef>
                <a:spcPts val="0"/>
              </a:spcBef>
              <a:defRPr sz="5500">
                <a:solidFill>
                  <a:srgbClr val="FFFFFF"/>
                </a:solidFill>
                <a:latin typeface="+mn-lt"/>
                <a:ea typeface="+mn-ea"/>
                <a:cs typeface="+mn-cs"/>
                <a:sym typeface="Helvetica Neue Medium"/>
              </a:defRPr>
            </a:lvl3pPr>
            <a:lvl4pPr defTabSz="825500">
              <a:spcBef>
                <a:spcPts val="0"/>
              </a:spcBef>
              <a:defRPr sz="5500">
                <a:solidFill>
                  <a:srgbClr val="FFFFFF"/>
                </a:solidFill>
                <a:latin typeface="+mn-lt"/>
                <a:ea typeface="+mn-ea"/>
                <a:cs typeface="+mn-cs"/>
                <a:sym typeface="Helvetica Neue Medium"/>
              </a:defRPr>
            </a:lvl4pPr>
            <a:lvl5pPr defTabSz="825500">
              <a:spcBef>
                <a:spcPts val="0"/>
              </a:spcBef>
              <a:defRPr sz="5500">
                <a:solidFill>
                  <a:srgbClr val="FFFFFF"/>
                </a:solidFill>
                <a:latin typeface="+mn-lt"/>
                <a:ea typeface="+mn-ea"/>
                <a:cs typeface="+mn-cs"/>
                <a:sym typeface="Helvetica Neue Medium"/>
              </a:defRPr>
            </a:lvl5pPr>
          </a:lstStyle>
          <a:p>
            <a:r>
              <a:t>Presentation Subtitle</a:t>
            </a:r>
          </a:p>
          <a:p>
            <a:pPr lvl="1"/>
            <a:endParaRPr/>
          </a:p>
          <a:p>
            <a:pPr lvl="2"/>
            <a:endParaRPr/>
          </a:p>
          <a:p>
            <a:pPr lvl="3"/>
            <a:endParaRPr/>
          </a:p>
          <a:p>
            <a:pPr lvl="4"/>
            <a:endParaRPr/>
          </a:p>
        </p:txBody>
      </p:sp>
      <p:pic>
        <p:nvPicPr>
          <p:cNvPr id="28" name="DIG-dark.pdf" descr="DIG-dark.pdf"/>
          <p:cNvPicPr>
            <a:picLocks noChangeAspect="1"/>
          </p:cNvPicPr>
          <p:nvPr/>
        </p:nvPicPr>
        <p:blipFill>
          <a:blip r:embed="rId2"/>
          <a:stretch>
            <a:fillRect/>
          </a:stretch>
        </p:blipFill>
        <p:spPr>
          <a:xfrm>
            <a:off x="20779759" y="9027953"/>
            <a:ext cx="2664105" cy="2706393"/>
          </a:xfrm>
          <a:prstGeom prst="rect">
            <a:avLst/>
          </a:prstGeom>
          <a:ln w="12700">
            <a:miter lim="400000"/>
          </a:ln>
        </p:spPr>
      </p:pic>
      <p:sp>
        <p:nvSpPr>
          <p:cNvPr id="29" name="dig.cmu.edu"/>
          <p:cNvSpPr txBox="1"/>
          <p:nvPr/>
        </p:nvSpPr>
        <p:spPr>
          <a:xfrm>
            <a:off x="20745189" y="11860902"/>
            <a:ext cx="2664105" cy="634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solidFill>
                  <a:srgbClr val="FFFFFF"/>
                </a:solidFill>
                <a:hlinkClick r:id="rId3"/>
              </a:defRPr>
            </a:lvl1pPr>
          </a:lstStyle>
          <a:p>
            <a:r>
              <a:rPr>
                <a:hlinkClick r:id="rId3"/>
              </a:rPr>
              <a:t>dig.cmu.edu</a:t>
            </a:r>
          </a:p>
        </p:txBody>
      </p:sp>
      <p:sp>
        <p:nvSpPr>
          <p:cNvPr id="30" name="Name"/>
          <p:cNvSpPr txBox="1">
            <a:spLocks noGrp="1"/>
          </p:cNvSpPr>
          <p:nvPr>
            <p:ph type="body" sz="quarter" idx="22" hasCustomPrompt="1"/>
          </p:nvPr>
        </p:nvSpPr>
        <p:spPr>
          <a:xfrm>
            <a:off x="1201340" y="1064862"/>
            <a:ext cx="9280101" cy="636979"/>
          </a:xfrm>
          <a:prstGeom prst="rect">
            <a:avLst/>
          </a:prstGeom>
        </p:spPr>
        <p:txBody>
          <a:bodyPr lIns="45719" tIns="45719" rIns="45719" bIns="45719"/>
          <a:lstStyle>
            <a:lvl1pPr defTabSz="825500">
              <a:spcBef>
                <a:spcPts val="0"/>
              </a:spcBef>
              <a:defRPr sz="3600">
                <a:solidFill>
                  <a:srgbClr val="FFFFFF"/>
                </a:solidFill>
                <a:latin typeface="+mn-lt"/>
                <a:ea typeface="+mn-ea"/>
                <a:cs typeface="+mn-cs"/>
                <a:sym typeface="Helvetica Neue Medium"/>
              </a:defRPr>
            </a:lvl1pPr>
          </a:lstStyle>
          <a:p>
            <a:r>
              <a:t>Name</a:t>
            </a:r>
          </a:p>
        </p:txBody>
      </p:sp>
      <p:sp>
        <p:nvSpPr>
          <p:cNvPr id="31" name="URL"/>
          <p:cNvSpPr txBox="1">
            <a:spLocks noGrp="1"/>
          </p:cNvSpPr>
          <p:nvPr>
            <p:ph type="body" sz="quarter" idx="23" hasCustomPrompt="1"/>
          </p:nvPr>
        </p:nvSpPr>
        <p:spPr>
          <a:xfrm>
            <a:off x="16568715" y="1064862"/>
            <a:ext cx="6859712" cy="636979"/>
          </a:xfrm>
          <a:prstGeom prst="rect">
            <a:avLst/>
          </a:prstGeom>
        </p:spPr>
        <p:txBody>
          <a:bodyPr lIns="45719" tIns="45719" rIns="45719" bIns="45719"/>
          <a:lstStyle>
            <a:lvl1pPr algn="r" defTabSz="825500">
              <a:spcBef>
                <a:spcPts val="0"/>
              </a:spcBef>
              <a:defRPr sz="3600">
                <a:solidFill>
                  <a:srgbClr val="FFFFFF"/>
                </a:solidFill>
                <a:latin typeface="+mn-lt"/>
                <a:ea typeface="+mn-ea"/>
                <a:cs typeface="+mn-cs"/>
                <a:sym typeface="Helvetica Neue Medium"/>
              </a:defRPr>
            </a:lvl1pPr>
          </a:lstStyle>
          <a:p>
            <a:r>
              <a:t>URL</a:t>
            </a:r>
          </a:p>
        </p:txBody>
      </p:sp>
      <p:sp>
        <p:nvSpPr>
          <p:cNvPr id="32" name="Slide Number"/>
          <p:cNvSpPr txBox="1">
            <a:spLocks noGrp="1"/>
          </p:cNvSpPr>
          <p:nvPr>
            <p:ph type="sldNum" sz="quarter" idx="2"/>
          </p:nvPr>
        </p:nvSpPr>
        <p:spPr>
          <a:xfrm>
            <a:off x="12001499" y="13080999"/>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ack">
    <p:bg>
      <p:bgPr>
        <a:solidFill>
          <a:srgbClr val="000000"/>
        </a:solidFill>
        <a:effectLst/>
      </p:bgPr>
    </p:bg>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4" name="Slide Title"/>
          <p:cNvSpPr txBox="1">
            <a:spLocks noGrp="1"/>
          </p:cNvSpPr>
          <p:nvPr>
            <p:ph type="title" hasCustomPrompt="1"/>
          </p:nvPr>
        </p:nvSpPr>
        <p:spPr>
          <a:prstGeom prst="rect">
            <a:avLst/>
          </a:prstGeom>
        </p:spPr>
        <p:txBody>
          <a:bodyPr/>
          <a:lstStyle>
            <a:lvl1pPr>
              <a:defRPr b="1">
                <a:latin typeface="Helvetica Neue"/>
                <a:ea typeface="Helvetica Neue"/>
                <a:cs typeface="Helvetica Neue"/>
                <a:sym typeface="Helvetica Neue"/>
              </a:defRPr>
            </a:lvl1pPr>
          </a:lstStyle>
          <a:p>
            <a:r>
              <a:t>Slide Title</a:t>
            </a:r>
          </a:p>
        </p:txBody>
      </p:sp>
      <p:sp>
        <p:nvSpPr>
          <p:cNvPr id="215"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defTabSz="825500">
              <a:spcBef>
                <a:spcPts val="0"/>
              </a:spcBef>
              <a:defRPr sz="5500" b="1"/>
            </a:lvl1pPr>
          </a:lstStyle>
          <a:p>
            <a:r>
              <a:t>Slide Subtitle</a:t>
            </a:r>
          </a:p>
        </p:txBody>
      </p:sp>
      <p:sp>
        <p:nvSpPr>
          <p:cNvPr id="216" name="Body Level One…"/>
          <p:cNvSpPr txBox="1">
            <a:spLocks noGrp="1"/>
          </p:cNvSpPr>
          <p:nvPr>
            <p:ph type="body" idx="1" hasCustomPrompt="1"/>
          </p:nvPr>
        </p:nvSpPr>
        <p:spPr>
          <a:prstGeom prst="rect">
            <a:avLst/>
          </a:prstGeom>
        </p:spPr>
        <p:txBody>
          <a:bodyPr/>
          <a:lstStyle>
            <a:lvl1pPr marL="609600" indent="-609600">
              <a:lnSpc>
                <a:spcPct val="90000"/>
              </a:lnSpc>
              <a:spcBef>
                <a:spcPts val="4500"/>
              </a:spcBef>
              <a:buSzPct val="123000"/>
              <a:buChar char="•"/>
            </a:lvl1pPr>
            <a:lvl2pPr marL="1219200" indent="-609600">
              <a:lnSpc>
                <a:spcPct val="90000"/>
              </a:lnSpc>
              <a:spcBef>
                <a:spcPts val="4500"/>
              </a:spcBef>
              <a:buSzPct val="123000"/>
              <a:buChar char="•"/>
            </a:lvl2pPr>
            <a:lvl3pPr marL="1828800" indent="-609600">
              <a:lnSpc>
                <a:spcPct val="90000"/>
              </a:lnSpc>
              <a:spcBef>
                <a:spcPts val="4500"/>
              </a:spcBef>
              <a:buSzPct val="123000"/>
              <a:buChar char="•"/>
            </a:lvl3pPr>
            <a:lvl4pPr marL="2438400" indent="-609600">
              <a:lnSpc>
                <a:spcPct val="90000"/>
              </a:lnSpc>
              <a:spcBef>
                <a:spcPts val="4500"/>
              </a:spcBef>
              <a:buSzPct val="123000"/>
              <a:buChar char="•"/>
            </a:lvl4pPr>
            <a:lvl5pPr marL="3048000" indent="-609600">
              <a:lnSpc>
                <a:spcPct val="90000"/>
              </a:lnSpc>
              <a:spcBef>
                <a:spcPts val="4500"/>
              </a:spcBef>
              <a:buSzPct val="123000"/>
              <a:buChar char="•"/>
            </a:lvl5pPr>
          </a:lstStyle>
          <a:p>
            <a:r>
              <a:t>Slide bullet text</a:t>
            </a:r>
          </a:p>
          <a:p>
            <a:pPr lvl="1"/>
            <a:endParaRPr/>
          </a:p>
          <a:p>
            <a:pPr lvl="2"/>
            <a:endParaRPr/>
          </a:p>
          <a:p>
            <a:pPr lvl="3"/>
            <a:endParaRPr/>
          </a:p>
          <a:p>
            <a:pPr lvl="4"/>
            <a:endParaRPr/>
          </a:p>
        </p:txBody>
      </p:sp>
      <p:sp>
        <p:nvSpPr>
          <p:cNvPr id="217" name="Slide Number"/>
          <p:cNvSpPr txBox="1">
            <a:spLocks noGrp="1"/>
          </p:cNvSpPr>
          <p:nvPr>
            <p:ph type="sldNum" sz="quarter" idx="2"/>
          </p:nvPr>
        </p:nvSpPr>
        <p:spPr>
          <a:xfrm>
            <a:off x="12001499" y="13080999"/>
            <a:ext cx="368505" cy="374600"/>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genda">
  <p:cSld name="1_Agenda">
    <p:spTree>
      <p:nvGrpSpPr>
        <p:cNvPr id="1" name="Shape 23"/>
        <p:cNvGrpSpPr/>
        <p:nvPr/>
      </p:nvGrpSpPr>
      <p:grpSpPr>
        <a:xfrm>
          <a:off x="0" y="0"/>
          <a:ext cx="0" cy="0"/>
          <a:chOff x="0" y="0"/>
          <a:chExt cx="0" cy="0"/>
        </a:xfrm>
      </p:grpSpPr>
      <p:sp>
        <p:nvSpPr>
          <p:cNvPr id="24" name="Google Shape;24;p11"/>
          <p:cNvSpPr txBox="1">
            <a:spLocks noGrp="1"/>
          </p:cNvSpPr>
          <p:nvPr>
            <p:ph type="title"/>
          </p:nvPr>
        </p:nvSpPr>
        <p:spPr>
          <a:xfrm>
            <a:off x="1206500" y="1079500"/>
            <a:ext cx="21971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5" name="Google Shape;25;p11"/>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26" name="Google Shape;26;p11"/>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5500"/>
              <a:buFont typeface="Helvetica Neue"/>
              <a:buNone/>
              <a:defRPr sz="5500"/>
            </a:lvl1pPr>
            <a:lvl2pPr marL="914400" lvl="1" indent="-228600" algn="l">
              <a:lnSpc>
                <a:spcPct val="100000"/>
              </a:lnSpc>
              <a:spcBef>
                <a:spcPts val="1800"/>
              </a:spcBef>
              <a:spcAft>
                <a:spcPts val="0"/>
              </a:spcAft>
              <a:buClr>
                <a:srgbClr val="000000"/>
              </a:buClr>
              <a:buSzPts val="5500"/>
              <a:buFont typeface="Helvetica Neue"/>
              <a:buNone/>
              <a:defRPr sz="5500"/>
            </a:lvl2pPr>
            <a:lvl3pPr marL="1371600" lvl="2" indent="-228600" algn="l">
              <a:lnSpc>
                <a:spcPct val="100000"/>
              </a:lnSpc>
              <a:spcBef>
                <a:spcPts val="1800"/>
              </a:spcBef>
              <a:spcAft>
                <a:spcPts val="0"/>
              </a:spcAft>
              <a:buClr>
                <a:srgbClr val="000000"/>
              </a:buClr>
              <a:buSzPts val="5500"/>
              <a:buFont typeface="Helvetica Neue"/>
              <a:buNone/>
              <a:defRPr sz="5500"/>
            </a:lvl3pPr>
            <a:lvl4pPr marL="1828800" lvl="3" indent="-228600" algn="l">
              <a:lnSpc>
                <a:spcPct val="100000"/>
              </a:lnSpc>
              <a:spcBef>
                <a:spcPts val="1800"/>
              </a:spcBef>
              <a:spcAft>
                <a:spcPts val="0"/>
              </a:spcAft>
              <a:buClr>
                <a:srgbClr val="000000"/>
              </a:buClr>
              <a:buSzPts val="5500"/>
              <a:buFont typeface="Helvetica Neue"/>
              <a:buNone/>
              <a:defRPr sz="5500"/>
            </a:lvl4pPr>
            <a:lvl5pPr marL="2286000" lvl="4" indent="-228600" algn="l">
              <a:lnSpc>
                <a:spcPct val="100000"/>
              </a:lnSpc>
              <a:spcBef>
                <a:spcPts val="1800"/>
              </a:spcBef>
              <a:spcAft>
                <a:spcPts val="0"/>
              </a:spcAft>
              <a:buClr>
                <a:srgbClr val="000000"/>
              </a:buClr>
              <a:buSzPts val="5500"/>
              <a:buFont typeface="Helvetica Neue"/>
              <a:buNone/>
              <a:defRPr sz="5500"/>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27" name="Google Shape;27;p11"/>
          <p:cNvSpPr txBox="1">
            <a:spLocks noGrp="1"/>
          </p:cNvSpPr>
          <p:nvPr>
            <p:ph type="sldNum" idx="12"/>
          </p:nvPr>
        </p:nvSpPr>
        <p:spPr>
          <a:xfrm>
            <a:off x="234950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63595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39"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40"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41"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defTabSz="825500">
              <a:spcBef>
                <a:spcPts val="0"/>
              </a:spcBef>
              <a:defRPr sz="3600">
                <a:latin typeface="+mn-lt"/>
                <a:ea typeface="+mn-ea"/>
                <a:cs typeface="+mn-cs"/>
                <a:sym typeface="Helvetica Neue Medium"/>
              </a:defRPr>
            </a:lvl1pPr>
          </a:lstStyle>
          <a:p>
            <a:r>
              <a:t>Author and Date</a:t>
            </a:r>
          </a:p>
        </p:txBody>
      </p:sp>
      <p:sp>
        <p:nvSpPr>
          <p:cNvPr id="42" name="Body Level One…"/>
          <p:cNvSpPr txBox="1">
            <a:spLocks noGrp="1"/>
          </p:cNvSpPr>
          <p:nvPr>
            <p:ph type="body" sz="quarter" idx="1" hasCustomPrompt="1"/>
          </p:nvPr>
        </p:nvSpPr>
        <p:spPr>
          <a:xfrm>
            <a:off x="1206500" y="11609910"/>
            <a:ext cx="21971000" cy="1116952"/>
          </a:xfrm>
          <a:prstGeom prst="rect">
            <a:avLst/>
          </a:prstGeom>
        </p:spPr>
        <p:txBody>
          <a:bodyPr/>
          <a:lstStyle>
            <a:lvl1pPr defTabSz="825500">
              <a:spcBef>
                <a:spcPts val="0"/>
              </a:spcBef>
              <a:defRPr sz="5500">
                <a:latin typeface="+mn-lt"/>
                <a:ea typeface="+mn-ea"/>
                <a:cs typeface="+mn-cs"/>
                <a:sym typeface="Helvetica Neue Medium"/>
              </a:defRPr>
            </a:lvl1pPr>
            <a:lvl2pPr defTabSz="825500">
              <a:spcBef>
                <a:spcPts val="0"/>
              </a:spcBef>
              <a:defRPr sz="5500">
                <a:latin typeface="+mn-lt"/>
                <a:ea typeface="+mn-ea"/>
                <a:cs typeface="+mn-cs"/>
                <a:sym typeface="Helvetica Neue Medium"/>
              </a:defRPr>
            </a:lvl2pPr>
            <a:lvl3pPr defTabSz="825500">
              <a:spcBef>
                <a:spcPts val="0"/>
              </a:spcBef>
              <a:defRPr sz="5500">
                <a:latin typeface="+mn-lt"/>
                <a:ea typeface="+mn-ea"/>
                <a:cs typeface="+mn-cs"/>
                <a:sym typeface="Helvetica Neue Medium"/>
              </a:defRPr>
            </a:lvl3pPr>
            <a:lvl4pPr defTabSz="825500">
              <a:spcBef>
                <a:spcPts val="0"/>
              </a:spcBef>
              <a:defRPr sz="5500">
                <a:latin typeface="+mn-lt"/>
                <a:ea typeface="+mn-ea"/>
                <a:cs typeface="+mn-cs"/>
                <a:sym typeface="Helvetica Neue Medium"/>
              </a:defRPr>
            </a:lvl4pPr>
            <a:lvl5pPr defTabSz="825500">
              <a:spcBef>
                <a:spcPts val="0"/>
              </a:spcBef>
              <a:defRPr sz="5500">
                <a:latin typeface="+mn-lt"/>
                <a:ea typeface="+mn-ea"/>
                <a:cs typeface="+mn-cs"/>
                <a:sym typeface="Helvetica Neue Medium"/>
              </a:defRPr>
            </a:lvl5pPr>
          </a:lstStyle>
          <a:p>
            <a:r>
              <a:t>Presentation Subtitle</a:t>
            </a:r>
          </a:p>
          <a:p>
            <a:pPr lvl="1"/>
            <a:endParaRPr/>
          </a:p>
          <a:p>
            <a:pPr lvl="2"/>
            <a:endParaRPr/>
          </a:p>
          <a:p>
            <a:pPr lvl="3"/>
            <a:endParaRPr/>
          </a:p>
          <a:p>
            <a:pPr lvl="4"/>
            <a:endParaRPr/>
          </a:p>
        </p:txBody>
      </p:sp>
      <p:sp>
        <p:nvSpPr>
          <p:cNvPr id="43" name="Slide Number"/>
          <p:cNvSpPr txBox="1">
            <a:spLocks noGrp="1"/>
          </p:cNvSpPr>
          <p:nvPr>
            <p:ph type="sldNum" sz="quarter" idx="2"/>
          </p:nvPr>
        </p:nvSpPr>
        <p:spPr>
          <a:xfrm>
            <a:off x="12001499" y="13080999"/>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50"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51"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52" name="Body Level One…"/>
          <p:cNvSpPr txBox="1">
            <a:spLocks noGrp="1"/>
          </p:cNvSpPr>
          <p:nvPr>
            <p:ph type="body" sz="quarter" idx="1" hasCustomPrompt="1"/>
          </p:nvPr>
        </p:nvSpPr>
        <p:spPr>
          <a:xfrm>
            <a:off x="1206500" y="7060576"/>
            <a:ext cx="9779000" cy="5385424"/>
          </a:xfrm>
          <a:prstGeom prst="rect">
            <a:avLst/>
          </a:prstGeom>
        </p:spPr>
        <p:txBody>
          <a:bodyPr/>
          <a:lstStyle>
            <a:lvl1pPr defTabSz="825500">
              <a:spcBef>
                <a:spcPts val="0"/>
              </a:spcBef>
              <a:defRPr sz="5500">
                <a:latin typeface="+mn-lt"/>
                <a:ea typeface="+mn-ea"/>
                <a:cs typeface="+mn-cs"/>
                <a:sym typeface="Helvetica Neue Medium"/>
              </a:defRPr>
            </a:lvl1pPr>
            <a:lvl2pPr defTabSz="825500">
              <a:spcBef>
                <a:spcPts val="0"/>
              </a:spcBef>
              <a:defRPr sz="5500">
                <a:latin typeface="+mn-lt"/>
                <a:ea typeface="+mn-ea"/>
                <a:cs typeface="+mn-cs"/>
                <a:sym typeface="Helvetica Neue Medium"/>
              </a:defRPr>
            </a:lvl2pPr>
            <a:lvl3pPr defTabSz="825500">
              <a:spcBef>
                <a:spcPts val="0"/>
              </a:spcBef>
              <a:defRPr sz="5500">
                <a:latin typeface="+mn-lt"/>
                <a:ea typeface="+mn-ea"/>
                <a:cs typeface="+mn-cs"/>
                <a:sym typeface="Helvetica Neue Medium"/>
              </a:defRPr>
            </a:lvl3pPr>
            <a:lvl4pPr defTabSz="825500">
              <a:spcBef>
                <a:spcPts val="0"/>
              </a:spcBef>
              <a:defRPr sz="5500">
                <a:latin typeface="+mn-lt"/>
                <a:ea typeface="+mn-ea"/>
                <a:cs typeface="+mn-cs"/>
                <a:sym typeface="Helvetica Neue Medium"/>
              </a:defRPr>
            </a:lvl4pPr>
            <a:lvl5pPr defTabSz="825500">
              <a:spcBef>
                <a:spcPts val="0"/>
              </a:spcBef>
              <a:defRPr sz="5500">
                <a:latin typeface="+mn-lt"/>
                <a:ea typeface="+mn-ea"/>
                <a:cs typeface="+mn-cs"/>
                <a:sym typeface="Helvetica Neue Medium"/>
              </a:defRPr>
            </a:lvl5pPr>
          </a:lstStyle>
          <a:p>
            <a:r>
              <a:t>Slide Subtitle</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Photo Bottom">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756298" y="785622"/>
            <a:ext cx="9779001" cy="2013067"/>
          </a:xfrm>
          <a:prstGeom prst="rect">
            <a:avLst/>
          </a:prstGeom>
        </p:spPr>
        <p:txBody>
          <a:bodyPr lIns="45719" tIns="45719" rIns="45719" bIns="45719" anchor="ctr"/>
          <a:lstStyle>
            <a:lvl1pPr defTabSz="825500">
              <a:spcBef>
                <a:spcPts val="0"/>
              </a:spcBef>
              <a:defRPr sz="5500">
                <a:latin typeface="+mn-lt"/>
                <a:ea typeface="+mn-ea"/>
                <a:cs typeface="+mn-cs"/>
                <a:sym typeface="Helvetica Neue Medium"/>
              </a:defRPr>
            </a:lvl1pPr>
          </a:lstStyle>
          <a:p>
            <a:r>
              <a:t>Slide Subtitle</a:t>
            </a:r>
          </a:p>
        </p:txBody>
      </p:sp>
      <p:sp>
        <p:nvSpPr>
          <p:cNvPr id="61" name="660384004_1290x1720.jpg"/>
          <p:cNvSpPr>
            <a:spLocks noGrp="1"/>
          </p:cNvSpPr>
          <p:nvPr>
            <p:ph type="pic" idx="22"/>
          </p:nvPr>
        </p:nvSpPr>
        <p:spPr>
          <a:xfrm>
            <a:off x="-96224" y="-9193425"/>
            <a:ext cx="24576449" cy="32768602"/>
          </a:xfrm>
          <a:prstGeom prst="rect">
            <a:avLst/>
          </a:prstGeom>
        </p:spPr>
        <p:txBody>
          <a:bodyPr lIns="91439" tIns="45719" rIns="91439" bIns="45719">
            <a:noAutofit/>
          </a:bodyPr>
          <a:lstStyle/>
          <a:p>
            <a:endParaRPr/>
          </a:p>
        </p:txBody>
      </p:sp>
      <p:sp>
        <p:nvSpPr>
          <p:cNvPr id="62"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Slide Title"/>
          <p:cNvSpPr txBox="1">
            <a:spLocks noGrp="1"/>
          </p:cNvSpPr>
          <p:nvPr>
            <p:ph type="title" hasCustomPrompt="1"/>
          </p:nvPr>
        </p:nvSpPr>
        <p:spPr>
          <a:prstGeom prst="rect">
            <a:avLst/>
          </a:prstGeom>
        </p:spPr>
        <p:txBody>
          <a:bodyPr/>
          <a:lstStyle/>
          <a:p>
            <a:r>
              <a:t>Slide Title</a:t>
            </a:r>
          </a:p>
        </p:txBody>
      </p:sp>
      <p:sp>
        <p:nvSpPr>
          <p:cNvPr id="71"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defTabSz="825500">
              <a:spcBef>
                <a:spcPts val="0"/>
              </a:spcBef>
              <a:defRPr sz="5500">
                <a:latin typeface="+mn-lt"/>
                <a:ea typeface="+mn-ea"/>
                <a:cs typeface="+mn-cs"/>
                <a:sym typeface="Helvetica Neue Medium"/>
              </a:defRPr>
            </a:lvl1pPr>
          </a:lstStyle>
          <a:p>
            <a:r>
              <a:t>Slide Subtitle</a:t>
            </a:r>
          </a:p>
        </p:txBody>
      </p:sp>
      <p:sp>
        <p:nvSpPr>
          <p:cNvPr id="7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0"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Alt">
    <p:spTree>
      <p:nvGrpSpPr>
        <p:cNvPr id="1" name=""/>
        <p:cNvGrpSpPr/>
        <p:nvPr/>
      </p:nvGrpSpPr>
      <p:grpSpPr>
        <a:xfrm>
          <a:off x="0" y="0"/>
          <a:ext cx="0" cy="0"/>
          <a:chOff x="0" y="0"/>
          <a:chExt cx="0" cy="0"/>
        </a:xfrm>
      </p:grpSpPr>
      <p:sp>
        <p:nvSpPr>
          <p:cNvPr id="88" name="Body Level One…"/>
          <p:cNvSpPr txBox="1">
            <a:spLocks noGrp="1"/>
          </p:cNvSpPr>
          <p:nvPr>
            <p:ph type="body" idx="1" hasCustomPrompt="1"/>
          </p:nvPr>
        </p:nvSpPr>
        <p:spPr>
          <a:xfrm>
            <a:off x="1206500" y="1211484"/>
            <a:ext cx="21971000" cy="11293032"/>
          </a:xfrm>
          <a:prstGeom prst="rect">
            <a:avLst/>
          </a:prstGeom>
        </p:spPr>
        <p:txBody>
          <a:bodyPr numCol="2" spcCol="1098550"/>
          <a:lstStyle/>
          <a:p>
            <a:r>
              <a:t>Slide bullet text</a:t>
            </a:r>
          </a:p>
          <a:p>
            <a:pPr lvl="1"/>
            <a:endParaRPr/>
          </a:p>
          <a:p>
            <a:pPr lvl="2"/>
            <a:endParaRPr/>
          </a:p>
          <a:p>
            <a:pPr lvl="3"/>
            <a:endParaRPr/>
          </a:p>
          <a:p>
            <a:pPr lvl="4"/>
            <a:endParaRP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96"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defTabSz="825500">
              <a:spcBef>
                <a:spcPts val="0"/>
              </a:spcBef>
              <a:defRPr sz="5500">
                <a:latin typeface="+mn-lt"/>
                <a:ea typeface="+mn-ea"/>
                <a:cs typeface="+mn-cs"/>
                <a:sym typeface="Helvetica Neue Medium"/>
              </a:defRPr>
            </a:lvl1pPr>
          </a:lstStyle>
          <a:p>
            <a:r>
              <a:t>Slide Subtitle</a:t>
            </a:r>
          </a:p>
        </p:txBody>
      </p:sp>
      <p:sp>
        <p:nvSpPr>
          <p:cNvPr id="97"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98"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99"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23495000" y="13080999"/>
            <a:ext cx="368504" cy="374600"/>
          </a:xfrm>
          <a:prstGeom prst="rect">
            <a:avLst/>
          </a:prstGeom>
          <a:ln w="12700">
            <a:miter lim="400000"/>
          </a:ln>
        </p:spPr>
        <p:txBody>
          <a:bodyPr wrap="none" lIns="50800" tIns="50800" rIns="50800" bIns="50800" anchor="b">
            <a:spAutoFit/>
          </a:bodyPr>
          <a:lstStyle>
            <a:lvl1pPr defTabSz="584200">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Lst>
  <p:transition spd="med"/>
  <p:hf hdr="0" ftr="0" dt="0"/>
  <p:txStyles>
    <p:titleStyle>
      <a:lvl1pPr marL="0" marR="0" indent="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Helvetica Neue Medium"/>
        </a:defRPr>
      </a:lvl1pPr>
      <a:lvl2pPr marL="0" marR="0" indent="4572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Helvetica Neue Medium"/>
        </a:defRPr>
      </a:lvl2pPr>
      <a:lvl3pPr marL="0" marR="0" indent="9144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Helvetica Neue Medium"/>
        </a:defRPr>
      </a:lvl3pPr>
      <a:lvl4pPr marL="0" marR="0" indent="13716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Helvetica Neue Medium"/>
        </a:defRPr>
      </a:lvl4pPr>
      <a:lvl5pPr marL="0" marR="0" indent="18288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Helvetica Neue Medium"/>
        </a:defRPr>
      </a:lvl5pPr>
      <a:lvl6pPr marL="0" marR="0" indent="22860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Helvetica Neue Medium"/>
        </a:defRPr>
      </a:lvl6pPr>
      <a:lvl7pPr marL="0" marR="0" indent="27432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Helvetica Neue Medium"/>
        </a:defRPr>
      </a:lvl7pPr>
      <a:lvl8pPr marL="0" marR="0" indent="32004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Helvetica Neue Medium"/>
        </a:defRPr>
      </a:lvl8pPr>
      <a:lvl9pPr marL="0" marR="0" indent="36576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Helvetica Neue Medium"/>
        </a:defRPr>
      </a:lvl9pPr>
    </p:titleStyle>
    <p:bodyStyle>
      <a:lvl1pPr marL="0" marR="0" indent="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frank.computer/chartability/" TargetMode="External"/><Relationship Id="rId7" Type="http://schemas.openxmlformats.org/officeDocument/2006/relationships/image" Target="../media/image4.jpeg"/><Relationship Id="rId2" Type="http://schemas.openxmlformats.org/officeDocument/2006/relationships/hyperlink" Target="https://twitter.com/FrankElavsky" TargetMode="External"/><Relationship Id="rId1" Type="http://schemas.openxmlformats.org/officeDocument/2006/relationships/slideLayout" Target="../slideLayouts/slideLayout1.xml"/><Relationship Id="rId6" Type="http://schemas.openxmlformats.org/officeDocument/2006/relationships/hyperlink" Target="https://axle-lab.com/" TargetMode="External"/><Relationship Id="rId11" Type="http://schemas.openxmlformats.org/officeDocument/2006/relationships/hyperlink" Target="https://www.hcii.cmu.edu/" TargetMode="External"/><Relationship Id="rId5" Type="http://schemas.openxmlformats.org/officeDocument/2006/relationships/hyperlink" Target="https://dig.cmu.edu/" TargetMode="Externa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hyperlink" Target="https://www.bbc.com/news/world-europe-60506682" TargetMode="External"/><Relationship Id="rId3" Type="http://schemas.openxmlformats.org/officeDocument/2006/relationships/image" Target="../media/image13.png"/><Relationship Id="rId7" Type="http://schemas.openxmlformats.org/officeDocument/2006/relationships/hyperlink" Target="http://ft.com/content/c764b98d-ae03-41ac-a2ca-8309f32d5e1c"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www.cnn.com/election/2020/results/president" TargetMode="External"/><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chartability.github.io/POUR-CAF/" TargetMode="External"/><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6.png"/><Relationship Id="rId7"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hyperlink" Target="https://webaim.org/projects/million/#wcag"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customXml" Target="../ink/ink2.xml"/><Relationship Id="rId5" Type="http://schemas.openxmlformats.org/officeDocument/2006/relationships/image" Target="../media/image32.png"/><Relationship Id="rId4" Type="http://schemas.openxmlformats.org/officeDocument/2006/relationships/customXml" Target="../ink/ink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 Id="rId5" Type="http://schemas.openxmlformats.org/officeDocument/2006/relationships/hyperlink" Target="https://www.w3.org/TR/WCAG21/" TargetMode="Externa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hyperlink" Target="https://www.w3.org/WAI/standards-guidelines/wca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hyperlink" Target="https://public.tableau.com/app/profile/vizde7382/viz/CoinFlipGame/CoinFlipGame" TargetMode="External"/><Relationship Id="rId5" Type="http://schemas.openxmlformats.org/officeDocument/2006/relationships/hyperlink" Target="https://pudding.cool/2021/03/foundation-names/" TargetMode="Externa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hyperlink" Target="https://www.w3.org/WAI/policies/"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frank.computer/chartability/" TargetMode="External"/><Relationship Id="rId7" Type="http://schemas.openxmlformats.org/officeDocument/2006/relationships/image" Target="../media/image4.jpeg"/><Relationship Id="rId2" Type="http://schemas.openxmlformats.org/officeDocument/2006/relationships/hyperlink" Target="https://twitter.com/FrankElavsky" TargetMode="External"/><Relationship Id="rId1" Type="http://schemas.openxmlformats.org/officeDocument/2006/relationships/slideLayout" Target="../slideLayouts/slideLayout1.xml"/><Relationship Id="rId6" Type="http://schemas.openxmlformats.org/officeDocument/2006/relationships/hyperlink" Target="https://axle-lab.com/" TargetMode="External"/><Relationship Id="rId11" Type="http://schemas.openxmlformats.org/officeDocument/2006/relationships/hyperlink" Target="https://www.hcii.cmu.edu/" TargetMode="External"/><Relationship Id="rId5" Type="http://schemas.openxmlformats.org/officeDocument/2006/relationships/hyperlink" Target="https://dig.cmu.edu/" TargetMode="Externa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CMU 05-899, Fall 2021"/>
          <p:cNvSpPr txBox="1">
            <a:spLocks noGrp="1"/>
          </p:cNvSpPr>
          <p:nvPr>
            <p:ph type="body" sz="quarter" idx="21"/>
          </p:nvPr>
        </p:nvSpPr>
        <p:spPr>
          <a:xfrm>
            <a:off x="562410" y="1023426"/>
            <a:ext cx="18279910" cy="6369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r>
              <a:rPr lang="en-US" dirty="0">
                <a:solidFill>
                  <a:srgbClr val="5E5E5E"/>
                </a:solidFill>
                <a:latin typeface="Helvetica Neue Light" panose="02000403000000020004" pitchFamily="2" charset="0"/>
                <a:ea typeface="Helvetica Neue Light" panose="02000403000000020004" pitchFamily="2" charset="0"/>
                <a:cs typeface="Helvetica Neue" panose="02000503000000020004" pitchFamily="2" charset="0"/>
              </a:rPr>
              <a:t>Frank Elavsky, Comm Talk, 2022 </a:t>
            </a:r>
            <a:r>
              <a:rPr lang="en-US" dirty="0">
                <a:solidFill>
                  <a:srgbClr val="5E5E5E"/>
                </a:solidFill>
                <a:latin typeface="Helvetica Neue Light" panose="02000403000000020004" pitchFamily="2" charset="0"/>
                <a:ea typeface="Helvetica Neue Light" panose="02000403000000020004" pitchFamily="2" charset="0"/>
                <a:cs typeface="Helvetica Neue" panose="02000503000000020004" pitchFamily="2" charset="0"/>
                <a:hlinkClick r:id="rId2">
                  <a:extLst>
                    <a:ext uri="{A12FA001-AC4F-418D-AE19-62706E023703}">
                      <ahyp:hlinkClr xmlns:ahyp="http://schemas.microsoft.com/office/drawing/2018/hyperlinkcolor" val="tx"/>
                    </a:ext>
                  </a:extLst>
                </a:hlinkClick>
              </a:rPr>
              <a:t>@FrankElavsky</a:t>
            </a:r>
            <a:endParaRPr dirty="0">
              <a:solidFill>
                <a:srgbClr val="5E5E5E"/>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227" name="TOPIC"/>
          <p:cNvSpPr txBox="1">
            <a:spLocks noGrp="1"/>
          </p:cNvSpPr>
          <p:nvPr>
            <p:ph type="title"/>
          </p:nvPr>
        </p:nvSpPr>
        <p:spPr>
          <a:xfrm>
            <a:off x="1206496" y="1422054"/>
            <a:ext cx="21971004" cy="4648201"/>
          </a:xfrm>
          <a:prstGeom prst="rect">
            <a:avLst/>
          </a:prstGeom>
        </p:spPr>
        <p:txBody>
          <a:bodyPr/>
          <a:lstStyle/>
          <a:p>
            <a:r>
              <a:rPr lang="en-US" dirty="0"/>
              <a:t>CHARTABILITY</a:t>
            </a:r>
            <a:endParaRPr dirty="0"/>
          </a:p>
        </p:txBody>
      </p:sp>
      <p:sp>
        <p:nvSpPr>
          <p:cNvPr id="226" name="Adam Perer and Dominik Moritz"/>
          <p:cNvSpPr txBox="1">
            <a:spLocks noGrp="1"/>
          </p:cNvSpPr>
          <p:nvPr>
            <p:ph type="body" sz="quarter" idx="1"/>
          </p:nvPr>
        </p:nvSpPr>
        <p:spPr>
          <a:xfrm>
            <a:off x="898359" y="12035617"/>
            <a:ext cx="18279910" cy="154890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lang="en-US" sz="3600" dirty="0">
                <a:solidFill>
                  <a:srgbClr val="5E5E5E"/>
                </a:solidFill>
                <a:latin typeface="Helvetica Neue Light" panose="02000403000000020004" pitchFamily="2" charset="0"/>
                <a:ea typeface="Helvetica Neue Light" panose="02000403000000020004" pitchFamily="2" charset="0"/>
                <a:cs typeface="Helvetica Neue" panose="02000503000000020004" pitchFamily="2" charset="0"/>
              </a:rPr>
              <a:t>by Frank Elavsky, Cynthia Bennett, Dominik Moritz</a:t>
            </a:r>
            <a:endParaRPr sz="3600" dirty="0">
              <a:solidFill>
                <a:srgbClr val="5E5E5E"/>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230" name="dig.cmu.edu/vis2021"/>
          <p:cNvSpPr txBox="1">
            <a:spLocks noGrp="1"/>
          </p:cNvSpPr>
          <p:nvPr>
            <p:ph type="body" sz="quarter" idx="22"/>
          </p:nvPr>
        </p:nvSpPr>
        <p:spPr>
          <a:xfrm>
            <a:off x="14928112" y="1064862"/>
            <a:ext cx="8500315" cy="6369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r>
              <a:rPr lang="en-US" dirty="0" err="1">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frank.computer</a:t>
            </a:r>
            <a:r>
              <a:rPr lang="en-US" dirty="0">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a:t>
            </a:r>
            <a:r>
              <a:rPr lang="en-US" dirty="0" err="1">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chartability</a:t>
            </a:r>
            <a:endParaRPr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228" name="Data Visualization"/>
          <p:cNvSpPr txBox="1">
            <a:spLocks noGrp="1"/>
          </p:cNvSpPr>
          <p:nvPr>
            <p:ph type="body" sz="quarter" idx="23"/>
          </p:nvPr>
        </p:nvSpPr>
        <p:spPr>
          <a:xfrm>
            <a:off x="1201342" y="6070253"/>
            <a:ext cx="21971001" cy="2439767"/>
          </a:xfrm>
          <a:prstGeom prst="rect">
            <a:avLst/>
          </a:prstGeom>
        </p:spPr>
        <p:txBody>
          <a:bodyPr>
            <a:normAutofit/>
          </a:bodyPr>
          <a:lstStyle/>
          <a:p>
            <a:pPr algn="l"/>
            <a:r>
              <a:rPr lang="en-US" sz="6000" i="1" dirty="0">
                <a:latin typeface="Helvetica Neue Light" panose="02000403000000020004" pitchFamily="2" charset="0"/>
                <a:ea typeface="Helvetica Neue Light" panose="02000403000000020004" pitchFamily="2" charset="0"/>
              </a:rPr>
              <a:t>How accessible is my visualization? Evaluating visualization accessibility with Chartability.</a:t>
            </a:r>
            <a:endParaRPr sz="6000" i="1" dirty="0">
              <a:latin typeface="Helvetica Neue Light" panose="02000403000000020004" pitchFamily="2" charset="0"/>
              <a:ea typeface="Helvetica Neue Light" panose="02000403000000020004" pitchFamily="2" charset="0"/>
            </a:endParaRPr>
          </a:p>
        </p:txBody>
      </p:sp>
      <p:pic>
        <p:nvPicPr>
          <p:cNvPr id="10" name="Picture 2" descr="Axle lab">
            <a:extLst>
              <a:ext uri="{FF2B5EF4-FFF2-40B4-BE49-F238E27FC236}">
                <a16:creationId xmlns:a16="http://schemas.microsoft.com/office/drawing/2014/main" id="{333C0CF9-E9CF-53C1-7F81-4A4EA431A1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7320" y="8804737"/>
            <a:ext cx="3810000" cy="3352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A0ECC10-99C9-077D-9E08-F77A0EFD5761}"/>
              </a:ext>
              <a:ext uri="{C183D7F6-B498-43B3-948B-1728B52AA6E4}">
                <adec:decorative xmlns:adec="http://schemas.microsoft.com/office/drawing/2017/decorative" val="1"/>
              </a:ext>
            </a:extLst>
          </p:cNvPr>
          <p:cNvSpPr/>
          <p:nvPr/>
        </p:nvSpPr>
        <p:spPr>
          <a:xfrm>
            <a:off x="20335461" y="11827565"/>
            <a:ext cx="3419061" cy="110442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TextBox 3">
            <a:extLst>
              <a:ext uri="{FF2B5EF4-FFF2-40B4-BE49-F238E27FC236}">
                <a16:creationId xmlns:a16="http://schemas.microsoft.com/office/drawing/2014/main" id="{7F1D1F8C-6A6F-703D-A1ED-FBE7C4ED280D}"/>
              </a:ext>
            </a:extLst>
          </p:cNvPr>
          <p:cNvSpPr txBox="1"/>
          <p:nvPr/>
        </p:nvSpPr>
        <p:spPr>
          <a:xfrm>
            <a:off x="20747320" y="12035984"/>
            <a:ext cx="268110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600" u="none" strike="noStrike" cap="none" spc="0" normalizeH="0" baseline="0" dirty="0" err="1">
                <a:ln>
                  <a:noFill/>
                </a:ln>
                <a:effectLst/>
                <a:uFillTx/>
                <a:latin typeface="Helvetica Neue Light" panose="02000403000000020004" pitchFamily="2" charset="0"/>
                <a:ea typeface="Helvetica Neue Light" panose="02000403000000020004" pitchFamily="2" charset="0"/>
                <a:cs typeface="Helvetica Neue" panose="02000503000000020004" pitchFamily="2" charset="0"/>
                <a:sym typeface="Helvetica Neue"/>
                <a:hlinkClick r:id="rId5">
                  <a:extLst>
                    <a:ext uri="{A12FA001-AC4F-418D-AE19-62706E023703}">
                      <ahyp:hlinkClr xmlns:ahyp="http://schemas.microsoft.com/office/drawing/2018/hyperlinkcolor" val="tx"/>
                    </a:ext>
                  </a:extLst>
                </a:hlinkClick>
              </a:rPr>
              <a:t>dig.cmu.edu</a:t>
            </a:r>
            <a:endParaRPr kumimoji="0" lang="en-US" sz="3600" u="none" strike="noStrike" cap="none" spc="0" normalizeH="0" baseline="0" dirty="0">
              <a:ln>
                <a:noFill/>
              </a:ln>
              <a:effectLst/>
              <a:uFillTx/>
              <a:latin typeface="Helvetica Neue Light" panose="02000403000000020004" pitchFamily="2" charset="0"/>
              <a:ea typeface="Helvetica Neue Light" panose="02000403000000020004" pitchFamily="2" charset="0"/>
              <a:cs typeface="Helvetica Neue" panose="02000503000000020004" pitchFamily="2" charset="0"/>
              <a:sym typeface="Helvetica Neue"/>
            </a:endParaRPr>
          </a:p>
        </p:txBody>
      </p:sp>
      <p:sp>
        <p:nvSpPr>
          <p:cNvPr id="13" name="TextBox 12">
            <a:extLst>
              <a:ext uri="{FF2B5EF4-FFF2-40B4-BE49-F238E27FC236}">
                <a16:creationId xmlns:a16="http://schemas.microsoft.com/office/drawing/2014/main" id="{3F909D67-9D32-D961-CA65-982193079029}"/>
              </a:ext>
            </a:extLst>
          </p:cNvPr>
          <p:cNvSpPr txBox="1"/>
          <p:nvPr/>
        </p:nvSpPr>
        <p:spPr>
          <a:xfrm>
            <a:off x="17501767" y="12035984"/>
            <a:ext cx="268110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600" u="none" strike="noStrike" cap="none" spc="0" normalizeH="0" baseline="0" dirty="0">
                <a:ln>
                  <a:noFill/>
                </a:ln>
                <a:effectLst/>
                <a:uFillTx/>
                <a:latin typeface="Helvetica Neue Light" panose="02000403000000020004" pitchFamily="2" charset="0"/>
                <a:ea typeface="Helvetica Neue Light" panose="02000403000000020004" pitchFamily="2" charset="0"/>
                <a:cs typeface="Helvetica Neue" panose="02000503000000020004" pitchFamily="2" charset="0"/>
                <a:sym typeface="Helvetica Neue"/>
                <a:hlinkClick r:id="rId6">
                  <a:extLst>
                    <a:ext uri="{A12FA001-AC4F-418D-AE19-62706E023703}">
                      <ahyp:hlinkClr xmlns:ahyp="http://schemas.microsoft.com/office/drawing/2018/hyperlinkcolor" val="tx"/>
                    </a:ext>
                  </a:extLst>
                </a:hlinkClick>
              </a:rPr>
              <a:t>axle-</a:t>
            </a:r>
            <a:r>
              <a:rPr kumimoji="0" lang="en-US" sz="3600" u="none" strike="noStrike" cap="none" spc="0" normalizeH="0" baseline="0" dirty="0" err="1">
                <a:ln>
                  <a:noFill/>
                </a:ln>
                <a:effectLst/>
                <a:uFillTx/>
                <a:latin typeface="Helvetica Neue Light" panose="02000403000000020004" pitchFamily="2" charset="0"/>
                <a:ea typeface="Helvetica Neue Light" panose="02000403000000020004" pitchFamily="2" charset="0"/>
                <a:cs typeface="Helvetica Neue" panose="02000503000000020004" pitchFamily="2" charset="0"/>
                <a:sym typeface="Helvetica Neue"/>
                <a:hlinkClick r:id="rId6">
                  <a:extLst>
                    <a:ext uri="{A12FA001-AC4F-418D-AE19-62706E023703}">
                      <ahyp:hlinkClr xmlns:ahyp="http://schemas.microsoft.com/office/drawing/2018/hyperlinkcolor" val="tx"/>
                    </a:ext>
                  </a:extLst>
                </a:hlinkClick>
              </a:rPr>
              <a:t>lab.com</a:t>
            </a:r>
            <a:endParaRPr kumimoji="0" lang="en-US" sz="3600" u="none" strike="noStrike" cap="none" spc="0" normalizeH="0" baseline="0" dirty="0">
              <a:ln>
                <a:noFill/>
              </a:ln>
              <a:effectLst/>
              <a:uFillTx/>
              <a:latin typeface="Helvetica Neue Light" panose="02000403000000020004" pitchFamily="2" charset="0"/>
              <a:ea typeface="Helvetica Neue Light" panose="02000403000000020004" pitchFamily="2" charset="0"/>
              <a:cs typeface="Helvetica Neue" panose="02000503000000020004" pitchFamily="2" charset="0"/>
              <a:sym typeface="Helvetica Neue"/>
            </a:endParaRPr>
          </a:p>
        </p:txBody>
      </p:sp>
      <p:pic>
        <p:nvPicPr>
          <p:cNvPr id="28674" name="Picture 2" descr="Dominik Moritz photo">
            <a:extLst>
              <a:ext uri="{FF2B5EF4-FFF2-40B4-BE49-F238E27FC236}">
                <a16:creationId xmlns:a16="http://schemas.microsoft.com/office/drawing/2014/main" id="{752AE1C6-7177-EA9F-4F24-74FB17A301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9717" y="9662253"/>
            <a:ext cx="2254892" cy="2254892"/>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5" descr="Cynthia photo">
            <a:extLst>
              <a:ext uri="{FF2B5EF4-FFF2-40B4-BE49-F238E27FC236}">
                <a16:creationId xmlns:a16="http://schemas.microsoft.com/office/drawing/2014/main" id="{6E5AEAE7-43A3-055E-B134-B14CC5D61EEE}"/>
              </a:ext>
            </a:extLst>
          </p:cNvPr>
          <p:cNvPicPr>
            <a:picLocks noChangeAspect="1"/>
          </p:cNvPicPr>
          <p:nvPr/>
        </p:nvPicPr>
        <p:blipFill>
          <a:blip r:embed="rId8"/>
          <a:stretch>
            <a:fillRect/>
          </a:stretch>
        </p:blipFill>
        <p:spPr>
          <a:xfrm>
            <a:off x="5024962" y="9662253"/>
            <a:ext cx="2254892" cy="2254892"/>
          </a:xfrm>
          <a:prstGeom prst="ellipse">
            <a:avLst/>
          </a:prstGeom>
        </p:spPr>
      </p:pic>
      <p:pic>
        <p:nvPicPr>
          <p:cNvPr id="28676" name="Picture 4" descr="Frank photo">
            <a:extLst>
              <a:ext uri="{FF2B5EF4-FFF2-40B4-BE49-F238E27FC236}">
                <a16:creationId xmlns:a16="http://schemas.microsoft.com/office/drawing/2014/main" id="{478DA088-D450-35B0-0C8C-EB29FBCB6F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0329" y="9662253"/>
            <a:ext cx="2254892" cy="2254892"/>
          </a:xfrm>
          <a:prstGeom prst="ellipse">
            <a:avLst/>
          </a:prstGeom>
          <a:noFill/>
          <a:extLst>
            <a:ext uri="{909E8E84-426E-40DD-AFC4-6F175D3DCCD1}">
              <a14:hiddenFill xmlns:a14="http://schemas.microsoft.com/office/drawing/2010/main">
                <a:solidFill>
                  <a:srgbClr val="FFFFFF"/>
                </a:solidFill>
              </a14:hiddenFill>
            </a:ext>
          </a:extLst>
        </p:spPr>
      </p:pic>
      <p:pic>
        <p:nvPicPr>
          <p:cNvPr id="28678" name="Picture 6" descr="Human-Computer Interaction Institute">
            <a:extLst>
              <a:ext uri="{FF2B5EF4-FFF2-40B4-BE49-F238E27FC236}">
                <a16:creationId xmlns:a16="http://schemas.microsoft.com/office/drawing/2014/main" id="{D04F88BB-ACB6-D477-C596-F8B2AB8194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12180" y="9412668"/>
            <a:ext cx="4470400" cy="22733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2E16220-855B-11D7-7E82-B90EF8892E06}"/>
              </a:ext>
            </a:extLst>
          </p:cNvPr>
          <p:cNvSpPr txBox="1"/>
          <p:nvPr/>
        </p:nvSpPr>
        <p:spPr>
          <a:xfrm>
            <a:off x="13530457" y="11980685"/>
            <a:ext cx="268110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600" u="none" strike="noStrike" cap="none" spc="0" normalizeH="0" baseline="0" dirty="0" err="1">
                <a:ln>
                  <a:noFill/>
                </a:ln>
                <a:effectLst/>
                <a:uFillTx/>
                <a:latin typeface="Helvetica Neue Light" panose="02000403000000020004" pitchFamily="2" charset="0"/>
                <a:ea typeface="Helvetica Neue Light" panose="02000403000000020004" pitchFamily="2" charset="0"/>
                <a:cs typeface="Helvetica Neue" panose="02000503000000020004" pitchFamily="2" charset="0"/>
                <a:sym typeface="Helvetica Neue"/>
                <a:hlinkClick r:id="rId11">
                  <a:extLst>
                    <a:ext uri="{A12FA001-AC4F-418D-AE19-62706E023703}">
                      <ahyp:hlinkClr xmlns:ahyp="http://schemas.microsoft.com/office/drawing/2018/hyperlinkcolor" val="tx"/>
                    </a:ext>
                  </a:extLst>
                </a:hlinkClick>
              </a:rPr>
              <a:t>hcii.cmu.edu</a:t>
            </a:r>
            <a:endParaRPr kumimoji="0" lang="en-US" sz="3600" u="none" strike="noStrike" cap="none" spc="0" normalizeH="0" baseline="0" dirty="0">
              <a:ln>
                <a:noFill/>
              </a:ln>
              <a:effectLst/>
              <a:uFillTx/>
              <a:latin typeface="Helvetica Neue Light" panose="02000403000000020004" pitchFamily="2" charset="0"/>
              <a:ea typeface="Helvetica Neue Light" panose="02000403000000020004" pitchFamily="2" charset="0"/>
              <a:cs typeface="Helvetica Neue" panose="02000503000000020004" pitchFamily="2" charset="0"/>
              <a:sym typeface="Helvetica Neue"/>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1FE2103-AF00-3A2D-2BAC-A7E8E1CCE53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10</a:t>
            </a:fld>
            <a:endParaRPr lang="en-US" sz="1800" dirty="0">
              <a:solidFill>
                <a:srgbClr val="5E5E5E"/>
              </a:solidFill>
            </a:endParaRPr>
          </a:p>
        </p:txBody>
      </p:sp>
      <p:pic>
        <p:nvPicPr>
          <p:cNvPr id="7" name="Picture 6">
            <a:extLst>
              <a:ext uri="{FF2B5EF4-FFF2-40B4-BE49-F238E27FC236}">
                <a16:creationId xmlns:a16="http://schemas.microsoft.com/office/drawing/2014/main" id="{FD38B3F2-92E1-303D-5F38-2F173568FAF5}"/>
              </a:ext>
            </a:extLst>
          </p:cNvPr>
          <p:cNvPicPr>
            <a:picLocks noChangeAspect="1"/>
          </p:cNvPicPr>
          <p:nvPr/>
        </p:nvPicPr>
        <p:blipFill>
          <a:blip r:embed="rId2"/>
          <a:stretch>
            <a:fillRect/>
          </a:stretch>
        </p:blipFill>
        <p:spPr>
          <a:xfrm>
            <a:off x="6256382" y="4068769"/>
            <a:ext cx="3461631" cy="7708014"/>
          </a:xfrm>
          <a:prstGeom prst="rect">
            <a:avLst/>
          </a:prstGeom>
        </p:spPr>
      </p:pic>
      <p:pic>
        <p:nvPicPr>
          <p:cNvPr id="8" name="Picture 7">
            <a:extLst>
              <a:ext uri="{FF2B5EF4-FFF2-40B4-BE49-F238E27FC236}">
                <a16:creationId xmlns:a16="http://schemas.microsoft.com/office/drawing/2014/main" id="{824FF390-1F54-5307-B2AC-4D3619186526}"/>
              </a:ext>
            </a:extLst>
          </p:cNvPr>
          <p:cNvPicPr>
            <a:picLocks noChangeAspect="1"/>
          </p:cNvPicPr>
          <p:nvPr/>
        </p:nvPicPr>
        <p:blipFill>
          <a:blip r:embed="rId3"/>
          <a:stretch>
            <a:fillRect/>
          </a:stretch>
        </p:blipFill>
        <p:spPr>
          <a:xfrm>
            <a:off x="10274078" y="4068769"/>
            <a:ext cx="3461631" cy="7653383"/>
          </a:xfrm>
          <a:prstGeom prst="rect">
            <a:avLst/>
          </a:prstGeom>
        </p:spPr>
      </p:pic>
      <p:pic>
        <p:nvPicPr>
          <p:cNvPr id="9" name="Picture 8">
            <a:extLst>
              <a:ext uri="{FF2B5EF4-FFF2-40B4-BE49-F238E27FC236}">
                <a16:creationId xmlns:a16="http://schemas.microsoft.com/office/drawing/2014/main" id="{7D051810-9F98-E9DB-2280-09BB3E478113}"/>
              </a:ext>
            </a:extLst>
          </p:cNvPr>
          <p:cNvPicPr>
            <a:picLocks noChangeAspect="1"/>
          </p:cNvPicPr>
          <p:nvPr/>
        </p:nvPicPr>
        <p:blipFill>
          <a:blip r:embed="rId4"/>
          <a:stretch>
            <a:fillRect/>
          </a:stretch>
        </p:blipFill>
        <p:spPr>
          <a:xfrm>
            <a:off x="14291774" y="4068769"/>
            <a:ext cx="3446078" cy="6048218"/>
          </a:xfrm>
          <a:prstGeom prst="rect">
            <a:avLst/>
          </a:prstGeom>
        </p:spPr>
      </p:pic>
      <p:sp>
        <p:nvSpPr>
          <p:cNvPr id="10" name="Google Shape;141;g10104eaf235_1_123">
            <a:extLst>
              <a:ext uri="{FF2B5EF4-FFF2-40B4-BE49-F238E27FC236}">
                <a16:creationId xmlns:a16="http://schemas.microsoft.com/office/drawing/2014/main" id="{C85EC274-87AA-992B-1D65-BE39E2EA390E}"/>
              </a:ext>
            </a:extLst>
          </p:cNvPr>
          <p:cNvSpPr txBox="1">
            <a:spLocks noGrp="1"/>
          </p:cNvSpPr>
          <p:nvPr>
            <p:ph type="title"/>
          </p:nvPr>
        </p:nvSpPr>
        <p:spPr>
          <a:xfrm>
            <a:off x="1206500" y="1079500"/>
            <a:ext cx="21971100" cy="143520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ts val="8500"/>
              <a:buFont typeface="Helvetica Neue"/>
              <a:buNone/>
            </a:pPr>
            <a:r>
              <a:rPr lang="en-US" dirty="0"/>
              <a:t>WCAG 2.1 has 78 criteria under these 4 principles</a:t>
            </a:r>
            <a:endParaRPr i="1" dirty="0"/>
          </a:p>
        </p:txBody>
      </p:sp>
      <p:sp>
        <p:nvSpPr>
          <p:cNvPr id="3" name="Text Placeholder 3">
            <a:extLst>
              <a:ext uri="{FF2B5EF4-FFF2-40B4-BE49-F238E27FC236}">
                <a16:creationId xmlns:a16="http://schemas.microsoft.com/office/drawing/2014/main" id="{ED5E4574-C2F8-1040-8EC4-F7243D51C0F6}"/>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313762973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09C0D9-0BF7-F021-1ACE-BA0D52C3ED2F}"/>
              </a:ext>
            </a:extLst>
          </p:cNvPr>
          <p:cNvSpPr>
            <a:spLocks noGrp="1"/>
          </p:cNvSpPr>
          <p:nvPr>
            <p:ph type="title"/>
          </p:nvPr>
        </p:nvSpPr>
        <p:spPr/>
        <p:txBody>
          <a:bodyPr>
            <a:normAutofit/>
          </a:bodyPr>
          <a:lstStyle/>
          <a:p>
            <a:r>
              <a:rPr lang="en-US" sz="8800" dirty="0"/>
              <a:t>Visualizations inform the public and guide decision-making, policy, and business.</a:t>
            </a:r>
          </a:p>
        </p:txBody>
      </p:sp>
      <p:sp>
        <p:nvSpPr>
          <p:cNvPr id="2" name="Slide Number Placeholder 5">
            <a:extLst>
              <a:ext uri="{FF2B5EF4-FFF2-40B4-BE49-F238E27FC236}">
                <a16:creationId xmlns:a16="http://schemas.microsoft.com/office/drawing/2014/main" id="{CB1A10FE-86DA-B5CB-2CE6-5BDBB385CA0A}"/>
              </a:ext>
            </a:extLst>
          </p:cNvPr>
          <p:cNvSpPr>
            <a:spLocks noGrp="1"/>
          </p:cNvSpPr>
          <p:nvPr>
            <p:ph type="sldNum" sz="quarter" idx="2"/>
          </p:nvPr>
        </p:nvSpPr>
        <p:spPr>
          <a:xfrm>
            <a:off x="22943128" y="12818620"/>
            <a:ext cx="605418" cy="636979"/>
          </a:xfrm>
        </p:spPr>
        <p:txBody>
          <a:bodyPr/>
          <a:lstStyle/>
          <a:p>
            <a:fld id="{86CB4B4D-7CA3-9044-876B-883B54F8677D}" type="slidenum">
              <a:rPr lang="en-US" smtClean="0"/>
              <a:t>11</a:t>
            </a:fld>
            <a:endParaRPr lang="en-US" dirty="0"/>
          </a:p>
        </p:txBody>
      </p:sp>
      <p:pic>
        <p:nvPicPr>
          <p:cNvPr id="13" name="Picture 12"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A9E62AAF-F480-8961-8547-E73D8F810B08}"/>
              </a:ext>
            </a:extLst>
          </p:cNvPr>
          <p:cNvPicPr>
            <a:picLocks noChangeAspect="1"/>
          </p:cNvPicPr>
          <p:nvPr/>
        </p:nvPicPr>
        <p:blipFill>
          <a:blip r:embed="rId3"/>
          <a:stretch>
            <a:fillRect/>
          </a:stretch>
        </p:blipFill>
        <p:spPr>
          <a:xfrm>
            <a:off x="877316" y="2159669"/>
            <a:ext cx="7662480" cy="5837720"/>
          </a:xfrm>
          <a:prstGeom prst="rect">
            <a:avLst/>
          </a:prstGeom>
        </p:spPr>
      </p:pic>
      <p:pic>
        <p:nvPicPr>
          <p:cNvPr id="1026" name="Picture 2" descr="Italy has turned the corner, with numbers of new cases now in decline, following in China's footsteps.&#10;&#10;Daily confirmed cases (7-day rolling avg.) by number of days since 30 daily cases first recorded. Stars represent national lockdowns.&#10;&#10;Chart showing Italian and Spanish daily new case counts beginning to decline, while new US case counts continue to rise above 20,000.">
            <a:extLst>
              <a:ext uri="{FF2B5EF4-FFF2-40B4-BE49-F238E27FC236}">
                <a16:creationId xmlns:a16="http://schemas.microsoft.com/office/drawing/2014/main" id="{9EEB319E-7228-CB87-2EAC-E3FE3D0629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2055" y="2631089"/>
            <a:ext cx="7512820" cy="5366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eas of Russian military control in Ukraine, Map.&#10;&#10;The map shows Russian military control just outside Kharkiv in the northeast east, to Donetsk to the east, and to Kherson and Crimea in the south.">
            <a:extLst>
              <a:ext uri="{FF2B5EF4-FFF2-40B4-BE49-F238E27FC236}">
                <a16:creationId xmlns:a16="http://schemas.microsoft.com/office/drawing/2014/main" id="{D9D35BA1-8060-ECBC-3066-F54E29A9AD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17134" y="2507817"/>
            <a:ext cx="5855543" cy="54895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4EF8BA-52C0-5FB3-6790-3F2EA773934F}"/>
              </a:ext>
            </a:extLst>
          </p:cNvPr>
          <p:cNvSpPr txBox="1"/>
          <p:nvPr/>
        </p:nvSpPr>
        <p:spPr>
          <a:xfrm>
            <a:off x="877316" y="8046896"/>
            <a:ext cx="766248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effectLst/>
                <a:uFillTx/>
                <a:latin typeface="Helvetica Neue"/>
                <a:ea typeface="Helvetica Neue"/>
                <a:cs typeface="Helvetica Neue"/>
                <a:sym typeface="Helvetica Neue"/>
              </a:rPr>
              <a:t>Politics</a:t>
            </a:r>
            <a:r>
              <a:rPr kumimoji="0" lang="en-US" sz="2400" b="0" i="0" u="none" strike="noStrike" cap="none" spc="0" normalizeH="0" baseline="0" dirty="0">
                <a:ln>
                  <a:noFill/>
                </a:ln>
                <a:effectLst/>
                <a:uFillTx/>
                <a:latin typeface="Helvetica Neue"/>
                <a:ea typeface="Helvetica Neue"/>
                <a:cs typeface="Helvetica Neue"/>
                <a:sym typeface="Helvetica Neue"/>
              </a:rPr>
              <a:t> </a:t>
            </a:r>
          </a:p>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effectLst/>
                <a:uFillTx/>
                <a:latin typeface="Helvetica Neue"/>
                <a:ea typeface="Helvetica Neue"/>
                <a:cs typeface="Helvetica Neue"/>
                <a:sym typeface="Helvetica Neue"/>
              </a:rPr>
              <a:t>(</a:t>
            </a:r>
            <a:r>
              <a:rPr kumimoji="0" lang="en-US" sz="2400" b="0" i="0" u="none" strike="noStrike" cap="none" spc="0" normalizeH="0" baseline="0" dirty="0">
                <a:ln>
                  <a:noFill/>
                </a:ln>
                <a:effectLst/>
                <a:uFillTx/>
                <a:latin typeface="Helvetica Neue"/>
                <a:ea typeface="Helvetica Neue"/>
                <a:cs typeface="Helvetica Neue"/>
                <a:sym typeface="Helvetica Neue"/>
                <a:hlinkClick r:id="rId6"/>
              </a:rPr>
              <a:t>CNN</a:t>
            </a:r>
            <a:r>
              <a:rPr kumimoji="0" lang="en-US" sz="2400" b="0" i="0" u="none" strike="noStrike" cap="none" spc="0" normalizeH="0" baseline="0" dirty="0">
                <a:ln>
                  <a:noFill/>
                </a:ln>
                <a:effectLst/>
                <a:uFillTx/>
                <a:latin typeface="Helvetica Neue"/>
                <a:ea typeface="Helvetica Neue"/>
                <a:cs typeface="Helvetica Neue"/>
                <a:sym typeface="Helvetica Neue"/>
              </a:rPr>
              <a:t>)</a:t>
            </a:r>
          </a:p>
        </p:txBody>
      </p:sp>
      <p:sp>
        <p:nvSpPr>
          <p:cNvPr id="17" name="TextBox 16">
            <a:extLst>
              <a:ext uri="{FF2B5EF4-FFF2-40B4-BE49-F238E27FC236}">
                <a16:creationId xmlns:a16="http://schemas.microsoft.com/office/drawing/2014/main" id="{D8CD9155-6013-A561-7588-B17AD7D833D8}"/>
              </a:ext>
            </a:extLst>
          </p:cNvPr>
          <p:cNvSpPr txBox="1"/>
          <p:nvPr/>
        </p:nvSpPr>
        <p:spPr>
          <a:xfrm>
            <a:off x="9322055" y="8046896"/>
            <a:ext cx="751282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effectLst/>
                <a:uFillTx/>
                <a:latin typeface="Helvetica Neue"/>
                <a:ea typeface="Helvetica Neue"/>
                <a:cs typeface="Helvetica Neue"/>
                <a:sym typeface="Helvetica Neue"/>
              </a:rPr>
              <a:t>Health</a:t>
            </a:r>
            <a:r>
              <a:rPr kumimoji="0" lang="en-US" sz="2400" b="0" i="0" u="none" strike="noStrike" cap="none" spc="0" normalizeH="0" baseline="0" dirty="0">
                <a:ln>
                  <a:noFill/>
                </a:ln>
                <a:effectLst/>
                <a:uFillTx/>
                <a:latin typeface="Helvetica Neue"/>
                <a:ea typeface="Helvetica Neue"/>
                <a:cs typeface="Helvetica Neue"/>
                <a:sym typeface="Helvetica Neue"/>
              </a:rPr>
              <a:t> </a:t>
            </a:r>
          </a:p>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effectLst/>
                <a:uFillTx/>
                <a:latin typeface="Helvetica Neue"/>
                <a:ea typeface="Helvetica Neue"/>
                <a:cs typeface="Helvetica Neue"/>
                <a:sym typeface="Helvetica Neue"/>
              </a:rPr>
              <a:t>(</a:t>
            </a:r>
            <a:r>
              <a:rPr kumimoji="0" lang="en-US" sz="2400" b="0" i="0" u="none" strike="noStrike" cap="none" spc="0" normalizeH="0" baseline="0" dirty="0">
                <a:ln>
                  <a:noFill/>
                </a:ln>
                <a:effectLst/>
                <a:uFillTx/>
                <a:latin typeface="Helvetica Neue"/>
                <a:ea typeface="Helvetica Neue"/>
                <a:cs typeface="Helvetica Neue"/>
                <a:sym typeface="Helvetica Neue"/>
                <a:hlinkClick r:id="rId7"/>
              </a:rPr>
              <a:t>Financial Times</a:t>
            </a:r>
            <a:r>
              <a:rPr kumimoji="0" lang="en-US" sz="2400" b="0" i="0" u="none" strike="noStrike" cap="none" spc="0" normalizeH="0" baseline="0" dirty="0">
                <a:ln>
                  <a:noFill/>
                </a:ln>
                <a:effectLst/>
                <a:uFillTx/>
                <a:latin typeface="Helvetica Neue"/>
                <a:ea typeface="Helvetica Neue"/>
                <a:cs typeface="Helvetica Neue"/>
                <a:sym typeface="Helvetica Neue"/>
              </a:rPr>
              <a:t>)</a:t>
            </a:r>
          </a:p>
        </p:txBody>
      </p:sp>
      <p:sp>
        <p:nvSpPr>
          <p:cNvPr id="18" name="TextBox 17">
            <a:extLst>
              <a:ext uri="{FF2B5EF4-FFF2-40B4-BE49-F238E27FC236}">
                <a16:creationId xmlns:a16="http://schemas.microsoft.com/office/drawing/2014/main" id="{DE356952-665D-B013-1506-EB11352A0302}"/>
              </a:ext>
            </a:extLst>
          </p:cNvPr>
          <p:cNvSpPr txBox="1"/>
          <p:nvPr/>
        </p:nvSpPr>
        <p:spPr>
          <a:xfrm>
            <a:off x="17617133" y="8046896"/>
            <a:ext cx="585554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effectLst/>
                <a:uFillTx/>
                <a:latin typeface="Helvetica Neue"/>
                <a:ea typeface="Helvetica Neue"/>
                <a:cs typeface="Helvetica Neue"/>
                <a:sym typeface="Helvetica Neue"/>
              </a:rPr>
              <a:t>Conflicts</a:t>
            </a:r>
          </a:p>
          <a:p>
            <a:pPr marL="0" marR="0" indent="0" algn="ctr" defTabSz="2438338" rtl="0" fontAlgn="auto" latinLnBrk="0" hangingPunct="0">
              <a:lnSpc>
                <a:spcPct val="100000"/>
              </a:lnSpc>
              <a:spcBef>
                <a:spcPts val="0"/>
              </a:spcBef>
              <a:spcAft>
                <a:spcPts val="0"/>
              </a:spcAft>
              <a:buClrTx/>
              <a:buSzTx/>
              <a:buFontTx/>
              <a:buNone/>
              <a:tabLst/>
            </a:pPr>
            <a:r>
              <a:rPr lang="en-US" dirty="0"/>
              <a:t>(</a:t>
            </a:r>
            <a:r>
              <a:rPr lang="en-US" dirty="0">
                <a:hlinkClick r:id="rId8"/>
              </a:rPr>
              <a:t>BBC</a:t>
            </a:r>
            <a:r>
              <a:rPr lang="en-US" dirty="0"/>
              <a:t>)</a:t>
            </a:r>
            <a:endParaRPr kumimoji="0" lang="en-US" sz="2400" b="0" i="0" u="none" strike="noStrike" cap="none" spc="0" normalizeH="0" baseline="0" dirty="0">
              <a:ln>
                <a:noFill/>
              </a:ln>
              <a:effectLst/>
              <a:uFillTx/>
              <a:latin typeface="Helvetica Neue"/>
              <a:ea typeface="Helvetica Neue"/>
              <a:cs typeface="Helvetica Neue"/>
              <a:sym typeface="Helvetica Neue"/>
            </a:endParaRPr>
          </a:p>
        </p:txBody>
      </p:sp>
      <p:sp>
        <p:nvSpPr>
          <p:cNvPr id="7" name="Text Placeholder 3">
            <a:extLst>
              <a:ext uri="{FF2B5EF4-FFF2-40B4-BE49-F238E27FC236}">
                <a16:creationId xmlns:a16="http://schemas.microsoft.com/office/drawing/2014/main" id="{A9C539FE-3085-1002-0739-B8E01BD8F870}"/>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211493547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C8105-7712-D639-8FE5-66A9EBA458D5}"/>
              </a:ext>
            </a:extLst>
          </p:cNvPr>
          <p:cNvSpPr>
            <a:spLocks noGrp="1"/>
          </p:cNvSpPr>
          <p:nvPr>
            <p:ph type="title"/>
          </p:nvPr>
        </p:nvSpPr>
        <p:spPr>
          <a:xfrm>
            <a:off x="1201441" y="1880220"/>
            <a:ext cx="22154067" cy="10033000"/>
          </a:xfrm>
        </p:spPr>
        <p:txBody>
          <a:bodyPr anchor="ctr">
            <a:normAutofit/>
          </a:bodyPr>
          <a:lstStyle/>
          <a:p>
            <a:r>
              <a:rPr lang="en-US" sz="10700" dirty="0"/>
              <a:t>I have evidence in my own work that we need an equivalent set of guidelines for evaluating the accessibility of data visualizations.</a:t>
            </a:r>
          </a:p>
        </p:txBody>
      </p:sp>
      <p:sp>
        <p:nvSpPr>
          <p:cNvPr id="3" name="Slide Number Placeholder 5">
            <a:extLst>
              <a:ext uri="{FF2B5EF4-FFF2-40B4-BE49-F238E27FC236}">
                <a16:creationId xmlns:a16="http://schemas.microsoft.com/office/drawing/2014/main" id="{3A077A81-99EF-382E-D2CF-3FB783E6ECC5}"/>
              </a:ext>
            </a:extLst>
          </p:cNvPr>
          <p:cNvSpPr>
            <a:spLocks noGrp="1"/>
          </p:cNvSpPr>
          <p:nvPr>
            <p:ph type="sldNum" sz="quarter" idx="2"/>
          </p:nvPr>
        </p:nvSpPr>
        <p:spPr>
          <a:xfrm>
            <a:off x="22943128" y="12818620"/>
            <a:ext cx="605418" cy="636979"/>
          </a:xfrm>
        </p:spPr>
        <p:txBody>
          <a:bodyPr/>
          <a:lstStyle/>
          <a:p>
            <a:fld id="{86CB4B4D-7CA3-9044-876B-883B54F8677D}" type="slidenum">
              <a:rPr lang="en-US" smtClean="0"/>
              <a:t>12</a:t>
            </a:fld>
            <a:endParaRPr lang="en-US" dirty="0"/>
          </a:p>
        </p:txBody>
      </p:sp>
      <p:sp>
        <p:nvSpPr>
          <p:cNvPr id="6" name="Text Placeholder 3">
            <a:extLst>
              <a:ext uri="{FF2B5EF4-FFF2-40B4-BE49-F238E27FC236}">
                <a16:creationId xmlns:a16="http://schemas.microsoft.com/office/drawing/2014/main" id="{628B8F7C-F0D3-5CEF-2E2C-B1EA1E8A4938}"/>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266580330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C8105-7712-D639-8FE5-66A9EBA458D5}"/>
              </a:ext>
            </a:extLst>
          </p:cNvPr>
          <p:cNvSpPr>
            <a:spLocks noGrp="1"/>
          </p:cNvSpPr>
          <p:nvPr>
            <p:ph type="title"/>
          </p:nvPr>
        </p:nvSpPr>
        <p:spPr>
          <a:xfrm>
            <a:off x="1201441" y="1880220"/>
            <a:ext cx="22154067" cy="10033000"/>
          </a:xfrm>
        </p:spPr>
        <p:txBody>
          <a:bodyPr anchor="ctr">
            <a:normAutofit/>
          </a:bodyPr>
          <a:lstStyle/>
          <a:p>
            <a:r>
              <a:rPr lang="en-US" sz="10700" dirty="0"/>
              <a:t>~100,000 tests</a:t>
            </a:r>
            <a:br>
              <a:rPr lang="en-US" sz="10700" dirty="0"/>
            </a:br>
            <a:r>
              <a:rPr lang="en-US" sz="10700" dirty="0">
                <a:solidFill>
                  <a:schemeClr val="bg1"/>
                </a:solidFill>
              </a:rPr>
              <a:t>~250 visualizations</a:t>
            </a:r>
            <a:br>
              <a:rPr lang="en-US" sz="10700" dirty="0">
                <a:solidFill>
                  <a:schemeClr val="bg1"/>
                </a:solidFill>
              </a:rPr>
            </a:br>
            <a:r>
              <a:rPr lang="en-US" sz="10700" dirty="0">
                <a:solidFill>
                  <a:schemeClr val="bg1"/>
                </a:solidFill>
              </a:rPr>
              <a:t>mean 320 errors per visualization</a:t>
            </a:r>
            <a:br>
              <a:rPr lang="en-US" sz="10700" dirty="0">
                <a:solidFill>
                  <a:schemeClr val="bg1"/>
                </a:solidFill>
              </a:rPr>
            </a:br>
            <a:r>
              <a:rPr lang="en-US" sz="10700" dirty="0">
                <a:solidFill>
                  <a:schemeClr val="bg1"/>
                </a:solidFill>
              </a:rPr>
              <a:t>0 visualizations error-free</a:t>
            </a:r>
          </a:p>
        </p:txBody>
      </p:sp>
      <p:sp>
        <p:nvSpPr>
          <p:cNvPr id="3" name="Slide Number Placeholder 5">
            <a:extLst>
              <a:ext uri="{FF2B5EF4-FFF2-40B4-BE49-F238E27FC236}">
                <a16:creationId xmlns:a16="http://schemas.microsoft.com/office/drawing/2014/main" id="{3A077A81-99EF-382E-D2CF-3FB783E6ECC5}"/>
              </a:ext>
            </a:extLst>
          </p:cNvPr>
          <p:cNvSpPr>
            <a:spLocks noGrp="1"/>
          </p:cNvSpPr>
          <p:nvPr>
            <p:ph type="sldNum" sz="quarter" idx="2"/>
          </p:nvPr>
        </p:nvSpPr>
        <p:spPr>
          <a:xfrm>
            <a:off x="22943128" y="12818620"/>
            <a:ext cx="605418" cy="636979"/>
          </a:xfrm>
        </p:spPr>
        <p:txBody>
          <a:bodyPr/>
          <a:lstStyle/>
          <a:p>
            <a:fld id="{86CB4B4D-7CA3-9044-876B-883B54F8677D}" type="slidenum">
              <a:rPr lang="en-US" smtClean="0"/>
              <a:t>13</a:t>
            </a:fld>
            <a:endParaRPr lang="en-US" dirty="0"/>
          </a:p>
        </p:txBody>
      </p:sp>
      <p:sp>
        <p:nvSpPr>
          <p:cNvPr id="6" name="Text Placeholder 3">
            <a:extLst>
              <a:ext uri="{FF2B5EF4-FFF2-40B4-BE49-F238E27FC236}">
                <a16:creationId xmlns:a16="http://schemas.microsoft.com/office/drawing/2014/main" id="{628B8F7C-F0D3-5CEF-2E2C-B1EA1E8A4938}"/>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217830742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C8105-7712-D639-8FE5-66A9EBA458D5}"/>
              </a:ext>
            </a:extLst>
          </p:cNvPr>
          <p:cNvSpPr>
            <a:spLocks noGrp="1"/>
          </p:cNvSpPr>
          <p:nvPr>
            <p:ph type="title"/>
          </p:nvPr>
        </p:nvSpPr>
        <p:spPr>
          <a:xfrm>
            <a:off x="1201441" y="1880220"/>
            <a:ext cx="22154067" cy="10033000"/>
          </a:xfrm>
        </p:spPr>
        <p:txBody>
          <a:bodyPr anchor="ctr">
            <a:normAutofit/>
          </a:bodyPr>
          <a:lstStyle/>
          <a:p>
            <a:r>
              <a:rPr lang="en-US" sz="10700" dirty="0">
                <a:solidFill>
                  <a:srgbClr val="5E5E5E"/>
                </a:solidFill>
                <a:latin typeface="Helvetica Neue Light" panose="02000403000000020004" pitchFamily="2" charset="0"/>
                <a:ea typeface="Helvetica Neue Light" panose="02000403000000020004" pitchFamily="2" charset="0"/>
              </a:rPr>
              <a:t>~100,000 tests</a:t>
            </a:r>
            <a:br>
              <a:rPr lang="en-US" sz="10700" dirty="0"/>
            </a:br>
            <a:r>
              <a:rPr lang="en-US" sz="10700" dirty="0"/>
              <a:t>~250 visualizations</a:t>
            </a:r>
            <a:br>
              <a:rPr lang="en-US" sz="10700" dirty="0"/>
            </a:br>
            <a:r>
              <a:rPr lang="en-US" sz="10700" dirty="0">
                <a:solidFill>
                  <a:schemeClr val="bg1"/>
                </a:solidFill>
              </a:rPr>
              <a:t>mean 320 errors per visualization</a:t>
            </a:r>
            <a:br>
              <a:rPr lang="en-US" sz="10700" dirty="0">
                <a:solidFill>
                  <a:schemeClr val="bg1"/>
                </a:solidFill>
              </a:rPr>
            </a:br>
            <a:r>
              <a:rPr lang="en-US" sz="10700" dirty="0">
                <a:solidFill>
                  <a:schemeClr val="bg1"/>
                </a:solidFill>
              </a:rPr>
              <a:t>0 visualizations error-free</a:t>
            </a:r>
          </a:p>
        </p:txBody>
      </p:sp>
      <p:sp>
        <p:nvSpPr>
          <p:cNvPr id="3" name="Slide Number Placeholder 5">
            <a:extLst>
              <a:ext uri="{FF2B5EF4-FFF2-40B4-BE49-F238E27FC236}">
                <a16:creationId xmlns:a16="http://schemas.microsoft.com/office/drawing/2014/main" id="{3A077A81-99EF-382E-D2CF-3FB783E6ECC5}"/>
              </a:ext>
            </a:extLst>
          </p:cNvPr>
          <p:cNvSpPr>
            <a:spLocks noGrp="1"/>
          </p:cNvSpPr>
          <p:nvPr>
            <p:ph type="sldNum" sz="quarter" idx="2"/>
          </p:nvPr>
        </p:nvSpPr>
        <p:spPr>
          <a:xfrm>
            <a:off x="22943128" y="12818620"/>
            <a:ext cx="605418" cy="636979"/>
          </a:xfrm>
        </p:spPr>
        <p:txBody>
          <a:bodyPr/>
          <a:lstStyle/>
          <a:p>
            <a:fld id="{86CB4B4D-7CA3-9044-876B-883B54F8677D}" type="slidenum">
              <a:rPr lang="en-US" smtClean="0"/>
              <a:t>14</a:t>
            </a:fld>
            <a:endParaRPr lang="en-US" dirty="0"/>
          </a:p>
        </p:txBody>
      </p:sp>
      <p:sp>
        <p:nvSpPr>
          <p:cNvPr id="6" name="Text Placeholder 3">
            <a:extLst>
              <a:ext uri="{FF2B5EF4-FFF2-40B4-BE49-F238E27FC236}">
                <a16:creationId xmlns:a16="http://schemas.microsoft.com/office/drawing/2014/main" id="{628B8F7C-F0D3-5CEF-2E2C-B1EA1E8A4938}"/>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299293411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C8105-7712-D639-8FE5-66A9EBA458D5}"/>
              </a:ext>
            </a:extLst>
          </p:cNvPr>
          <p:cNvSpPr>
            <a:spLocks noGrp="1"/>
          </p:cNvSpPr>
          <p:nvPr>
            <p:ph type="title"/>
          </p:nvPr>
        </p:nvSpPr>
        <p:spPr>
          <a:xfrm>
            <a:off x="1201441" y="1880220"/>
            <a:ext cx="22154067" cy="10033000"/>
          </a:xfrm>
        </p:spPr>
        <p:txBody>
          <a:bodyPr anchor="ctr">
            <a:normAutofit/>
          </a:bodyPr>
          <a:lstStyle/>
          <a:p>
            <a:r>
              <a:rPr lang="en-US" sz="10700" dirty="0">
                <a:solidFill>
                  <a:srgbClr val="5E5E5E"/>
                </a:solidFill>
                <a:latin typeface="Helvetica Neue Light" panose="02000403000000020004" pitchFamily="2" charset="0"/>
                <a:ea typeface="Helvetica Neue Light" panose="02000403000000020004" pitchFamily="2" charset="0"/>
              </a:rPr>
              <a:t>~100,000 tests</a:t>
            </a:r>
            <a:br>
              <a:rPr lang="en-US" sz="10700" dirty="0">
                <a:solidFill>
                  <a:srgbClr val="5E5E5E"/>
                </a:solidFill>
                <a:latin typeface="Helvetica Neue Light" panose="02000403000000020004" pitchFamily="2" charset="0"/>
                <a:ea typeface="Helvetica Neue Light" panose="02000403000000020004" pitchFamily="2" charset="0"/>
              </a:rPr>
            </a:br>
            <a:r>
              <a:rPr lang="en-US" sz="10700" dirty="0">
                <a:solidFill>
                  <a:srgbClr val="5E5E5E"/>
                </a:solidFill>
                <a:latin typeface="Helvetica Neue Light" panose="02000403000000020004" pitchFamily="2" charset="0"/>
                <a:ea typeface="Helvetica Neue Light" panose="02000403000000020004" pitchFamily="2" charset="0"/>
              </a:rPr>
              <a:t>~250 visualizations</a:t>
            </a:r>
            <a:br>
              <a:rPr lang="en-US" sz="10700" dirty="0"/>
            </a:br>
            <a:r>
              <a:rPr lang="en-US" sz="10700" dirty="0"/>
              <a:t>mean 320 errors per visualization</a:t>
            </a:r>
            <a:br>
              <a:rPr lang="en-US" sz="10700" dirty="0"/>
            </a:br>
            <a:r>
              <a:rPr lang="en-US" sz="10700" dirty="0">
                <a:solidFill>
                  <a:schemeClr val="bg1"/>
                </a:solidFill>
              </a:rPr>
              <a:t>0 visualizations error-free</a:t>
            </a:r>
          </a:p>
        </p:txBody>
      </p:sp>
      <p:sp>
        <p:nvSpPr>
          <p:cNvPr id="3" name="Slide Number Placeholder 5">
            <a:extLst>
              <a:ext uri="{FF2B5EF4-FFF2-40B4-BE49-F238E27FC236}">
                <a16:creationId xmlns:a16="http://schemas.microsoft.com/office/drawing/2014/main" id="{3A077A81-99EF-382E-D2CF-3FB783E6ECC5}"/>
              </a:ext>
            </a:extLst>
          </p:cNvPr>
          <p:cNvSpPr>
            <a:spLocks noGrp="1"/>
          </p:cNvSpPr>
          <p:nvPr>
            <p:ph type="sldNum" sz="quarter" idx="2"/>
          </p:nvPr>
        </p:nvSpPr>
        <p:spPr>
          <a:xfrm>
            <a:off x="22943128" y="12818620"/>
            <a:ext cx="605418" cy="636979"/>
          </a:xfrm>
        </p:spPr>
        <p:txBody>
          <a:bodyPr/>
          <a:lstStyle/>
          <a:p>
            <a:fld id="{86CB4B4D-7CA3-9044-876B-883B54F8677D}" type="slidenum">
              <a:rPr lang="en-US" smtClean="0"/>
              <a:t>15</a:t>
            </a:fld>
            <a:endParaRPr lang="en-US" dirty="0"/>
          </a:p>
        </p:txBody>
      </p:sp>
      <p:sp>
        <p:nvSpPr>
          <p:cNvPr id="6" name="Text Placeholder 3">
            <a:extLst>
              <a:ext uri="{FF2B5EF4-FFF2-40B4-BE49-F238E27FC236}">
                <a16:creationId xmlns:a16="http://schemas.microsoft.com/office/drawing/2014/main" id="{628B8F7C-F0D3-5CEF-2E2C-B1EA1E8A4938}"/>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156805430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C8105-7712-D639-8FE5-66A9EBA458D5}"/>
              </a:ext>
            </a:extLst>
          </p:cNvPr>
          <p:cNvSpPr>
            <a:spLocks noGrp="1"/>
          </p:cNvSpPr>
          <p:nvPr>
            <p:ph type="title"/>
          </p:nvPr>
        </p:nvSpPr>
        <p:spPr>
          <a:xfrm>
            <a:off x="1201441" y="1880220"/>
            <a:ext cx="22154067" cy="10033000"/>
          </a:xfrm>
        </p:spPr>
        <p:txBody>
          <a:bodyPr anchor="ctr">
            <a:normAutofit/>
          </a:bodyPr>
          <a:lstStyle/>
          <a:p>
            <a:r>
              <a:rPr lang="en-US" sz="10700" dirty="0">
                <a:solidFill>
                  <a:srgbClr val="5E5E5E"/>
                </a:solidFill>
                <a:latin typeface="Helvetica Neue Light" panose="02000403000000020004" pitchFamily="2" charset="0"/>
                <a:ea typeface="Helvetica Neue Light" panose="02000403000000020004" pitchFamily="2" charset="0"/>
              </a:rPr>
              <a:t>~100,000 tests</a:t>
            </a:r>
            <a:br>
              <a:rPr lang="en-US" sz="10700" dirty="0">
                <a:solidFill>
                  <a:srgbClr val="5E5E5E"/>
                </a:solidFill>
                <a:latin typeface="Helvetica Neue Light" panose="02000403000000020004" pitchFamily="2" charset="0"/>
                <a:ea typeface="Helvetica Neue Light" panose="02000403000000020004" pitchFamily="2" charset="0"/>
              </a:rPr>
            </a:br>
            <a:r>
              <a:rPr lang="en-US" sz="10700" dirty="0">
                <a:solidFill>
                  <a:srgbClr val="5E5E5E"/>
                </a:solidFill>
                <a:latin typeface="Helvetica Neue Light" panose="02000403000000020004" pitchFamily="2" charset="0"/>
                <a:ea typeface="Helvetica Neue Light" panose="02000403000000020004" pitchFamily="2" charset="0"/>
              </a:rPr>
              <a:t>~250 visualizations</a:t>
            </a:r>
            <a:br>
              <a:rPr lang="en-US" sz="10700" dirty="0">
                <a:solidFill>
                  <a:srgbClr val="5E5E5E"/>
                </a:solidFill>
                <a:latin typeface="Helvetica Neue Light" panose="02000403000000020004" pitchFamily="2" charset="0"/>
                <a:ea typeface="Helvetica Neue Light" panose="02000403000000020004" pitchFamily="2" charset="0"/>
              </a:rPr>
            </a:br>
            <a:r>
              <a:rPr lang="en-US" sz="10700" dirty="0">
                <a:solidFill>
                  <a:srgbClr val="5E5E5E"/>
                </a:solidFill>
                <a:latin typeface="Helvetica Neue Light" panose="02000403000000020004" pitchFamily="2" charset="0"/>
                <a:ea typeface="Helvetica Neue Light" panose="02000403000000020004" pitchFamily="2" charset="0"/>
              </a:rPr>
              <a:t>mean 320 errors per visualization</a:t>
            </a:r>
            <a:br>
              <a:rPr lang="en-US" sz="10700" dirty="0"/>
            </a:br>
            <a:r>
              <a:rPr lang="en-US" sz="10700" dirty="0"/>
              <a:t>0 visualizations error-free</a:t>
            </a:r>
          </a:p>
        </p:txBody>
      </p:sp>
      <p:sp>
        <p:nvSpPr>
          <p:cNvPr id="3" name="Slide Number Placeholder 5">
            <a:extLst>
              <a:ext uri="{FF2B5EF4-FFF2-40B4-BE49-F238E27FC236}">
                <a16:creationId xmlns:a16="http://schemas.microsoft.com/office/drawing/2014/main" id="{3A077A81-99EF-382E-D2CF-3FB783E6ECC5}"/>
              </a:ext>
            </a:extLst>
          </p:cNvPr>
          <p:cNvSpPr>
            <a:spLocks noGrp="1"/>
          </p:cNvSpPr>
          <p:nvPr>
            <p:ph type="sldNum" sz="quarter" idx="2"/>
          </p:nvPr>
        </p:nvSpPr>
        <p:spPr>
          <a:xfrm>
            <a:off x="22943128" y="12818620"/>
            <a:ext cx="605418" cy="636979"/>
          </a:xfrm>
        </p:spPr>
        <p:txBody>
          <a:bodyPr/>
          <a:lstStyle/>
          <a:p>
            <a:fld id="{86CB4B4D-7CA3-9044-876B-883B54F8677D}" type="slidenum">
              <a:rPr lang="en-US" smtClean="0"/>
              <a:t>16</a:t>
            </a:fld>
            <a:endParaRPr lang="en-US" dirty="0"/>
          </a:p>
        </p:txBody>
      </p:sp>
      <p:sp>
        <p:nvSpPr>
          <p:cNvPr id="6" name="Text Placeholder 3">
            <a:extLst>
              <a:ext uri="{FF2B5EF4-FFF2-40B4-BE49-F238E27FC236}">
                <a16:creationId xmlns:a16="http://schemas.microsoft.com/office/drawing/2014/main" id="{628B8F7C-F0D3-5CEF-2E2C-B1EA1E8A4938}"/>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14321592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C8105-7712-D639-8FE5-66A9EBA458D5}"/>
              </a:ext>
            </a:extLst>
          </p:cNvPr>
          <p:cNvSpPr>
            <a:spLocks noGrp="1"/>
          </p:cNvSpPr>
          <p:nvPr>
            <p:ph type="title"/>
          </p:nvPr>
        </p:nvSpPr>
        <p:spPr>
          <a:xfrm>
            <a:off x="1201441" y="1880220"/>
            <a:ext cx="22154067" cy="10033000"/>
          </a:xfrm>
        </p:spPr>
        <p:txBody>
          <a:bodyPr anchor="ctr">
            <a:normAutofit/>
          </a:bodyPr>
          <a:lstStyle/>
          <a:p>
            <a:r>
              <a:rPr lang="en-US" sz="10700" dirty="0"/>
              <a:t>It is imperative that designers and developers learn to recognize access barriers.</a:t>
            </a:r>
          </a:p>
        </p:txBody>
      </p:sp>
      <p:sp>
        <p:nvSpPr>
          <p:cNvPr id="3" name="Slide Number Placeholder 5">
            <a:extLst>
              <a:ext uri="{FF2B5EF4-FFF2-40B4-BE49-F238E27FC236}">
                <a16:creationId xmlns:a16="http://schemas.microsoft.com/office/drawing/2014/main" id="{3A077A81-99EF-382E-D2CF-3FB783E6ECC5}"/>
              </a:ext>
            </a:extLst>
          </p:cNvPr>
          <p:cNvSpPr>
            <a:spLocks noGrp="1"/>
          </p:cNvSpPr>
          <p:nvPr>
            <p:ph type="sldNum" sz="quarter" idx="2"/>
          </p:nvPr>
        </p:nvSpPr>
        <p:spPr>
          <a:xfrm>
            <a:off x="22943128" y="12818620"/>
            <a:ext cx="605418" cy="636979"/>
          </a:xfrm>
        </p:spPr>
        <p:txBody>
          <a:bodyPr/>
          <a:lstStyle/>
          <a:p>
            <a:fld id="{86CB4B4D-7CA3-9044-876B-883B54F8677D}" type="slidenum">
              <a:rPr lang="en-US" smtClean="0"/>
              <a:t>17</a:t>
            </a:fld>
            <a:endParaRPr lang="en-US" dirty="0"/>
          </a:p>
        </p:txBody>
      </p:sp>
      <p:sp>
        <p:nvSpPr>
          <p:cNvPr id="6" name="Text Placeholder 3">
            <a:extLst>
              <a:ext uri="{FF2B5EF4-FFF2-40B4-BE49-F238E27FC236}">
                <a16:creationId xmlns:a16="http://schemas.microsoft.com/office/drawing/2014/main" id="{628B8F7C-F0D3-5CEF-2E2C-B1EA1E8A4938}"/>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64067719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C8105-7712-D639-8FE5-66A9EBA458D5}"/>
              </a:ext>
            </a:extLst>
          </p:cNvPr>
          <p:cNvSpPr>
            <a:spLocks noGrp="1"/>
          </p:cNvSpPr>
          <p:nvPr>
            <p:ph type="title"/>
          </p:nvPr>
        </p:nvSpPr>
        <p:spPr>
          <a:xfrm>
            <a:off x="1201441" y="1880220"/>
            <a:ext cx="22154067" cy="10033000"/>
          </a:xfrm>
        </p:spPr>
        <p:txBody>
          <a:bodyPr anchor="ctr">
            <a:normAutofit/>
          </a:bodyPr>
          <a:lstStyle/>
          <a:p>
            <a:r>
              <a:rPr lang="en-US" sz="10700" dirty="0"/>
              <a:t>We need a WCAG for visualization.</a:t>
            </a:r>
          </a:p>
        </p:txBody>
      </p:sp>
      <p:sp>
        <p:nvSpPr>
          <p:cNvPr id="3" name="Slide Number Placeholder 5">
            <a:extLst>
              <a:ext uri="{FF2B5EF4-FFF2-40B4-BE49-F238E27FC236}">
                <a16:creationId xmlns:a16="http://schemas.microsoft.com/office/drawing/2014/main" id="{3A077A81-99EF-382E-D2CF-3FB783E6ECC5}"/>
              </a:ext>
            </a:extLst>
          </p:cNvPr>
          <p:cNvSpPr>
            <a:spLocks noGrp="1"/>
          </p:cNvSpPr>
          <p:nvPr>
            <p:ph type="sldNum" sz="quarter" idx="2"/>
          </p:nvPr>
        </p:nvSpPr>
        <p:spPr>
          <a:xfrm>
            <a:off x="22943128" y="12818620"/>
            <a:ext cx="605418" cy="636979"/>
          </a:xfrm>
        </p:spPr>
        <p:txBody>
          <a:bodyPr/>
          <a:lstStyle/>
          <a:p>
            <a:fld id="{86CB4B4D-7CA3-9044-876B-883B54F8677D}" type="slidenum">
              <a:rPr lang="en-US" smtClean="0"/>
              <a:t>18</a:t>
            </a:fld>
            <a:endParaRPr lang="en-US" dirty="0"/>
          </a:p>
        </p:txBody>
      </p:sp>
      <p:sp>
        <p:nvSpPr>
          <p:cNvPr id="6" name="Text Placeholder 3">
            <a:extLst>
              <a:ext uri="{FF2B5EF4-FFF2-40B4-BE49-F238E27FC236}">
                <a16:creationId xmlns:a16="http://schemas.microsoft.com/office/drawing/2014/main" id="{628B8F7C-F0D3-5CEF-2E2C-B1EA1E8A4938}"/>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166425862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1FE2103-AF00-3A2D-2BAC-A7E8E1CCE53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19</a:t>
            </a:fld>
            <a:endParaRPr lang="en-US" sz="1800" dirty="0">
              <a:solidFill>
                <a:srgbClr val="5E5E5E"/>
              </a:solidFill>
            </a:endParaRPr>
          </a:p>
        </p:txBody>
      </p:sp>
      <p:pic>
        <p:nvPicPr>
          <p:cNvPr id="6" name="Picture 5" descr="Low contrast (critical)&#10;(select to read more)&#10;This heuristic is synthesized from standards.&#10;&#10;Description: Geometries and large text must have &gt;3:1 contrast against background, Regular text must have &gt;4.5:1.&#10;&#10;Good example: https://observablehq.com/@frankelavsky/high-contrast-for-data-visualization-with-examples&#10;&#10;Example tools or testing method: https://webaim.org/resources/contrastchecker/&#10;&#10;Cited standard: https://www.w3.org/WAI/WCAG21/Understanding/non-text-contrast.html&#10;&#10;Notes (select to expand)&#10;Low contrast is the most common failure (88% of audits we have performed fail this). It also has the potential to be one of the most inclusive design spaces for representing data, perhaps outside of text treatment, content, and narrative design. Myndex Research (APCA/SPCA work) has noted the limitations of the WCAG 2.0/2.1 Model (which is based off of IEC/4WD 61966-2-1). The WCAG 3.0 Standard is likely to be much better, but work is still ongoing and not likely to become standard until at least 2025 or later.">
            <a:extLst>
              <a:ext uri="{FF2B5EF4-FFF2-40B4-BE49-F238E27FC236}">
                <a16:creationId xmlns:a16="http://schemas.microsoft.com/office/drawing/2014/main" id="{112D0B2F-8E73-5920-3DB0-F7F2DBE1CF94}"/>
              </a:ext>
            </a:extLst>
          </p:cNvPr>
          <p:cNvPicPr>
            <a:picLocks noChangeAspect="1"/>
          </p:cNvPicPr>
          <p:nvPr/>
        </p:nvPicPr>
        <p:blipFill rotWithShape="1">
          <a:blip r:embed="rId2"/>
          <a:srcRect t="15161"/>
          <a:stretch/>
        </p:blipFill>
        <p:spPr>
          <a:xfrm>
            <a:off x="4019205" y="1647143"/>
            <a:ext cx="15979601" cy="10030179"/>
          </a:xfrm>
          <a:prstGeom prst="rect">
            <a:avLst/>
          </a:prstGeom>
        </p:spPr>
      </p:pic>
      <p:sp>
        <p:nvSpPr>
          <p:cNvPr id="2" name="Text Placeholder 3">
            <a:extLst>
              <a:ext uri="{FF2B5EF4-FFF2-40B4-BE49-F238E27FC236}">
                <a16:creationId xmlns:a16="http://schemas.microsoft.com/office/drawing/2014/main" id="{5D72F630-7C04-2659-1D53-D0DEBC83005C}"/>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3" name="TextBox 2">
            <a:extLst>
              <a:ext uri="{FF2B5EF4-FFF2-40B4-BE49-F238E27FC236}">
                <a16:creationId xmlns:a16="http://schemas.microsoft.com/office/drawing/2014/main" id="{7BE0DC30-4DEE-C873-8050-1EA6456BD2F2}"/>
              </a:ext>
            </a:extLst>
          </p:cNvPr>
          <p:cNvSpPr txBox="1"/>
          <p:nvPr/>
        </p:nvSpPr>
        <p:spPr>
          <a:xfrm>
            <a:off x="4019205" y="11598631"/>
            <a:ext cx="14284960"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000" i="1" dirty="0">
                <a:latin typeface="Helvetica Neue Thin" panose="020B0403020202020204" pitchFamily="34" charset="0"/>
                <a:ea typeface="Helvetica Neue Thin" panose="020B0403020202020204" pitchFamily="34" charset="0"/>
              </a:rPr>
              <a:t>Source: </a:t>
            </a:r>
            <a:r>
              <a:rPr lang="en-US" sz="3000" i="1" dirty="0">
                <a:latin typeface="Helvetica Neue Thin" panose="020B0403020202020204" pitchFamily="34" charset="0"/>
                <a:ea typeface="Helvetica Neue Thin" panose="020B0403020202020204" pitchFamily="34" charset="0"/>
                <a:hlinkClick r:id="rId3"/>
              </a:rPr>
              <a:t>Chartability Workbook</a:t>
            </a:r>
            <a:endParaRPr lang="en-US" sz="3000" dirty="0"/>
          </a:p>
        </p:txBody>
      </p:sp>
    </p:spTree>
    <p:extLst>
      <p:ext uri="{BB962C8B-B14F-4D97-AF65-F5344CB8AC3E}">
        <p14:creationId xmlns:p14="http://schemas.microsoft.com/office/powerpoint/2010/main" val="281551391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C8105-7712-D639-8FE5-66A9EBA458D5}"/>
              </a:ext>
            </a:extLst>
          </p:cNvPr>
          <p:cNvSpPr>
            <a:spLocks noGrp="1"/>
          </p:cNvSpPr>
          <p:nvPr>
            <p:ph type="title"/>
          </p:nvPr>
        </p:nvSpPr>
        <p:spPr>
          <a:xfrm>
            <a:off x="12370004" y="1880220"/>
            <a:ext cx="10985504" cy="10033000"/>
          </a:xfrm>
        </p:spPr>
        <p:txBody>
          <a:bodyPr anchor="ctr">
            <a:normAutofit/>
          </a:bodyPr>
          <a:lstStyle/>
          <a:p>
            <a:r>
              <a:rPr lang="en-US" sz="10700" dirty="0"/>
              <a:t>26% of people living in the United States self-report living with a disability that affects their daily life.</a:t>
            </a:r>
          </a:p>
        </p:txBody>
      </p:sp>
      <p:sp>
        <p:nvSpPr>
          <p:cNvPr id="17" name="Slide Number Placeholder 5">
            <a:extLst>
              <a:ext uri="{FF2B5EF4-FFF2-40B4-BE49-F238E27FC236}">
                <a16:creationId xmlns:a16="http://schemas.microsoft.com/office/drawing/2014/main" id="{A333BE9A-DBCB-B021-C50B-5C15077F8BBE}"/>
              </a:ext>
            </a:extLst>
          </p:cNvPr>
          <p:cNvSpPr>
            <a:spLocks noGrp="1"/>
          </p:cNvSpPr>
          <p:nvPr>
            <p:ph type="sldNum" sz="quarter" idx="2"/>
          </p:nvPr>
        </p:nvSpPr>
        <p:spPr>
          <a:xfrm>
            <a:off x="22943128" y="12818620"/>
            <a:ext cx="605418" cy="636979"/>
          </a:xfrm>
        </p:spPr>
        <p:txBody>
          <a:bodyPr/>
          <a:lstStyle/>
          <a:p>
            <a:fld id="{86CB4B4D-7CA3-9044-876B-883B54F8677D}" type="slidenum">
              <a:rPr lang="en-US" smtClean="0"/>
              <a:t>2</a:t>
            </a:fld>
            <a:endParaRPr lang="en-US" dirty="0"/>
          </a:p>
        </p:txBody>
      </p:sp>
      <p:pic>
        <p:nvPicPr>
          <p:cNvPr id="4" name="Picture 3">
            <a:extLst>
              <a:ext uri="{FF2B5EF4-FFF2-40B4-BE49-F238E27FC236}">
                <a16:creationId xmlns:a16="http://schemas.microsoft.com/office/drawing/2014/main" id="{50E6B837-057F-8508-19E8-F23D6C0A242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1196339" y="4089393"/>
            <a:ext cx="8366760" cy="5577840"/>
          </a:xfrm>
          <a:prstGeom prst="rect">
            <a:avLst/>
          </a:prstGeom>
        </p:spPr>
      </p:pic>
      <p:sp>
        <p:nvSpPr>
          <p:cNvPr id="5" name="TextBox 4">
            <a:extLst>
              <a:ext uri="{FF2B5EF4-FFF2-40B4-BE49-F238E27FC236}">
                <a16:creationId xmlns:a16="http://schemas.microsoft.com/office/drawing/2014/main" id="{91C0C015-2BE4-83F2-8157-A02ECCF4688B}"/>
              </a:ext>
            </a:extLst>
          </p:cNvPr>
          <p:cNvSpPr txBox="1"/>
          <p:nvPr/>
        </p:nvSpPr>
        <p:spPr>
          <a:xfrm>
            <a:off x="9689945" y="40269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Color Vision Deficiency</a:t>
            </a:r>
          </a:p>
        </p:txBody>
      </p:sp>
      <p:sp>
        <p:nvSpPr>
          <p:cNvPr id="6" name="TextBox 5">
            <a:extLst>
              <a:ext uri="{FF2B5EF4-FFF2-40B4-BE49-F238E27FC236}">
                <a16:creationId xmlns:a16="http://schemas.microsoft.com/office/drawing/2014/main" id="{52662BF2-8208-BC5D-4A7A-D9BB069DF7E2}"/>
              </a:ext>
            </a:extLst>
          </p:cNvPr>
          <p:cNvSpPr txBox="1"/>
          <p:nvPr/>
        </p:nvSpPr>
        <p:spPr>
          <a:xfrm>
            <a:off x="7416799" y="4222358"/>
            <a:ext cx="18296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dirty="0">
                <a:solidFill>
                  <a:srgbClr val="000000"/>
                </a:solidFill>
              </a:rPr>
              <a:t>4.1%</a:t>
            </a:r>
            <a:endParaRPr kumimoji="0" lang="en-US" sz="2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7" name="TextBox 6">
            <a:extLst>
              <a:ext uri="{FF2B5EF4-FFF2-40B4-BE49-F238E27FC236}">
                <a16:creationId xmlns:a16="http://schemas.microsoft.com/office/drawing/2014/main" id="{194ED1A1-AFB3-36E0-A34D-4D9527F85F60}"/>
              </a:ext>
            </a:extLst>
          </p:cNvPr>
          <p:cNvSpPr txBox="1"/>
          <p:nvPr/>
        </p:nvSpPr>
        <p:spPr>
          <a:xfrm>
            <a:off x="9689945" y="52207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Blindness, Low Vision</a:t>
            </a:r>
          </a:p>
        </p:txBody>
      </p:sp>
      <p:sp>
        <p:nvSpPr>
          <p:cNvPr id="8" name="TextBox 7">
            <a:extLst>
              <a:ext uri="{FF2B5EF4-FFF2-40B4-BE49-F238E27FC236}">
                <a16:creationId xmlns:a16="http://schemas.microsoft.com/office/drawing/2014/main" id="{A43FDE3C-059E-96B8-9152-771CF799E26B}"/>
              </a:ext>
            </a:extLst>
          </p:cNvPr>
          <p:cNvSpPr txBox="1"/>
          <p:nvPr/>
        </p:nvSpPr>
        <p:spPr>
          <a:xfrm>
            <a:off x="6857999" y="5393908"/>
            <a:ext cx="18296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dirty="0">
                <a:solidFill>
                  <a:srgbClr val="000000"/>
                </a:solidFill>
              </a:rPr>
              <a:t>4.5%</a:t>
            </a:r>
            <a:endParaRPr kumimoji="0" lang="en-US" sz="2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9" name="TextBox 8">
            <a:extLst>
              <a:ext uri="{FF2B5EF4-FFF2-40B4-BE49-F238E27FC236}">
                <a16:creationId xmlns:a16="http://schemas.microsoft.com/office/drawing/2014/main" id="{C242CC0E-909A-631D-7AC1-A16DBDA03835}"/>
              </a:ext>
            </a:extLst>
          </p:cNvPr>
          <p:cNvSpPr txBox="1"/>
          <p:nvPr/>
        </p:nvSpPr>
        <p:spPr>
          <a:xfrm>
            <a:off x="9689945" y="64145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Cognitive, Neurological</a:t>
            </a:r>
          </a:p>
        </p:txBody>
      </p:sp>
      <p:sp>
        <p:nvSpPr>
          <p:cNvPr id="10" name="TextBox 9">
            <a:extLst>
              <a:ext uri="{FF2B5EF4-FFF2-40B4-BE49-F238E27FC236}">
                <a16:creationId xmlns:a16="http://schemas.microsoft.com/office/drawing/2014/main" id="{3BA2C68F-033B-6A45-C5C3-A45B72DDD757}"/>
              </a:ext>
            </a:extLst>
          </p:cNvPr>
          <p:cNvSpPr txBox="1"/>
          <p:nvPr/>
        </p:nvSpPr>
        <p:spPr>
          <a:xfrm>
            <a:off x="3073399" y="6609958"/>
            <a:ext cx="18296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dirty="0">
                <a:solidFill>
                  <a:srgbClr val="000000"/>
                </a:solidFill>
              </a:rPr>
              <a:t>10.8%</a:t>
            </a:r>
            <a:endParaRPr kumimoji="0" lang="en-US" sz="2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1" name="TextBox 10">
            <a:extLst>
              <a:ext uri="{FF2B5EF4-FFF2-40B4-BE49-F238E27FC236}">
                <a16:creationId xmlns:a16="http://schemas.microsoft.com/office/drawing/2014/main" id="{8C92ABE0-F3F7-AD6C-36E2-78E678A7CF8B}"/>
              </a:ext>
            </a:extLst>
          </p:cNvPr>
          <p:cNvSpPr txBox="1"/>
          <p:nvPr/>
        </p:nvSpPr>
        <p:spPr>
          <a:xfrm>
            <a:off x="9689945" y="75829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Motor, Dexterity</a:t>
            </a:r>
          </a:p>
        </p:txBody>
      </p:sp>
      <p:sp>
        <p:nvSpPr>
          <p:cNvPr id="12" name="TextBox 11">
            <a:extLst>
              <a:ext uri="{FF2B5EF4-FFF2-40B4-BE49-F238E27FC236}">
                <a16:creationId xmlns:a16="http://schemas.microsoft.com/office/drawing/2014/main" id="{9A8060AE-B0E4-9022-DC60-80073A987EB7}"/>
              </a:ext>
            </a:extLst>
          </p:cNvPr>
          <p:cNvSpPr txBox="1"/>
          <p:nvPr/>
        </p:nvSpPr>
        <p:spPr>
          <a:xfrm>
            <a:off x="1320799" y="7778358"/>
            <a:ext cx="18296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dirty="0">
                <a:solidFill>
                  <a:srgbClr val="000000"/>
                </a:solidFill>
              </a:rPr>
              <a:t>13.7%</a:t>
            </a:r>
            <a:endParaRPr kumimoji="0" lang="en-US" sz="2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3" name="TextBox 12">
            <a:extLst>
              <a:ext uri="{FF2B5EF4-FFF2-40B4-BE49-F238E27FC236}">
                <a16:creationId xmlns:a16="http://schemas.microsoft.com/office/drawing/2014/main" id="{E0C37FE4-8C20-D938-D386-7DC568C32D9B}"/>
              </a:ext>
            </a:extLst>
          </p:cNvPr>
          <p:cNvSpPr txBox="1"/>
          <p:nvPr/>
        </p:nvSpPr>
        <p:spPr>
          <a:xfrm>
            <a:off x="9689945" y="87513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Vestibular, Motion</a:t>
            </a:r>
          </a:p>
        </p:txBody>
      </p:sp>
      <p:sp>
        <p:nvSpPr>
          <p:cNvPr id="14" name="TextBox 13">
            <a:extLst>
              <a:ext uri="{FF2B5EF4-FFF2-40B4-BE49-F238E27FC236}">
                <a16:creationId xmlns:a16="http://schemas.microsoft.com/office/drawing/2014/main" id="{70EB46FE-5602-998C-14B4-63881C58E60E}"/>
              </a:ext>
            </a:extLst>
          </p:cNvPr>
          <p:cNvSpPr txBox="1"/>
          <p:nvPr/>
        </p:nvSpPr>
        <p:spPr>
          <a:xfrm>
            <a:off x="5181446" y="8997558"/>
            <a:ext cx="18296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dirty="0">
                <a:solidFill>
                  <a:srgbClr val="000000"/>
                </a:solidFill>
              </a:rPr>
              <a:t>7.4%</a:t>
            </a:r>
            <a:endParaRPr kumimoji="0" lang="en-US" sz="2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6" name="Text Placeholder 3">
            <a:extLst>
              <a:ext uri="{FF2B5EF4-FFF2-40B4-BE49-F238E27FC236}">
                <a16:creationId xmlns:a16="http://schemas.microsoft.com/office/drawing/2014/main" id="{D2A1CDC7-3D22-A0BD-DE8B-E12871F7FEB1}"/>
              </a:ext>
            </a:extLst>
          </p:cNvPr>
          <p:cNvSpPr txBox="1">
            <a:spLocks/>
          </p:cNvSpPr>
          <p:nvPr/>
        </p:nvSpPr>
        <p:spPr>
          <a:xfrm>
            <a:off x="1737509" y="10363708"/>
            <a:ext cx="10271497" cy="964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r" hangingPunct="1"/>
            <a:r>
              <a:rPr lang="en-US" sz="3000" i="1" dirty="0">
                <a:latin typeface="Helvetica Neue UltraLight" panose="02000206000000020004" pitchFamily="2" charset="0"/>
                <a:ea typeface="Helvetica Neue UltraLight" panose="02000206000000020004" pitchFamily="2" charset="0"/>
              </a:rPr>
              <a:t>Source: </a:t>
            </a:r>
            <a:r>
              <a:rPr lang="en-US" sz="3000" dirty="0">
                <a:latin typeface="Helvetica Neue UltraLight" panose="02000206000000020004" pitchFamily="2" charset="0"/>
                <a:ea typeface="Helvetica Neue UltraLight" panose="02000206000000020004" pitchFamily="2" charset="0"/>
              </a:rPr>
              <a:t>Okoro et al. “Prevalence of Disabilities and Health Care Access by Disability Status and Type Among Adults”</a:t>
            </a:r>
          </a:p>
        </p:txBody>
      </p:sp>
      <p:sp>
        <p:nvSpPr>
          <p:cNvPr id="20" name="Text Placeholder 3">
            <a:extLst>
              <a:ext uri="{FF2B5EF4-FFF2-40B4-BE49-F238E27FC236}">
                <a16:creationId xmlns:a16="http://schemas.microsoft.com/office/drawing/2014/main" id="{C33A78A1-DAAB-F417-2F60-6B766C922524}"/>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370052066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C8105-7712-D639-8FE5-66A9EBA458D5}"/>
              </a:ext>
            </a:extLst>
          </p:cNvPr>
          <p:cNvSpPr>
            <a:spLocks noGrp="1"/>
          </p:cNvSpPr>
          <p:nvPr>
            <p:ph type="title"/>
          </p:nvPr>
        </p:nvSpPr>
        <p:spPr>
          <a:xfrm>
            <a:off x="1201441" y="1880220"/>
            <a:ext cx="22154067" cy="10033000"/>
          </a:xfrm>
        </p:spPr>
        <p:txBody>
          <a:bodyPr anchor="ctr">
            <a:normAutofit/>
          </a:bodyPr>
          <a:lstStyle/>
          <a:p>
            <a:r>
              <a:rPr lang="en-US" sz="10700" dirty="0"/>
              <a:t>Example: Testing the accessibility of a visualization</a:t>
            </a:r>
          </a:p>
        </p:txBody>
      </p:sp>
      <p:sp>
        <p:nvSpPr>
          <p:cNvPr id="3" name="Slide Number Placeholder 5">
            <a:extLst>
              <a:ext uri="{FF2B5EF4-FFF2-40B4-BE49-F238E27FC236}">
                <a16:creationId xmlns:a16="http://schemas.microsoft.com/office/drawing/2014/main" id="{28F9A519-5907-CA6E-A83A-FC68E818FDAC}"/>
              </a:ext>
            </a:extLst>
          </p:cNvPr>
          <p:cNvSpPr>
            <a:spLocks noGrp="1"/>
          </p:cNvSpPr>
          <p:nvPr>
            <p:ph type="sldNum" sz="quarter" idx="2"/>
          </p:nvPr>
        </p:nvSpPr>
        <p:spPr>
          <a:xfrm>
            <a:off x="22943128" y="12818620"/>
            <a:ext cx="605418" cy="636979"/>
          </a:xfrm>
        </p:spPr>
        <p:txBody>
          <a:bodyPr/>
          <a:lstStyle/>
          <a:p>
            <a:fld id="{86CB4B4D-7CA3-9044-876B-883B54F8677D}" type="slidenum">
              <a:rPr lang="en-US" smtClean="0"/>
              <a:t>20</a:t>
            </a:fld>
            <a:endParaRPr lang="en-US" dirty="0"/>
          </a:p>
        </p:txBody>
      </p:sp>
      <p:sp>
        <p:nvSpPr>
          <p:cNvPr id="5" name="Text Placeholder 3">
            <a:extLst>
              <a:ext uri="{FF2B5EF4-FFF2-40B4-BE49-F238E27FC236}">
                <a16:creationId xmlns:a16="http://schemas.microsoft.com/office/drawing/2014/main" id="{0A5C2ACB-8773-40E6-7F32-FA67E1ACD70D}"/>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Example</a:t>
            </a:r>
            <a:r>
              <a:rPr lang="en-US" i="1" dirty="0">
                <a:solidFill>
                  <a:srgbClr val="5E5E5E"/>
                </a:solidFill>
                <a:latin typeface="Helvetica Neue UltraLight" panose="02000206000000020004" pitchFamily="2" charset="0"/>
                <a:ea typeface="Helvetica Neue UltraLight" panose="02000206000000020004" pitchFamily="2" charset="0"/>
              </a:rPr>
              <a:t>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395008670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1BF80A5-0AE5-52AA-5F5E-F343534F12F4}"/>
              </a:ext>
            </a:extLst>
          </p:cNvPr>
          <p:cNvGrpSpPr/>
          <p:nvPr/>
        </p:nvGrpSpPr>
        <p:grpSpPr>
          <a:xfrm>
            <a:off x="1207690" y="1383304"/>
            <a:ext cx="7407148" cy="11451841"/>
            <a:chOff x="1207690" y="1566184"/>
            <a:chExt cx="7407148" cy="11451841"/>
          </a:xfrm>
        </p:grpSpPr>
        <p:pic>
          <p:nvPicPr>
            <p:cNvPr id="8" name="Picture 7"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A98EDA6A-125D-45B7-E0F2-79FB9C818B07}"/>
                </a:ext>
              </a:extLst>
            </p:cNvPr>
            <p:cNvPicPr>
              <a:picLocks noChangeAspect="1"/>
            </p:cNvPicPr>
            <p:nvPr/>
          </p:nvPicPr>
          <p:blipFill>
            <a:blip r:embed="rId2"/>
            <a:stretch>
              <a:fillRect/>
            </a:stretch>
          </p:blipFill>
          <p:spPr>
            <a:xfrm>
              <a:off x="1207691" y="3297643"/>
              <a:ext cx="7407147" cy="5643192"/>
            </a:xfrm>
            <a:prstGeom prst="rect">
              <a:avLst/>
            </a:prstGeom>
          </p:spPr>
        </p:pic>
        <p:pic>
          <p:nvPicPr>
            <p:cNvPr id="14" name="Picture 13" descr="PRESIDENTIAL RESULTS&#10;Joe Biden wins election to be the 46th US President&#10;&#10;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a:extLst>
                <a:ext uri="{FF2B5EF4-FFF2-40B4-BE49-F238E27FC236}">
                  <a16:creationId xmlns:a16="http://schemas.microsoft.com/office/drawing/2014/main" id="{5F458177-C29C-330A-CF5F-05B1C1FBFCBD}"/>
                </a:ext>
              </a:extLst>
            </p:cNvPr>
            <p:cNvPicPr>
              <a:picLocks noChangeAspect="1"/>
            </p:cNvPicPr>
            <p:nvPr/>
          </p:nvPicPr>
          <p:blipFill>
            <a:blip r:embed="rId3"/>
            <a:stretch>
              <a:fillRect/>
            </a:stretch>
          </p:blipFill>
          <p:spPr>
            <a:xfrm>
              <a:off x="1207690" y="1566184"/>
              <a:ext cx="7407147" cy="1567234"/>
            </a:xfrm>
            <a:prstGeom prst="rect">
              <a:avLst/>
            </a:prstGeom>
          </p:spPr>
        </p:pic>
        <p:pic>
          <p:nvPicPr>
            <p:cNvPr id="16" name="Picture 15" descr="State Results&#10;3 Cards listed in alphabetical order:&#10;Alabama, Alaska, Arizona&#10;Each card contains information about the winner, including tables of data as well as a button to see full details.">
              <a:extLst>
                <a:ext uri="{FF2B5EF4-FFF2-40B4-BE49-F238E27FC236}">
                  <a16:creationId xmlns:a16="http://schemas.microsoft.com/office/drawing/2014/main" id="{775CC546-D8C3-BD3C-9739-50312F63B067}"/>
                </a:ext>
              </a:extLst>
            </p:cNvPr>
            <p:cNvPicPr>
              <a:picLocks noChangeAspect="1"/>
            </p:cNvPicPr>
            <p:nvPr/>
          </p:nvPicPr>
          <p:blipFill>
            <a:blip r:embed="rId4"/>
            <a:stretch>
              <a:fillRect/>
            </a:stretch>
          </p:blipFill>
          <p:spPr>
            <a:xfrm>
              <a:off x="1207690" y="8940835"/>
              <a:ext cx="7407147" cy="3226290"/>
            </a:xfrm>
            <a:prstGeom prst="rect">
              <a:avLst/>
            </a:prstGeom>
          </p:spPr>
        </p:pic>
        <p:pic>
          <p:nvPicPr>
            <p:cNvPr id="17" name="Picture 16" descr="Screenshot of a button.&#10;Show More States.">
              <a:extLst>
                <a:ext uri="{FF2B5EF4-FFF2-40B4-BE49-F238E27FC236}">
                  <a16:creationId xmlns:a16="http://schemas.microsoft.com/office/drawing/2014/main" id="{7C525425-A6BE-E01F-7699-4148AD650185}"/>
                </a:ext>
              </a:extLst>
            </p:cNvPr>
            <p:cNvPicPr>
              <a:picLocks noChangeAspect="1"/>
            </p:cNvPicPr>
            <p:nvPr/>
          </p:nvPicPr>
          <p:blipFill>
            <a:blip r:embed="rId5"/>
            <a:stretch>
              <a:fillRect/>
            </a:stretch>
          </p:blipFill>
          <p:spPr>
            <a:xfrm>
              <a:off x="3761913" y="12167125"/>
              <a:ext cx="2298700" cy="850900"/>
            </a:xfrm>
            <a:prstGeom prst="rect">
              <a:avLst/>
            </a:prstGeom>
          </p:spPr>
        </p:pic>
      </p:grpSp>
      <p:sp>
        <p:nvSpPr>
          <p:cNvPr id="19" name="TextBox 18">
            <a:extLst>
              <a:ext uri="{FF2B5EF4-FFF2-40B4-BE49-F238E27FC236}">
                <a16:creationId xmlns:a16="http://schemas.microsoft.com/office/drawing/2014/main" id="{D3CC204E-E70A-7C01-E525-7BBA62D243E5}"/>
              </a:ext>
            </a:extLst>
          </p:cNvPr>
          <p:cNvSpPr txBox="1"/>
          <p:nvPr/>
        </p:nvSpPr>
        <p:spPr>
          <a:xfrm>
            <a:off x="9296400" y="5329376"/>
            <a:ext cx="14376401"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96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Let’s evaluate this one from CNN.</a:t>
            </a:r>
            <a:endParaRPr kumimoji="0" lang="en-US" sz="6600" b="1" u="none" strike="noStrike" cap="none" spc="0" normalizeH="0" baseline="0" dirty="0">
              <a:ln>
                <a:noFill/>
              </a:ln>
              <a:solidFill>
                <a:schemeClr val="bg2">
                  <a:lumMod val="10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3" name="Slide Number Placeholder 5">
            <a:extLst>
              <a:ext uri="{FF2B5EF4-FFF2-40B4-BE49-F238E27FC236}">
                <a16:creationId xmlns:a16="http://schemas.microsoft.com/office/drawing/2014/main" id="{28DC71DF-BCB3-BC66-C505-B1D2BAB2B335}"/>
              </a:ext>
            </a:extLst>
          </p:cNvPr>
          <p:cNvSpPr>
            <a:spLocks noGrp="1"/>
          </p:cNvSpPr>
          <p:nvPr>
            <p:ph type="sldNum" sz="quarter" idx="2"/>
          </p:nvPr>
        </p:nvSpPr>
        <p:spPr>
          <a:xfrm>
            <a:off x="22943128" y="12818620"/>
            <a:ext cx="605418" cy="636979"/>
          </a:xfrm>
        </p:spPr>
        <p:txBody>
          <a:bodyPr/>
          <a:lstStyle/>
          <a:p>
            <a:fld id="{86CB4B4D-7CA3-9044-876B-883B54F8677D}" type="slidenum">
              <a:rPr lang="en-US" smtClean="0"/>
              <a:t>21</a:t>
            </a:fld>
            <a:endParaRPr lang="en-US" dirty="0"/>
          </a:p>
        </p:txBody>
      </p:sp>
      <p:sp>
        <p:nvSpPr>
          <p:cNvPr id="9" name="Text Placeholder 3">
            <a:extLst>
              <a:ext uri="{FF2B5EF4-FFF2-40B4-BE49-F238E27FC236}">
                <a16:creationId xmlns:a16="http://schemas.microsoft.com/office/drawing/2014/main" id="{1481C830-51BE-C3FB-C169-66D73046D3A6}"/>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Example</a:t>
            </a:r>
            <a:r>
              <a:rPr lang="en-US" i="1" dirty="0">
                <a:solidFill>
                  <a:srgbClr val="5E5E5E"/>
                </a:solidFill>
                <a:latin typeface="Helvetica Neue UltraLight" panose="02000206000000020004" pitchFamily="2" charset="0"/>
                <a:ea typeface="Helvetica Neue UltraLight" panose="02000206000000020004" pitchFamily="2" charset="0"/>
              </a:rPr>
              <a:t>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313871614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1BF80A5-0AE5-52AA-5F5E-F343534F12F4}"/>
              </a:ext>
            </a:extLst>
          </p:cNvPr>
          <p:cNvGrpSpPr/>
          <p:nvPr/>
        </p:nvGrpSpPr>
        <p:grpSpPr>
          <a:xfrm>
            <a:off x="1207690" y="1383304"/>
            <a:ext cx="7407148" cy="11451841"/>
            <a:chOff x="1207690" y="1566184"/>
            <a:chExt cx="7407148" cy="11451841"/>
          </a:xfrm>
        </p:grpSpPr>
        <p:pic>
          <p:nvPicPr>
            <p:cNvPr id="8" name="Picture 7"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A98EDA6A-125D-45B7-E0F2-79FB9C818B07}"/>
                </a:ext>
              </a:extLst>
            </p:cNvPr>
            <p:cNvPicPr>
              <a:picLocks noChangeAspect="1"/>
            </p:cNvPicPr>
            <p:nvPr/>
          </p:nvPicPr>
          <p:blipFill>
            <a:blip r:embed="rId2"/>
            <a:stretch>
              <a:fillRect/>
            </a:stretch>
          </p:blipFill>
          <p:spPr>
            <a:xfrm>
              <a:off x="1207691" y="3297643"/>
              <a:ext cx="7407147" cy="5643192"/>
            </a:xfrm>
            <a:prstGeom prst="rect">
              <a:avLst/>
            </a:prstGeom>
          </p:spPr>
        </p:pic>
        <p:pic>
          <p:nvPicPr>
            <p:cNvPr id="14" name="Picture 13" descr="PRESIDENTIAL RESULTS&#10;Joe Biden wins election to be the 46th US President&#10;&#10;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a:extLst>
                <a:ext uri="{FF2B5EF4-FFF2-40B4-BE49-F238E27FC236}">
                  <a16:creationId xmlns:a16="http://schemas.microsoft.com/office/drawing/2014/main" id="{5F458177-C29C-330A-CF5F-05B1C1FBFCBD}"/>
                </a:ext>
              </a:extLst>
            </p:cNvPr>
            <p:cNvPicPr>
              <a:picLocks noChangeAspect="1"/>
            </p:cNvPicPr>
            <p:nvPr/>
          </p:nvPicPr>
          <p:blipFill>
            <a:blip r:embed="rId3"/>
            <a:stretch>
              <a:fillRect/>
            </a:stretch>
          </p:blipFill>
          <p:spPr>
            <a:xfrm>
              <a:off x="1207690" y="1566184"/>
              <a:ext cx="7407147" cy="1567234"/>
            </a:xfrm>
            <a:prstGeom prst="rect">
              <a:avLst/>
            </a:prstGeom>
          </p:spPr>
        </p:pic>
        <p:pic>
          <p:nvPicPr>
            <p:cNvPr id="16" name="Picture 15" descr="State Results&#10;3 Cards listed in alphabetical order:&#10;Alabama, Alaska, Arizona&#10;Each card contains information about the winner, including tables of data as well as a button to see full details.">
              <a:extLst>
                <a:ext uri="{FF2B5EF4-FFF2-40B4-BE49-F238E27FC236}">
                  <a16:creationId xmlns:a16="http://schemas.microsoft.com/office/drawing/2014/main" id="{775CC546-D8C3-BD3C-9739-50312F63B067}"/>
                </a:ext>
              </a:extLst>
            </p:cNvPr>
            <p:cNvPicPr>
              <a:picLocks noChangeAspect="1"/>
            </p:cNvPicPr>
            <p:nvPr/>
          </p:nvPicPr>
          <p:blipFill>
            <a:blip r:embed="rId4"/>
            <a:stretch>
              <a:fillRect/>
            </a:stretch>
          </p:blipFill>
          <p:spPr>
            <a:xfrm>
              <a:off x="1207690" y="8940835"/>
              <a:ext cx="7407147" cy="3226290"/>
            </a:xfrm>
            <a:prstGeom prst="rect">
              <a:avLst/>
            </a:prstGeom>
          </p:spPr>
        </p:pic>
        <p:pic>
          <p:nvPicPr>
            <p:cNvPr id="17" name="Picture 16" descr="Screenshot of a button.&#10;Show More States.">
              <a:extLst>
                <a:ext uri="{FF2B5EF4-FFF2-40B4-BE49-F238E27FC236}">
                  <a16:creationId xmlns:a16="http://schemas.microsoft.com/office/drawing/2014/main" id="{7C525425-A6BE-E01F-7699-4148AD650185}"/>
                </a:ext>
              </a:extLst>
            </p:cNvPr>
            <p:cNvPicPr>
              <a:picLocks noChangeAspect="1"/>
            </p:cNvPicPr>
            <p:nvPr/>
          </p:nvPicPr>
          <p:blipFill>
            <a:blip r:embed="rId5"/>
            <a:stretch>
              <a:fillRect/>
            </a:stretch>
          </p:blipFill>
          <p:spPr>
            <a:xfrm>
              <a:off x="3761913" y="12167125"/>
              <a:ext cx="2298700" cy="850900"/>
            </a:xfrm>
            <a:prstGeom prst="rect">
              <a:avLst/>
            </a:prstGeom>
          </p:spPr>
        </p:pic>
      </p:grpSp>
      <p:sp>
        <p:nvSpPr>
          <p:cNvPr id="3" name="Slide Number Placeholder 5">
            <a:extLst>
              <a:ext uri="{FF2B5EF4-FFF2-40B4-BE49-F238E27FC236}">
                <a16:creationId xmlns:a16="http://schemas.microsoft.com/office/drawing/2014/main" id="{28DC71DF-BCB3-BC66-C505-B1D2BAB2B335}"/>
              </a:ext>
            </a:extLst>
          </p:cNvPr>
          <p:cNvSpPr>
            <a:spLocks noGrp="1"/>
          </p:cNvSpPr>
          <p:nvPr>
            <p:ph type="sldNum" sz="quarter" idx="2"/>
          </p:nvPr>
        </p:nvSpPr>
        <p:spPr>
          <a:xfrm>
            <a:off x="22943128" y="12818620"/>
            <a:ext cx="605418" cy="636979"/>
          </a:xfrm>
        </p:spPr>
        <p:txBody>
          <a:bodyPr/>
          <a:lstStyle/>
          <a:p>
            <a:fld id="{86CB4B4D-7CA3-9044-876B-883B54F8677D}" type="slidenum">
              <a:rPr lang="en-US" smtClean="0"/>
              <a:t>22</a:t>
            </a:fld>
            <a:endParaRPr lang="en-US" dirty="0"/>
          </a:p>
        </p:txBody>
      </p:sp>
      <p:sp>
        <p:nvSpPr>
          <p:cNvPr id="2" name="TextBox 1">
            <a:extLst>
              <a:ext uri="{FF2B5EF4-FFF2-40B4-BE49-F238E27FC236}">
                <a16:creationId xmlns:a16="http://schemas.microsoft.com/office/drawing/2014/main" id="{162FED82-6E70-6E00-E7E6-AA79B38762DA}"/>
              </a:ext>
            </a:extLst>
          </p:cNvPr>
          <p:cNvSpPr txBox="1"/>
          <p:nvPr/>
        </p:nvSpPr>
        <p:spPr>
          <a:xfrm>
            <a:off x="8827089" y="5183537"/>
            <a:ext cx="7033514" cy="63812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u="none" strike="noStrike" cap="none" spc="0" normalizeH="0" baseline="0" dirty="0">
                <a:ln>
                  <a:noFill/>
                </a:ln>
                <a:solidFill>
                  <a:srgbClr val="5E5E5E"/>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rPr>
              <a:t>Perceivable</a:t>
            </a:r>
            <a:r>
              <a:rPr kumimoji="0" lang="en-US" sz="2400" b="0" i="0" u="none" strike="noStrike" cap="none" spc="0" normalizeH="0" baseline="0" dirty="0">
                <a:ln>
                  <a:noFill/>
                </a:ln>
                <a:solidFill>
                  <a:srgbClr val="5E5E5E"/>
                </a:solidFill>
                <a:effectLst/>
                <a:uFillTx/>
                <a:latin typeface="Helvetica Neue"/>
                <a:ea typeface="Helvetica Neue"/>
                <a:cs typeface="Helvetica Neue"/>
                <a:sym typeface="Helvetica Neue"/>
              </a:rPr>
              <a:t>:</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6</a:t>
            </a:r>
            <a:r>
              <a:rPr lang="en-US" dirty="0"/>
              <a:t>     Low contrast</a:t>
            </a:r>
            <a:endParaRPr kumimoji="0" lang="en-US" sz="2400" b="0" i="0" u="none" strike="noStrike" cap="none" spc="0" normalizeH="0" baseline="0" dirty="0">
              <a:ln>
                <a:noFill/>
              </a:ln>
              <a:solidFill>
                <a:srgbClr val="5E5E5E"/>
              </a:solidFill>
              <a:effectLst/>
              <a:uFillTx/>
              <a:latin typeface="Helvetica Neue"/>
              <a:ea typeface="Helvetica Neue"/>
              <a:cs typeface="Helvetica Neue"/>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kumimoji="0" lang="en-US" sz="2400" b="1" u="none" strike="noStrike" cap="none" spc="0" normalizeH="0" baseline="0" dirty="0">
                <a:ln>
                  <a:noFill/>
                </a:ln>
                <a:solidFill>
                  <a:srgbClr val="5E5E5E"/>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rPr>
              <a:t>57</a:t>
            </a:r>
            <a:r>
              <a:rPr kumimoji="0" lang="en-US" sz="2400" b="0" i="0" u="none" strike="noStrike" cap="none" spc="0" normalizeH="0" baseline="0" dirty="0">
                <a:ln>
                  <a:noFill/>
                </a:ln>
                <a:solidFill>
                  <a:srgbClr val="5E5E5E"/>
                </a:solidFill>
                <a:effectLst/>
                <a:uFillTx/>
                <a:latin typeface="Helvetica Neue"/>
                <a:ea typeface="Helvetica Neue"/>
                <a:cs typeface="Helvetica Neue"/>
                <a:sym typeface="Helvetica Neue"/>
              </a:rPr>
              <a:t>   Content is only visual</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50</a:t>
            </a:r>
            <a:r>
              <a:rPr lang="en-US" dirty="0"/>
              <a:t>   Color alone is used</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3</a:t>
            </a:r>
            <a:r>
              <a:rPr lang="en-US" dirty="0"/>
              <a:t>     Meaningful elements can be distinguished</a:t>
            </a:r>
          </a:p>
          <a:p>
            <a:pPr algn="l"/>
            <a:endParaRPr kumimoji="0" lang="en-US" sz="2400" b="0" i="0" u="none" strike="noStrike" cap="none" spc="0" normalizeH="0" baseline="0" dirty="0">
              <a:ln>
                <a:noFill/>
              </a:ln>
              <a:solidFill>
                <a:srgbClr val="5E5E5E"/>
              </a:solidFill>
              <a:effectLst/>
              <a:uFillTx/>
              <a:latin typeface="Helvetica Neue"/>
              <a:ea typeface="Helvetica Neue"/>
              <a:cs typeface="Helvetica Neue"/>
              <a:sym typeface="Helvetica Neue"/>
            </a:endParaRP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Operable</a:t>
            </a:r>
            <a:r>
              <a:rPr lang="en-US" dirty="0"/>
              <a:t>:</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54</a:t>
            </a:r>
            <a:r>
              <a:rPr lang="en-US" dirty="0"/>
              <a:t>   Interaction </a:t>
            </a:r>
            <a:r>
              <a:rPr kumimoji="0" lang="en-US" sz="2400" b="0" i="0" u="none" strike="noStrike" cap="none" spc="0" normalizeH="0" baseline="0" dirty="0">
                <a:ln>
                  <a:noFill/>
                </a:ln>
                <a:solidFill>
                  <a:srgbClr val="5E5E5E"/>
                </a:solidFill>
                <a:effectLst/>
                <a:uFillTx/>
                <a:latin typeface="Helvetica Neue"/>
                <a:ea typeface="Helvetica Neue"/>
                <a:cs typeface="Helvetica Neue"/>
                <a:sym typeface="Helvetica Neue"/>
              </a:rPr>
              <a:t>modality only has one input type</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58</a:t>
            </a:r>
            <a:r>
              <a:rPr lang="en-US" dirty="0"/>
              <a:t>   No interaction cues or instructions</a:t>
            </a:r>
            <a:endParaRPr kumimoji="0" lang="en-US" sz="2400" b="0" i="0" u="none" strike="noStrike" cap="none" spc="0" normalizeH="0" baseline="0" dirty="0">
              <a:ln>
                <a:noFill/>
              </a:ln>
              <a:solidFill>
                <a:srgbClr val="5E5E5E"/>
              </a:solidFill>
              <a:effectLst/>
              <a:uFillTx/>
              <a:latin typeface="Helvetica Neue"/>
              <a:ea typeface="Helvetica Neue"/>
              <a:cs typeface="Helvetica Neue"/>
              <a:sym typeface="Helvetica Neue"/>
            </a:endParaRP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5</a:t>
            </a:r>
            <a:r>
              <a:rPr lang="en-US" dirty="0"/>
              <a:t>     </a:t>
            </a:r>
            <a:r>
              <a:rPr kumimoji="0" lang="en-US" sz="2400" b="0" i="0" u="none" strike="noStrike" cap="none" spc="0" normalizeH="0" baseline="0" dirty="0">
                <a:ln>
                  <a:noFill/>
                </a:ln>
                <a:solidFill>
                  <a:srgbClr val="5E5E5E"/>
                </a:solidFill>
                <a:effectLst/>
                <a:uFillTx/>
                <a:latin typeface="Helvetica Neue"/>
                <a:ea typeface="Helvetica Neue"/>
                <a:cs typeface="Helvetica Neue"/>
                <a:sym typeface="Helvetica Neue"/>
              </a:rPr>
              <a:t>Low contrast on interactive elements</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4</a:t>
            </a:r>
            <a:r>
              <a:rPr lang="en-US" dirty="0"/>
              <a:t>     Keyboard focus indicator missing</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4</a:t>
            </a:r>
            <a:r>
              <a:rPr lang="en-US" dirty="0"/>
              <a:t>     </a:t>
            </a:r>
            <a:r>
              <a:rPr kumimoji="0" lang="en-US" sz="2400" b="0" i="0" u="none" strike="noStrike" cap="none" spc="0" normalizeH="0" baseline="0" dirty="0">
                <a:ln>
                  <a:noFill/>
                </a:ln>
                <a:solidFill>
                  <a:srgbClr val="5E5E5E"/>
                </a:solidFill>
                <a:effectLst/>
                <a:uFillTx/>
                <a:latin typeface="Helvetica Neue"/>
                <a:ea typeface="Helvetica Neue"/>
                <a:cs typeface="Helvetica Neue"/>
                <a:sym typeface="Helvetica Neue"/>
              </a:rPr>
              <a:t>Complex actions have no alternative</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18</a:t>
            </a:r>
            <a:r>
              <a:rPr lang="en-US" dirty="0"/>
              <a:t>   Target pointer interaction is too small</a:t>
            </a: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Helvetica Neue"/>
              <a:ea typeface="Helvetica Neue"/>
              <a:cs typeface="Helvetica Neue"/>
              <a:sym typeface="Helvetica Neue"/>
            </a:endParaRP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Understandable</a:t>
            </a:r>
            <a:r>
              <a:rPr lang="en-US" dirty="0"/>
              <a:t>:</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4</a:t>
            </a:r>
            <a:r>
              <a:rPr lang="en-US" dirty="0"/>
              <a:t>     Interactive context is not clear</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6</a:t>
            </a:r>
            <a:r>
              <a:rPr lang="en-US" dirty="0"/>
              <a:t>     Metrics or variables are undefined</a:t>
            </a:r>
          </a:p>
        </p:txBody>
      </p:sp>
      <p:sp>
        <p:nvSpPr>
          <p:cNvPr id="4" name="TextBox 3">
            <a:extLst>
              <a:ext uri="{FF2B5EF4-FFF2-40B4-BE49-F238E27FC236}">
                <a16:creationId xmlns:a16="http://schemas.microsoft.com/office/drawing/2014/main" id="{4413C7FC-8D8A-1F2F-2F65-40E82AE0ED2F}"/>
              </a:ext>
            </a:extLst>
          </p:cNvPr>
          <p:cNvSpPr txBox="1"/>
          <p:nvPr/>
        </p:nvSpPr>
        <p:spPr>
          <a:xfrm>
            <a:off x="15769165" y="5183537"/>
            <a:ext cx="8511604" cy="6750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Robust</a:t>
            </a:r>
            <a:r>
              <a:rPr lang="en-US" dirty="0"/>
              <a:t>:</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275</a:t>
            </a:r>
            <a:r>
              <a:rPr lang="en-US" dirty="0"/>
              <a:t> Does not conform to standards</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82</a:t>
            </a:r>
            <a:r>
              <a:rPr lang="en-US" dirty="0"/>
              <a:t>   Semantically invalid</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12</a:t>
            </a:r>
            <a:r>
              <a:rPr lang="en-US" dirty="0"/>
              <a:t>   Fragile technology support</a:t>
            </a:r>
          </a:p>
          <a:p>
            <a:pPr algn="l"/>
            <a:endParaRPr lang="en-US" dirty="0"/>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Compromising</a:t>
            </a:r>
            <a:r>
              <a:rPr lang="en-US" dirty="0"/>
              <a:t>:</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54</a:t>
            </a:r>
            <a:r>
              <a:rPr lang="en-US" dirty="0"/>
              <a:t>   Information can only be reached through single process</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61</a:t>
            </a:r>
            <a:r>
              <a:rPr lang="en-US" dirty="0"/>
              <a:t>   Information cannot be navigated according to narrative or structure</a:t>
            </a:r>
          </a:p>
          <a:p>
            <a:pPr algn="l"/>
            <a:endParaRPr lang="en-US" dirty="0"/>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Assistive</a:t>
            </a:r>
            <a:r>
              <a:rPr lang="en-US" dirty="0"/>
              <a:t>:</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101</a:t>
            </a:r>
            <a:r>
              <a:rPr lang="en-US" dirty="0"/>
              <a:t> Navigation and interaction is tedious</a:t>
            </a:r>
          </a:p>
          <a:p>
            <a:pPr algn="l"/>
            <a:endParaRPr lang="en-US" dirty="0"/>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Flexible</a:t>
            </a:r>
            <a:r>
              <a:rPr lang="en-US" dirty="0"/>
              <a:t>:</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2</a:t>
            </a:r>
            <a:r>
              <a:rPr lang="en-US" dirty="0"/>
              <a:t>     User style change not respected</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121</a:t>
            </a:r>
            <a:r>
              <a:rPr lang="en-US" dirty="0"/>
              <a:t> User text adjustments are not respected</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1</a:t>
            </a:r>
            <a:r>
              <a:rPr lang="en-US" dirty="0"/>
              <a:t>     Scrolling experiences cannot be adjusted or opted out of</a:t>
            </a:r>
          </a:p>
          <a:p>
            <a:pPr algn="l"/>
            <a:r>
              <a:rPr lang="en-US" dirty="0"/>
              <a:t>Contrast and textures cannot be adjusted</a:t>
            </a:r>
          </a:p>
        </p:txBody>
      </p:sp>
      <p:sp>
        <p:nvSpPr>
          <p:cNvPr id="6" name="TextBox 5">
            <a:extLst>
              <a:ext uri="{FF2B5EF4-FFF2-40B4-BE49-F238E27FC236}">
                <a16:creationId xmlns:a16="http://schemas.microsoft.com/office/drawing/2014/main" id="{6094D0BB-9D14-8087-D4D2-F43CAC5FEFEF}"/>
              </a:ext>
            </a:extLst>
          </p:cNvPr>
          <p:cNvSpPr txBox="1"/>
          <p:nvPr/>
        </p:nvSpPr>
        <p:spPr>
          <a:xfrm>
            <a:off x="11287206" y="1334106"/>
            <a:ext cx="10434873" cy="2595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96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978</a:t>
            </a:r>
            <a:r>
              <a:rPr lang="en-US" sz="66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 access failures found in ~60 minutes.</a:t>
            </a:r>
            <a:endParaRPr kumimoji="0" lang="en-US" sz="6600" b="1" u="none" strike="noStrike" cap="none" spc="0" normalizeH="0" baseline="0" dirty="0">
              <a:ln>
                <a:noFill/>
              </a:ln>
              <a:solidFill>
                <a:schemeClr val="bg2">
                  <a:lumMod val="10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9" name="Text Placeholder 3">
            <a:extLst>
              <a:ext uri="{FF2B5EF4-FFF2-40B4-BE49-F238E27FC236}">
                <a16:creationId xmlns:a16="http://schemas.microsoft.com/office/drawing/2014/main" id="{D3B075D3-D303-4361-7229-E33457961EA1}"/>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Example</a:t>
            </a:r>
            <a:r>
              <a:rPr lang="en-US" i="1" dirty="0">
                <a:solidFill>
                  <a:srgbClr val="5E5E5E"/>
                </a:solidFill>
                <a:latin typeface="Helvetica Neue UltraLight" panose="02000206000000020004" pitchFamily="2" charset="0"/>
                <a:ea typeface="Helvetica Neue UltraLight" panose="02000206000000020004" pitchFamily="2" charset="0"/>
              </a:rPr>
              <a:t>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330676115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306212-6BEF-853D-BB34-B9F331937F8E}"/>
              </a:ext>
            </a:extLst>
          </p:cNvPr>
          <p:cNvGrpSpPr/>
          <p:nvPr/>
        </p:nvGrpSpPr>
        <p:grpSpPr>
          <a:xfrm>
            <a:off x="1207690" y="1383304"/>
            <a:ext cx="7407148" cy="11451841"/>
            <a:chOff x="1207690" y="1566184"/>
            <a:chExt cx="7407148" cy="11451841"/>
          </a:xfrm>
        </p:grpSpPr>
        <p:pic>
          <p:nvPicPr>
            <p:cNvPr id="9" name="Picture 8"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F649A86F-105B-1FBB-F21B-FCB53A3314DD}"/>
                </a:ext>
              </a:extLst>
            </p:cNvPr>
            <p:cNvPicPr>
              <a:picLocks noChangeAspect="1"/>
            </p:cNvPicPr>
            <p:nvPr/>
          </p:nvPicPr>
          <p:blipFill>
            <a:blip r:embed="rId3"/>
            <a:stretch>
              <a:fillRect/>
            </a:stretch>
          </p:blipFill>
          <p:spPr>
            <a:xfrm>
              <a:off x="1207691" y="3297643"/>
              <a:ext cx="7407147" cy="5643192"/>
            </a:xfrm>
            <a:prstGeom prst="rect">
              <a:avLst/>
            </a:prstGeom>
          </p:spPr>
        </p:pic>
        <p:pic>
          <p:nvPicPr>
            <p:cNvPr id="11" name="Picture 10" descr="PRESIDENTIAL RESULTS&#10;Joe Biden wins election to be the 46th US President&#10;&#10;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a:extLst>
                <a:ext uri="{FF2B5EF4-FFF2-40B4-BE49-F238E27FC236}">
                  <a16:creationId xmlns:a16="http://schemas.microsoft.com/office/drawing/2014/main" id="{932E57CC-07B5-708E-EA2A-16881A2BA9ED}"/>
                </a:ext>
              </a:extLst>
            </p:cNvPr>
            <p:cNvPicPr>
              <a:picLocks noChangeAspect="1"/>
            </p:cNvPicPr>
            <p:nvPr/>
          </p:nvPicPr>
          <p:blipFill>
            <a:blip r:embed="rId4"/>
            <a:stretch>
              <a:fillRect/>
            </a:stretch>
          </p:blipFill>
          <p:spPr>
            <a:xfrm>
              <a:off x="1207690" y="1566184"/>
              <a:ext cx="7407147" cy="1567234"/>
            </a:xfrm>
            <a:prstGeom prst="rect">
              <a:avLst/>
            </a:prstGeom>
          </p:spPr>
        </p:pic>
        <p:pic>
          <p:nvPicPr>
            <p:cNvPr id="21" name="Picture 20" descr="State Results&#10;3 Cards listed in alphabetical order:&#10;Alabama, Alaska, Arizona&#10;Each card contains information about the winner, including tables of data as well as a button to see full details.">
              <a:extLst>
                <a:ext uri="{FF2B5EF4-FFF2-40B4-BE49-F238E27FC236}">
                  <a16:creationId xmlns:a16="http://schemas.microsoft.com/office/drawing/2014/main" id="{4AE41C2A-4885-1854-ED4D-F7B9497FB43A}"/>
                </a:ext>
              </a:extLst>
            </p:cNvPr>
            <p:cNvPicPr>
              <a:picLocks noChangeAspect="1"/>
            </p:cNvPicPr>
            <p:nvPr/>
          </p:nvPicPr>
          <p:blipFill>
            <a:blip r:embed="rId5"/>
            <a:stretch>
              <a:fillRect/>
            </a:stretch>
          </p:blipFill>
          <p:spPr>
            <a:xfrm>
              <a:off x="1207690" y="8940835"/>
              <a:ext cx="7407147" cy="3226290"/>
            </a:xfrm>
            <a:prstGeom prst="rect">
              <a:avLst/>
            </a:prstGeom>
          </p:spPr>
        </p:pic>
        <p:pic>
          <p:nvPicPr>
            <p:cNvPr id="22" name="Picture 21" descr="Screenshot of a button.&#10;Show More States.">
              <a:extLst>
                <a:ext uri="{FF2B5EF4-FFF2-40B4-BE49-F238E27FC236}">
                  <a16:creationId xmlns:a16="http://schemas.microsoft.com/office/drawing/2014/main" id="{F28F80BB-543C-1787-AD9D-7988018C1FE9}"/>
                </a:ext>
              </a:extLst>
            </p:cNvPr>
            <p:cNvPicPr>
              <a:picLocks noChangeAspect="1"/>
            </p:cNvPicPr>
            <p:nvPr/>
          </p:nvPicPr>
          <p:blipFill>
            <a:blip r:embed="rId6"/>
            <a:stretch>
              <a:fillRect/>
            </a:stretch>
          </p:blipFill>
          <p:spPr>
            <a:xfrm>
              <a:off x="3761913" y="12167125"/>
              <a:ext cx="2298700" cy="850900"/>
            </a:xfrm>
            <a:prstGeom prst="rect">
              <a:avLst/>
            </a:prstGeom>
          </p:spPr>
        </p:pic>
      </p:grpSp>
      <p:sp>
        <p:nvSpPr>
          <p:cNvPr id="19" name="TextBox 18">
            <a:extLst>
              <a:ext uri="{FF2B5EF4-FFF2-40B4-BE49-F238E27FC236}">
                <a16:creationId xmlns:a16="http://schemas.microsoft.com/office/drawing/2014/main" id="{D3CC204E-E70A-7C01-E525-7BBA62D243E5}"/>
              </a:ext>
            </a:extLst>
          </p:cNvPr>
          <p:cNvSpPr txBox="1"/>
          <p:nvPr/>
        </p:nvSpPr>
        <p:spPr>
          <a:xfrm>
            <a:off x="10855550" y="3118399"/>
            <a:ext cx="12320759"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96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Perceivable Failures</a:t>
            </a:r>
            <a:endParaRPr kumimoji="0" lang="en-US" sz="6600" b="1" u="none" strike="noStrike" cap="none" spc="0" normalizeH="0" baseline="0" dirty="0">
              <a:ln>
                <a:noFill/>
              </a:ln>
              <a:solidFill>
                <a:schemeClr val="bg2">
                  <a:lumMod val="10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10" name="TextBox 9">
            <a:extLst>
              <a:ext uri="{FF2B5EF4-FFF2-40B4-BE49-F238E27FC236}">
                <a16:creationId xmlns:a16="http://schemas.microsoft.com/office/drawing/2014/main" id="{B7A00A2E-8C05-01AA-EAFC-14701436C446}"/>
              </a:ext>
            </a:extLst>
          </p:cNvPr>
          <p:cNvSpPr txBox="1"/>
          <p:nvPr/>
        </p:nvSpPr>
        <p:spPr>
          <a:xfrm>
            <a:off x="11095464" y="5060161"/>
            <a:ext cx="12199434"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0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6</a:t>
            </a:r>
            <a:r>
              <a:rPr lang="en-US" sz="4000" b="1" dirty="0">
                <a:solidFill>
                  <a:srgbClr val="000000"/>
                </a:solidFill>
              </a:rPr>
              <a:t>     Low contrast</a:t>
            </a:r>
            <a:endParaRPr kumimoji="0" lang="en-US" sz="4000" b="1" i="0" u="none" strike="noStrike" cap="none" spc="0" normalizeH="0" baseline="0" dirty="0">
              <a:solidFill>
                <a:srgbClr val="000000"/>
              </a:solidFill>
              <a:effectLst/>
              <a:uFillTx/>
              <a:latin typeface="Helvetica Neue"/>
              <a:ea typeface="Helvetica Neue"/>
              <a:cs typeface="Helvetica Neue"/>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kumimoji="0" lang="en-US" sz="4000" b="1" u="none" strike="noStrike" cap="none" spc="0" normalizeH="0" baseline="0" dirty="0">
                <a:ln>
                  <a:noFill/>
                </a:ln>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rPr>
              <a:t>57</a:t>
            </a:r>
            <a:r>
              <a:rPr kumimoji="0" lang="en-US" sz="4000" b="0" i="0" u="none" strike="noStrike" cap="none" spc="0" normalizeH="0" baseline="0" dirty="0">
                <a:ln>
                  <a:noFill/>
                </a:ln>
                <a:effectLst/>
                <a:uFillTx/>
                <a:latin typeface="Helvetica Neue"/>
                <a:ea typeface="Helvetica Neue"/>
                <a:cs typeface="Helvetica Neue"/>
                <a:sym typeface="Helvetica Neue"/>
              </a:rPr>
              <a:t>   Content is only visual</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50 </a:t>
            </a:r>
            <a:r>
              <a:rPr lang="en-US" sz="4000" dirty="0"/>
              <a:t>  Color alone is used</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1 </a:t>
            </a:r>
            <a:r>
              <a:rPr lang="en-US" sz="4000" dirty="0"/>
              <a:t>    Meaningful elements can be distinguished</a:t>
            </a:r>
          </a:p>
        </p:txBody>
      </p:sp>
      <p:grpSp>
        <p:nvGrpSpPr>
          <p:cNvPr id="5" name="Group 4" descr="6 errors.">
            <a:extLst>
              <a:ext uri="{FF2B5EF4-FFF2-40B4-BE49-F238E27FC236}">
                <a16:creationId xmlns:a16="http://schemas.microsoft.com/office/drawing/2014/main" id="{8875E802-258D-B64C-6933-1D7DFD5B8C20}"/>
              </a:ext>
            </a:extLst>
          </p:cNvPr>
          <p:cNvGrpSpPr/>
          <p:nvPr/>
        </p:nvGrpSpPr>
        <p:grpSpPr>
          <a:xfrm>
            <a:off x="2497962" y="2901602"/>
            <a:ext cx="4637357" cy="7302608"/>
            <a:chOff x="2497962" y="3395378"/>
            <a:chExt cx="4637357" cy="7302608"/>
          </a:xfrm>
        </p:grpSpPr>
        <p:sp>
          <p:nvSpPr>
            <p:cNvPr id="3" name="Oval 2">
              <a:extLst>
                <a:ext uri="{FF2B5EF4-FFF2-40B4-BE49-F238E27FC236}">
                  <a16:creationId xmlns:a16="http://schemas.microsoft.com/office/drawing/2014/main" id="{2C7052F1-D8D9-A35A-2320-C597E6029D25}"/>
                </a:ext>
              </a:extLst>
            </p:cNvPr>
            <p:cNvSpPr/>
            <p:nvPr/>
          </p:nvSpPr>
          <p:spPr>
            <a:xfrm>
              <a:off x="6745574" y="339537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Oval 11">
              <a:extLst>
                <a:ext uri="{FF2B5EF4-FFF2-40B4-BE49-F238E27FC236}">
                  <a16:creationId xmlns:a16="http://schemas.microsoft.com/office/drawing/2014/main" id="{948B8023-1004-3A28-D2BC-E60E5CF31123}"/>
                </a:ext>
              </a:extLst>
            </p:cNvPr>
            <p:cNvSpPr/>
            <p:nvPr/>
          </p:nvSpPr>
          <p:spPr>
            <a:xfrm>
              <a:off x="6190938" y="348531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Oval 12">
              <a:extLst>
                <a:ext uri="{FF2B5EF4-FFF2-40B4-BE49-F238E27FC236}">
                  <a16:creationId xmlns:a16="http://schemas.microsoft.com/office/drawing/2014/main" id="{A6EE569F-B228-6E2C-0B66-F87025C775A3}"/>
                </a:ext>
              </a:extLst>
            </p:cNvPr>
            <p:cNvSpPr/>
            <p:nvPr/>
          </p:nvSpPr>
          <p:spPr>
            <a:xfrm>
              <a:off x="5441430" y="101691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Oval 14">
              <a:extLst>
                <a:ext uri="{FF2B5EF4-FFF2-40B4-BE49-F238E27FC236}">
                  <a16:creationId xmlns:a16="http://schemas.microsoft.com/office/drawing/2014/main" id="{54FF51B4-06C1-C5EA-771E-BB90FF8F5D4D}"/>
                </a:ext>
              </a:extLst>
            </p:cNvPr>
            <p:cNvSpPr/>
            <p:nvPr/>
          </p:nvSpPr>
          <p:spPr>
            <a:xfrm>
              <a:off x="4988128" y="10308241"/>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Oval 17">
              <a:extLst>
                <a:ext uri="{FF2B5EF4-FFF2-40B4-BE49-F238E27FC236}">
                  <a16:creationId xmlns:a16="http://schemas.microsoft.com/office/drawing/2014/main" id="{A089B63A-4748-9456-002F-FE44A3522A5E}"/>
                </a:ext>
              </a:extLst>
            </p:cNvPr>
            <p:cNvSpPr/>
            <p:nvPr/>
          </p:nvSpPr>
          <p:spPr>
            <a:xfrm>
              <a:off x="2968054" y="10174229"/>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Oval 19">
              <a:extLst>
                <a:ext uri="{FF2B5EF4-FFF2-40B4-BE49-F238E27FC236}">
                  <a16:creationId xmlns:a16="http://schemas.microsoft.com/office/drawing/2014/main" id="{FE1BD2D1-1B50-176E-0BBB-C7D74136F4BF}"/>
                </a:ext>
              </a:extLst>
            </p:cNvPr>
            <p:cNvSpPr/>
            <p:nvPr/>
          </p:nvSpPr>
          <p:spPr>
            <a:xfrm>
              <a:off x="2497962" y="10293251"/>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2" name="Slide Number Placeholder 5">
            <a:extLst>
              <a:ext uri="{FF2B5EF4-FFF2-40B4-BE49-F238E27FC236}">
                <a16:creationId xmlns:a16="http://schemas.microsoft.com/office/drawing/2014/main" id="{3C7EB4DC-8B2B-3186-511F-F3AC5E43C325}"/>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23</a:t>
            </a:fld>
            <a:endParaRPr lang="en-US" sz="1800" dirty="0">
              <a:solidFill>
                <a:srgbClr val="5E5E5E"/>
              </a:solidFill>
            </a:endParaRPr>
          </a:p>
        </p:txBody>
      </p:sp>
      <p:sp>
        <p:nvSpPr>
          <p:cNvPr id="26" name="Text Placeholder 3">
            <a:extLst>
              <a:ext uri="{FF2B5EF4-FFF2-40B4-BE49-F238E27FC236}">
                <a16:creationId xmlns:a16="http://schemas.microsoft.com/office/drawing/2014/main" id="{0E09B919-CCEF-3C1E-360A-DB80237274D9}"/>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Example</a:t>
            </a:r>
            <a:r>
              <a:rPr lang="en-US" i="1" dirty="0">
                <a:solidFill>
                  <a:srgbClr val="5E5E5E"/>
                </a:solidFill>
                <a:latin typeface="Helvetica Neue UltraLight" panose="02000206000000020004" pitchFamily="2" charset="0"/>
                <a:ea typeface="Helvetica Neue UltraLight" panose="02000206000000020004" pitchFamily="2" charset="0"/>
              </a:rPr>
              <a:t>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323237231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B52C7E8-FBD4-EA34-812C-37A4EDA8B824}"/>
              </a:ext>
            </a:extLst>
          </p:cNvPr>
          <p:cNvGrpSpPr/>
          <p:nvPr/>
        </p:nvGrpSpPr>
        <p:grpSpPr>
          <a:xfrm>
            <a:off x="1207690" y="1383304"/>
            <a:ext cx="7407148" cy="11451841"/>
            <a:chOff x="1207690" y="1566184"/>
            <a:chExt cx="7407148" cy="11451841"/>
          </a:xfrm>
        </p:grpSpPr>
        <p:pic>
          <p:nvPicPr>
            <p:cNvPr id="10" name="Picture 9"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862B9377-FE6E-6A33-DE36-C9C9E3C428CB}"/>
                </a:ext>
              </a:extLst>
            </p:cNvPr>
            <p:cNvPicPr>
              <a:picLocks noChangeAspect="1"/>
            </p:cNvPicPr>
            <p:nvPr/>
          </p:nvPicPr>
          <p:blipFill>
            <a:blip r:embed="rId2"/>
            <a:stretch>
              <a:fillRect/>
            </a:stretch>
          </p:blipFill>
          <p:spPr>
            <a:xfrm>
              <a:off x="1207691" y="3297643"/>
              <a:ext cx="7407147" cy="5643192"/>
            </a:xfrm>
            <a:prstGeom prst="rect">
              <a:avLst/>
            </a:prstGeom>
          </p:spPr>
        </p:pic>
        <p:pic>
          <p:nvPicPr>
            <p:cNvPr id="11" name="Picture 10" descr="PRESIDENTIAL RESULTS&#10;Joe Biden wins election to be the 46th US President&#10;&#10;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a:extLst>
                <a:ext uri="{FF2B5EF4-FFF2-40B4-BE49-F238E27FC236}">
                  <a16:creationId xmlns:a16="http://schemas.microsoft.com/office/drawing/2014/main" id="{6F5C1060-FCB9-C920-794B-AEEB82EE5F2B}"/>
                </a:ext>
              </a:extLst>
            </p:cNvPr>
            <p:cNvPicPr>
              <a:picLocks noChangeAspect="1"/>
            </p:cNvPicPr>
            <p:nvPr/>
          </p:nvPicPr>
          <p:blipFill>
            <a:blip r:embed="rId3"/>
            <a:stretch>
              <a:fillRect/>
            </a:stretch>
          </p:blipFill>
          <p:spPr>
            <a:xfrm>
              <a:off x="1207690" y="1566184"/>
              <a:ext cx="7407147" cy="1567234"/>
            </a:xfrm>
            <a:prstGeom prst="rect">
              <a:avLst/>
            </a:prstGeom>
          </p:spPr>
        </p:pic>
        <p:pic>
          <p:nvPicPr>
            <p:cNvPr id="19" name="Picture 18" descr="State Results&#10;3 Cards listed in alphabetical order:&#10;Alabama, Alaska, Arizona&#10;Each card contains information about the winner, including tables of data as well as a button to see full details.">
              <a:extLst>
                <a:ext uri="{FF2B5EF4-FFF2-40B4-BE49-F238E27FC236}">
                  <a16:creationId xmlns:a16="http://schemas.microsoft.com/office/drawing/2014/main" id="{DB2018B6-AA0F-4857-6151-8F32D118313C}"/>
                </a:ext>
              </a:extLst>
            </p:cNvPr>
            <p:cNvPicPr>
              <a:picLocks noChangeAspect="1"/>
            </p:cNvPicPr>
            <p:nvPr/>
          </p:nvPicPr>
          <p:blipFill>
            <a:blip r:embed="rId4"/>
            <a:stretch>
              <a:fillRect/>
            </a:stretch>
          </p:blipFill>
          <p:spPr>
            <a:xfrm>
              <a:off x="1207690" y="8940835"/>
              <a:ext cx="7407147" cy="3226290"/>
            </a:xfrm>
            <a:prstGeom prst="rect">
              <a:avLst/>
            </a:prstGeom>
          </p:spPr>
        </p:pic>
        <p:pic>
          <p:nvPicPr>
            <p:cNvPr id="21" name="Picture 20" descr="Screenshot of a button.&#10;Show More States.">
              <a:extLst>
                <a:ext uri="{FF2B5EF4-FFF2-40B4-BE49-F238E27FC236}">
                  <a16:creationId xmlns:a16="http://schemas.microsoft.com/office/drawing/2014/main" id="{FE5738A0-8905-0C27-DB53-74AD6ACC98E7}"/>
                </a:ext>
              </a:extLst>
            </p:cNvPr>
            <p:cNvPicPr>
              <a:picLocks noChangeAspect="1"/>
            </p:cNvPicPr>
            <p:nvPr/>
          </p:nvPicPr>
          <p:blipFill>
            <a:blip r:embed="rId5"/>
            <a:stretch>
              <a:fillRect/>
            </a:stretch>
          </p:blipFill>
          <p:spPr>
            <a:xfrm>
              <a:off x="3761913" y="12167125"/>
              <a:ext cx="2298700" cy="850900"/>
            </a:xfrm>
            <a:prstGeom prst="rect">
              <a:avLst/>
            </a:prstGeom>
          </p:spPr>
        </p:pic>
      </p:grpSp>
      <p:sp>
        <p:nvSpPr>
          <p:cNvPr id="23" name="Text Placeholder 3">
            <a:extLst>
              <a:ext uri="{FF2B5EF4-FFF2-40B4-BE49-F238E27FC236}">
                <a16:creationId xmlns:a16="http://schemas.microsoft.com/office/drawing/2014/main" id="{44A83F12-DF06-AFE2-5096-57047F858BD6}"/>
              </a:ext>
            </a:extLst>
          </p:cNvPr>
          <p:cNvSpPr txBox="1">
            <a:spLocks/>
          </p:cNvSpPr>
          <p:nvPr/>
        </p:nvSpPr>
        <p:spPr>
          <a:xfrm>
            <a:off x="1201440" y="12397186"/>
            <a:ext cx="21968621"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lnSpcReduction="10000"/>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r" hangingPunct="1"/>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pic>
        <p:nvPicPr>
          <p:cNvPr id="2" name="Picture 1">
            <a:extLst>
              <a:ext uri="{FF2B5EF4-FFF2-40B4-BE49-F238E27FC236}">
                <a16:creationId xmlns:a16="http://schemas.microsoft.com/office/drawing/2014/main" id="{2CBB336E-1362-4E76-D179-E7D799E78E4F}"/>
              </a:ext>
            </a:extLst>
          </p:cNvPr>
          <p:cNvPicPr>
            <a:picLocks noChangeAspect="1"/>
          </p:cNvPicPr>
          <p:nvPr/>
        </p:nvPicPr>
        <p:blipFill>
          <a:blip r:embed="rId6"/>
          <a:stretch>
            <a:fillRect/>
          </a:stretch>
        </p:blipFill>
        <p:spPr>
          <a:xfrm>
            <a:off x="7843396" y="3103505"/>
            <a:ext cx="1363236" cy="1363236"/>
          </a:xfrm>
          <a:prstGeom prst="rect">
            <a:avLst/>
          </a:prstGeom>
        </p:spPr>
      </p:pic>
      <p:pic>
        <p:nvPicPr>
          <p:cNvPr id="4" name="Picture 3">
            <a:extLst>
              <a:ext uri="{FF2B5EF4-FFF2-40B4-BE49-F238E27FC236}">
                <a16:creationId xmlns:a16="http://schemas.microsoft.com/office/drawing/2014/main" id="{4C2155C5-BE40-E475-27C9-2EE79BB72839}"/>
              </a:ext>
            </a:extLst>
          </p:cNvPr>
          <p:cNvPicPr>
            <a:picLocks noChangeAspect="1"/>
          </p:cNvPicPr>
          <p:nvPr/>
        </p:nvPicPr>
        <p:blipFill>
          <a:blip r:embed="rId7"/>
          <a:stretch>
            <a:fillRect/>
          </a:stretch>
        </p:blipFill>
        <p:spPr>
          <a:xfrm>
            <a:off x="9225498" y="2584973"/>
            <a:ext cx="2463800" cy="2400300"/>
          </a:xfrm>
          <a:prstGeom prst="rect">
            <a:avLst/>
          </a:prstGeom>
        </p:spPr>
      </p:pic>
      <p:pic>
        <p:nvPicPr>
          <p:cNvPr id="7" name="Picture 6">
            <a:extLst>
              <a:ext uri="{FF2B5EF4-FFF2-40B4-BE49-F238E27FC236}">
                <a16:creationId xmlns:a16="http://schemas.microsoft.com/office/drawing/2014/main" id="{E988AC5F-1C99-6820-F48D-A3A5B88AC46B}"/>
              </a:ext>
            </a:extLst>
          </p:cNvPr>
          <p:cNvPicPr>
            <a:picLocks noChangeAspect="1"/>
          </p:cNvPicPr>
          <p:nvPr/>
        </p:nvPicPr>
        <p:blipFill>
          <a:blip r:embed="rId8"/>
          <a:stretch>
            <a:fillRect/>
          </a:stretch>
        </p:blipFill>
        <p:spPr>
          <a:xfrm>
            <a:off x="11936917" y="2584973"/>
            <a:ext cx="11233144" cy="8056246"/>
          </a:xfrm>
          <a:prstGeom prst="rect">
            <a:avLst/>
          </a:prstGeom>
        </p:spPr>
      </p:pic>
      <p:sp>
        <p:nvSpPr>
          <p:cNvPr id="9" name="Slide Number Placeholder 5">
            <a:extLst>
              <a:ext uri="{FF2B5EF4-FFF2-40B4-BE49-F238E27FC236}">
                <a16:creationId xmlns:a16="http://schemas.microsoft.com/office/drawing/2014/main" id="{EBB83C83-A352-C8AA-E616-45F86BB1CFDA}"/>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24</a:t>
            </a:fld>
            <a:endParaRPr lang="en-US" sz="1800" dirty="0">
              <a:solidFill>
                <a:srgbClr val="5E5E5E"/>
              </a:solidFill>
            </a:endParaRPr>
          </a:p>
        </p:txBody>
      </p:sp>
      <p:sp>
        <p:nvSpPr>
          <p:cNvPr id="33" name="Text Placeholder 3">
            <a:extLst>
              <a:ext uri="{FF2B5EF4-FFF2-40B4-BE49-F238E27FC236}">
                <a16:creationId xmlns:a16="http://schemas.microsoft.com/office/drawing/2014/main" id="{B43FF950-FD3D-6AE0-A8CF-DA2CB20738B3}"/>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Example</a:t>
            </a:r>
            <a:r>
              <a:rPr lang="en-US" i="1" dirty="0">
                <a:solidFill>
                  <a:srgbClr val="5E5E5E"/>
                </a:solidFill>
                <a:latin typeface="Helvetica Neue UltraLight" panose="02000206000000020004" pitchFamily="2" charset="0"/>
                <a:ea typeface="Helvetica Neue UltraLight" panose="02000206000000020004" pitchFamily="2" charset="0"/>
              </a:rPr>
              <a:t>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grpSp>
        <p:nvGrpSpPr>
          <p:cNvPr id="8" name="Group 7" descr="6 errors.">
            <a:extLst>
              <a:ext uri="{FF2B5EF4-FFF2-40B4-BE49-F238E27FC236}">
                <a16:creationId xmlns:a16="http://schemas.microsoft.com/office/drawing/2014/main" id="{0332993D-E8F1-444C-5AAA-276D445D463A}"/>
              </a:ext>
            </a:extLst>
          </p:cNvPr>
          <p:cNvGrpSpPr/>
          <p:nvPr/>
        </p:nvGrpSpPr>
        <p:grpSpPr>
          <a:xfrm>
            <a:off x="2497962" y="2901602"/>
            <a:ext cx="4637357" cy="7302608"/>
            <a:chOff x="2497962" y="3395378"/>
            <a:chExt cx="4637357" cy="7302608"/>
          </a:xfrm>
        </p:grpSpPr>
        <p:sp>
          <p:nvSpPr>
            <p:cNvPr id="14" name="Oval 13">
              <a:extLst>
                <a:ext uri="{FF2B5EF4-FFF2-40B4-BE49-F238E27FC236}">
                  <a16:creationId xmlns:a16="http://schemas.microsoft.com/office/drawing/2014/main" id="{6FC4B76B-3971-1EFB-9232-69E0F8EB1DE9}"/>
                </a:ext>
              </a:extLst>
            </p:cNvPr>
            <p:cNvSpPr/>
            <p:nvPr/>
          </p:nvSpPr>
          <p:spPr>
            <a:xfrm>
              <a:off x="6745574" y="339537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 name="Oval 15">
              <a:extLst>
                <a:ext uri="{FF2B5EF4-FFF2-40B4-BE49-F238E27FC236}">
                  <a16:creationId xmlns:a16="http://schemas.microsoft.com/office/drawing/2014/main" id="{8E649784-361E-A8EA-62ED-4C4DC4166F29}"/>
                </a:ext>
              </a:extLst>
            </p:cNvPr>
            <p:cNvSpPr/>
            <p:nvPr/>
          </p:nvSpPr>
          <p:spPr>
            <a:xfrm>
              <a:off x="6190938" y="348531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a:extLst>
                <a:ext uri="{FF2B5EF4-FFF2-40B4-BE49-F238E27FC236}">
                  <a16:creationId xmlns:a16="http://schemas.microsoft.com/office/drawing/2014/main" id="{1744633C-326E-D1AF-31DB-A76ECC847026}"/>
                </a:ext>
              </a:extLst>
            </p:cNvPr>
            <p:cNvSpPr/>
            <p:nvPr/>
          </p:nvSpPr>
          <p:spPr>
            <a:xfrm>
              <a:off x="5441430" y="101691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Oval 21">
              <a:extLst>
                <a:ext uri="{FF2B5EF4-FFF2-40B4-BE49-F238E27FC236}">
                  <a16:creationId xmlns:a16="http://schemas.microsoft.com/office/drawing/2014/main" id="{BAC4910B-1C71-4EC4-44C8-C9165A095B92}"/>
                </a:ext>
              </a:extLst>
            </p:cNvPr>
            <p:cNvSpPr/>
            <p:nvPr/>
          </p:nvSpPr>
          <p:spPr>
            <a:xfrm>
              <a:off x="4988128" y="10308241"/>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Oval 23">
              <a:extLst>
                <a:ext uri="{FF2B5EF4-FFF2-40B4-BE49-F238E27FC236}">
                  <a16:creationId xmlns:a16="http://schemas.microsoft.com/office/drawing/2014/main" id="{D22E292D-1A53-7934-BEFA-DE28789CCB8B}"/>
                </a:ext>
              </a:extLst>
            </p:cNvPr>
            <p:cNvSpPr/>
            <p:nvPr/>
          </p:nvSpPr>
          <p:spPr>
            <a:xfrm>
              <a:off x="2968054" y="10174229"/>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5" name="Oval 24">
              <a:extLst>
                <a:ext uri="{FF2B5EF4-FFF2-40B4-BE49-F238E27FC236}">
                  <a16:creationId xmlns:a16="http://schemas.microsoft.com/office/drawing/2014/main" id="{FCEB788D-5ACF-709D-F9E8-A929C43FCF0E}"/>
                </a:ext>
              </a:extLst>
            </p:cNvPr>
            <p:cNvSpPr/>
            <p:nvPr/>
          </p:nvSpPr>
          <p:spPr>
            <a:xfrm>
              <a:off x="2497962" y="10293251"/>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spTree>
    <p:extLst>
      <p:ext uri="{BB962C8B-B14F-4D97-AF65-F5344CB8AC3E}">
        <p14:creationId xmlns:p14="http://schemas.microsoft.com/office/powerpoint/2010/main" val="385394189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A98EDA6A-125D-45B7-E0F2-79FB9C818B07}"/>
              </a:ext>
            </a:extLst>
          </p:cNvPr>
          <p:cNvPicPr>
            <a:picLocks noChangeAspect="1"/>
          </p:cNvPicPr>
          <p:nvPr/>
        </p:nvPicPr>
        <p:blipFill>
          <a:blip r:embed="rId3"/>
          <a:stretch>
            <a:fillRect/>
          </a:stretch>
        </p:blipFill>
        <p:spPr>
          <a:xfrm>
            <a:off x="1207691" y="3114763"/>
            <a:ext cx="7407147" cy="5643192"/>
          </a:xfrm>
          <a:prstGeom prst="rect">
            <a:avLst/>
          </a:prstGeom>
        </p:spPr>
      </p:pic>
      <p:pic>
        <p:nvPicPr>
          <p:cNvPr id="14" name="Picture 13" descr="PRESIDENTIAL RESULTS&#10;Joe Biden wins election to be the 46th US President&#10;&#10;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a:extLst>
              <a:ext uri="{FF2B5EF4-FFF2-40B4-BE49-F238E27FC236}">
                <a16:creationId xmlns:a16="http://schemas.microsoft.com/office/drawing/2014/main" id="{5F458177-C29C-330A-CF5F-05B1C1FBFCBD}"/>
              </a:ext>
            </a:extLst>
          </p:cNvPr>
          <p:cNvPicPr>
            <a:picLocks noChangeAspect="1"/>
          </p:cNvPicPr>
          <p:nvPr/>
        </p:nvPicPr>
        <p:blipFill>
          <a:blip r:embed="rId4"/>
          <a:stretch>
            <a:fillRect/>
          </a:stretch>
        </p:blipFill>
        <p:spPr>
          <a:xfrm>
            <a:off x="1207690" y="1383304"/>
            <a:ext cx="7407147" cy="1567234"/>
          </a:xfrm>
          <a:prstGeom prst="rect">
            <a:avLst/>
          </a:prstGeom>
        </p:spPr>
      </p:pic>
      <p:pic>
        <p:nvPicPr>
          <p:cNvPr id="16" name="Picture 15" descr="State Results&#10;3 Cards listed in alphabetical order:&#10;Alabama, Alaska, Arizona&#10;Each card contains information about the winner, including tables of data as well as a button to see full details.">
            <a:extLst>
              <a:ext uri="{FF2B5EF4-FFF2-40B4-BE49-F238E27FC236}">
                <a16:creationId xmlns:a16="http://schemas.microsoft.com/office/drawing/2014/main" id="{775CC546-D8C3-BD3C-9739-50312F63B067}"/>
              </a:ext>
            </a:extLst>
          </p:cNvPr>
          <p:cNvPicPr>
            <a:picLocks noChangeAspect="1"/>
          </p:cNvPicPr>
          <p:nvPr/>
        </p:nvPicPr>
        <p:blipFill>
          <a:blip r:embed="rId5"/>
          <a:stretch>
            <a:fillRect/>
          </a:stretch>
        </p:blipFill>
        <p:spPr>
          <a:xfrm>
            <a:off x="1207690" y="8757955"/>
            <a:ext cx="7407147" cy="3226290"/>
          </a:xfrm>
          <a:prstGeom prst="rect">
            <a:avLst/>
          </a:prstGeom>
        </p:spPr>
      </p:pic>
      <p:pic>
        <p:nvPicPr>
          <p:cNvPr id="17" name="Picture 16" descr="Screenshot of a button.&#10;Show More States.">
            <a:extLst>
              <a:ext uri="{FF2B5EF4-FFF2-40B4-BE49-F238E27FC236}">
                <a16:creationId xmlns:a16="http://schemas.microsoft.com/office/drawing/2014/main" id="{7C525425-A6BE-E01F-7699-4148AD650185}"/>
              </a:ext>
            </a:extLst>
          </p:cNvPr>
          <p:cNvPicPr>
            <a:picLocks noChangeAspect="1"/>
          </p:cNvPicPr>
          <p:nvPr/>
        </p:nvPicPr>
        <p:blipFill>
          <a:blip r:embed="rId6"/>
          <a:stretch>
            <a:fillRect/>
          </a:stretch>
        </p:blipFill>
        <p:spPr>
          <a:xfrm>
            <a:off x="3761913" y="11984245"/>
            <a:ext cx="2298700" cy="850900"/>
          </a:xfrm>
          <a:prstGeom prst="rect">
            <a:avLst/>
          </a:prstGeom>
        </p:spPr>
      </p:pic>
      <p:sp>
        <p:nvSpPr>
          <p:cNvPr id="19" name="TextBox 18">
            <a:extLst>
              <a:ext uri="{FF2B5EF4-FFF2-40B4-BE49-F238E27FC236}">
                <a16:creationId xmlns:a16="http://schemas.microsoft.com/office/drawing/2014/main" id="{D3CC204E-E70A-7C01-E525-7BBA62D243E5}"/>
              </a:ext>
            </a:extLst>
          </p:cNvPr>
          <p:cNvSpPr txBox="1"/>
          <p:nvPr/>
        </p:nvSpPr>
        <p:spPr>
          <a:xfrm>
            <a:off x="10855550" y="3118399"/>
            <a:ext cx="12320759"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96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Perceivable Failures</a:t>
            </a:r>
            <a:endParaRPr kumimoji="0" lang="en-US" sz="6600" b="1" u="none" strike="noStrike" cap="none" spc="0" normalizeH="0" baseline="0" dirty="0">
              <a:ln>
                <a:noFill/>
              </a:ln>
              <a:solidFill>
                <a:schemeClr val="bg2">
                  <a:lumMod val="10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10" name="TextBox 9">
            <a:extLst>
              <a:ext uri="{FF2B5EF4-FFF2-40B4-BE49-F238E27FC236}">
                <a16:creationId xmlns:a16="http://schemas.microsoft.com/office/drawing/2014/main" id="{B7A00A2E-8C05-01AA-EAFC-14701436C446}"/>
              </a:ext>
            </a:extLst>
          </p:cNvPr>
          <p:cNvSpPr txBox="1"/>
          <p:nvPr/>
        </p:nvSpPr>
        <p:spPr>
          <a:xfrm>
            <a:off x="11095464" y="5060161"/>
            <a:ext cx="12199434"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6</a:t>
            </a:r>
            <a:r>
              <a:rPr lang="en-US" sz="4000" b="1" dirty="0"/>
              <a:t>   </a:t>
            </a:r>
            <a:r>
              <a:rPr lang="en-US" sz="4000" dirty="0">
                <a:latin typeface="Helvetica Neue" panose="02000503000000020004" pitchFamily="2" charset="0"/>
                <a:ea typeface="Helvetica Neue" panose="02000503000000020004" pitchFamily="2" charset="0"/>
                <a:cs typeface="Helvetica Neue" panose="02000503000000020004" pitchFamily="2" charset="0"/>
              </a:rPr>
              <a:t>  Low contrast</a:t>
            </a:r>
            <a:endParaRPr kumimoji="0" lang="en-US" sz="4000" u="none" strike="noStrike" cap="none" spc="0" normalizeH="0" baseline="0" dirty="0">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kumimoji="0" lang="en-US" sz="4000" b="1"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rPr>
              <a:t>57   Content is only visual</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50 </a:t>
            </a:r>
            <a:r>
              <a:rPr lang="en-US" sz="4000" dirty="0"/>
              <a:t>  Color alone is used</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1 </a:t>
            </a:r>
            <a:r>
              <a:rPr lang="en-US" sz="4000" dirty="0"/>
              <a:t>    Meaningful elements can be distinguished</a:t>
            </a:r>
          </a:p>
        </p:txBody>
      </p:sp>
      <p:pic>
        <p:nvPicPr>
          <p:cNvPr id="79" name="Picture 78">
            <a:extLst>
              <a:ext uri="{FF2B5EF4-FFF2-40B4-BE49-F238E27FC236}">
                <a16:creationId xmlns:a16="http://schemas.microsoft.com/office/drawing/2014/main" id="{DF934EF8-01B9-5281-571A-491CED07E21D}"/>
              </a:ext>
            </a:extLst>
          </p:cNvPr>
          <p:cNvPicPr>
            <a:picLocks noChangeAspect="1"/>
          </p:cNvPicPr>
          <p:nvPr/>
        </p:nvPicPr>
        <p:blipFill rotWithShape="1">
          <a:blip r:embed="rId7">
            <a:alphaModFix/>
          </a:blip>
          <a:srcRect l="3770" t="26190" r="37966" b="17260"/>
          <a:stretch/>
        </p:blipFill>
        <p:spPr>
          <a:xfrm>
            <a:off x="1259124" y="4252864"/>
            <a:ext cx="7647046" cy="4638836"/>
          </a:xfrm>
          <a:prstGeom prst="rect">
            <a:avLst/>
          </a:prstGeom>
        </p:spPr>
      </p:pic>
      <p:grpSp>
        <p:nvGrpSpPr>
          <p:cNvPr id="5" name="Group 4" descr="57 errors">
            <a:extLst>
              <a:ext uri="{FF2B5EF4-FFF2-40B4-BE49-F238E27FC236}">
                <a16:creationId xmlns:a16="http://schemas.microsoft.com/office/drawing/2014/main" id="{FF67E36D-5D26-2C7C-45AF-FEA817176B53}"/>
              </a:ext>
            </a:extLst>
          </p:cNvPr>
          <p:cNvGrpSpPr/>
          <p:nvPr/>
        </p:nvGrpSpPr>
        <p:grpSpPr>
          <a:xfrm>
            <a:off x="1165852" y="3513624"/>
            <a:ext cx="7307870" cy="5073829"/>
            <a:chOff x="1165852" y="3989112"/>
            <a:chExt cx="7307870" cy="5073829"/>
          </a:xfrm>
        </p:grpSpPr>
        <p:sp>
          <p:nvSpPr>
            <p:cNvPr id="3" name="Oval 2">
              <a:extLst>
                <a:ext uri="{FF2B5EF4-FFF2-40B4-BE49-F238E27FC236}">
                  <a16:creationId xmlns:a16="http://schemas.microsoft.com/office/drawing/2014/main" id="{2C7052F1-D8D9-A35A-2320-C597E6029D25}"/>
                </a:ext>
              </a:extLst>
            </p:cNvPr>
            <p:cNvSpPr/>
            <p:nvPr/>
          </p:nvSpPr>
          <p:spPr>
            <a:xfrm>
              <a:off x="2937153" y="595531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Oval 11">
              <a:extLst>
                <a:ext uri="{FF2B5EF4-FFF2-40B4-BE49-F238E27FC236}">
                  <a16:creationId xmlns:a16="http://schemas.microsoft.com/office/drawing/2014/main" id="{948B8023-1004-3A28-D2BC-E60E5CF31123}"/>
                </a:ext>
              </a:extLst>
            </p:cNvPr>
            <p:cNvSpPr/>
            <p:nvPr/>
          </p:nvSpPr>
          <p:spPr>
            <a:xfrm>
              <a:off x="3326898" y="538489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Oval 12">
              <a:extLst>
                <a:ext uri="{FF2B5EF4-FFF2-40B4-BE49-F238E27FC236}">
                  <a16:creationId xmlns:a16="http://schemas.microsoft.com/office/drawing/2014/main" id="{A6EE569F-B228-6E2C-0B66-F87025C775A3}"/>
                </a:ext>
              </a:extLst>
            </p:cNvPr>
            <p:cNvSpPr/>
            <p:nvPr/>
          </p:nvSpPr>
          <p:spPr>
            <a:xfrm>
              <a:off x="1165852" y="7278489"/>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Oval 14">
              <a:extLst>
                <a:ext uri="{FF2B5EF4-FFF2-40B4-BE49-F238E27FC236}">
                  <a16:creationId xmlns:a16="http://schemas.microsoft.com/office/drawing/2014/main" id="{54FF51B4-06C1-C5EA-771E-BB90FF8F5D4D}"/>
                </a:ext>
              </a:extLst>
            </p:cNvPr>
            <p:cNvSpPr/>
            <p:nvPr/>
          </p:nvSpPr>
          <p:spPr>
            <a:xfrm>
              <a:off x="1165852" y="791488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Oval 17">
              <a:extLst>
                <a:ext uri="{FF2B5EF4-FFF2-40B4-BE49-F238E27FC236}">
                  <a16:creationId xmlns:a16="http://schemas.microsoft.com/office/drawing/2014/main" id="{A089B63A-4748-9456-002F-FE44A3522A5E}"/>
                </a:ext>
              </a:extLst>
            </p:cNvPr>
            <p:cNvSpPr/>
            <p:nvPr/>
          </p:nvSpPr>
          <p:spPr>
            <a:xfrm>
              <a:off x="1207690" y="592466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Oval 19">
              <a:extLst>
                <a:ext uri="{FF2B5EF4-FFF2-40B4-BE49-F238E27FC236}">
                  <a16:creationId xmlns:a16="http://schemas.microsoft.com/office/drawing/2014/main" id="{FE1BD2D1-1B50-176E-0BBB-C7D74136F4BF}"/>
                </a:ext>
              </a:extLst>
            </p:cNvPr>
            <p:cNvSpPr/>
            <p:nvPr/>
          </p:nvSpPr>
          <p:spPr>
            <a:xfrm>
              <a:off x="1207689" y="647863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1" name="Oval 20">
              <a:extLst>
                <a:ext uri="{FF2B5EF4-FFF2-40B4-BE49-F238E27FC236}">
                  <a16:creationId xmlns:a16="http://schemas.microsoft.com/office/drawing/2014/main" id="{BFDFFBBC-C355-C2F8-EF44-3FF219B522FF}"/>
                </a:ext>
              </a:extLst>
            </p:cNvPr>
            <p:cNvSpPr/>
            <p:nvPr/>
          </p:nvSpPr>
          <p:spPr>
            <a:xfrm>
              <a:off x="2634153" y="64603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Oval 21">
              <a:extLst>
                <a:ext uri="{FF2B5EF4-FFF2-40B4-BE49-F238E27FC236}">
                  <a16:creationId xmlns:a16="http://schemas.microsoft.com/office/drawing/2014/main" id="{BDCE4AFF-191C-997C-55A9-0DCA055BBE2C}"/>
                </a:ext>
              </a:extLst>
            </p:cNvPr>
            <p:cNvSpPr/>
            <p:nvPr/>
          </p:nvSpPr>
          <p:spPr>
            <a:xfrm>
              <a:off x="2780457" y="82159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3" name="Oval 22">
              <a:extLst>
                <a:ext uri="{FF2B5EF4-FFF2-40B4-BE49-F238E27FC236}">
                  <a16:creationId xmlns:a16="http://schemas.microsoft.com/office/drawing/2014/main" id="{594C9AFA-010A-DD2F-659C-E86ADB50D159}"/>
                </a:ext>
              </a:extLst>
            </p:cNvPr>
            <p:cNvSpPr/>
            <p:nvPr/>
          </p:nvSpPr>
          <p:spPr>
            <a:xfrm>
              <a:off x="4243497" y="86731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Oval 23">
              <a:extLst>
                <a:ext uri="{FF2B5EF4-FFF2-40B4-BE49-F238E27FC236}">
                  <a16:creationId xmlns:a16="http://schemas.microsoft.com/office/drawing/2014/main" id="{921583B9-8291-B5E7-715A-0AAECD524610}"/>
                </a:ext>
              </a:extLst>
            </p:cNvPr>
            <p:cNvSpPr/>
            <p:nvPr/>
          </p:nvSpPr>
          <p:spPr>
            <a:xfrm>
              <a:off x="3255945" y="67712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5" name="Oval 24">
              <a:extLst>
                <a:ext uri="{FF2B5EF4-FFF2-40B4-BE49-F238E27FC236}">
                  <a16:creationId xmlns:a16="http://schemas.microsoft.com/office/drawing/2014/main" id="{8B3E72EF-8EC8-C251-B81F-CC97C2697A9B}"/>
                </a:ext>
              </a:extLst>
            </p:cNvPr>
            <p:cNvSpPr/>
            <p:nvPr/>
          </p:nvSpPr>
          <p:spPr>
            <a:xfrm>
              <a:off x="3585129" y="74113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6" name="Oval 25">
              <a:extLst>
                <a:ext uri="{FF2B5EF4-FFF2-40B4-BE49-F238E27FC236}">
                  <a16:creationId xmlns:a16="http://schemas.microsoft.com/office/drawing/2014/main" id="{D4455E63-CEC4-6F5A-AAEE-B1A44750021F}"/>
                </a:ext>
              </a:extLst>
            </p:cNvPr>
            <p:cNvSpPr/>
            <p:nvPr/>
          </p:nvSpPr>
          <p:spPr>
            <a:xfrm>
              <a:off x="3694857" y="675295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7" name="Oval 26">
              <a:extLst>
                <a:ext uri="{FF2B5EF4-FFF2-40B4-BE49-F238E27FC236}">
                  <a16:creationId xmlns:a16="http://schemas.microsoft.com/office/drawing/2014/main" id="{F730A503-2B0A-83F3-39F7-9F750AA6FD8C}"/>
                </a:ext>
              </a:extLst>
            </p:cNvPr>
            <p:cNvSpPr/>
            <p:nvPr/>
          </p:nvSpPr>
          <p:spPr>
            <a:xfrm>
              <a:off x="3585129" y="613116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8" name="Oval 27">
              <a:extLst>
                <a:ext uri="{FF2B5EF4-FFF2-40B4-BE49-F238E27FC236}">
                  <a16:creationId xmlns:a16="http://schemas.microsoft.com/office/drawing/2014/main" id="{FA408A23-378E-9BB4-5314-BAEBB27524E2}"/>
                </a:ext>
              </a:extLst>
            </p:cNvPr>
            <p:cNvSpPr/>
            <p:nvPr/>
          </p:nvSpPr>
          <p:spPr>
            <a:xfrm>
              <a:off x="4152057" y="5710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9" name="Oval 28">
              <a:extLst>
                <a:ext uri="{FF2B5EF4-FFF2-40B4-BE49-F238E27FC236}">
                  <a16:creationId xmlns:a16="http://schemas.microsoft.com/office/drawing/2014/main" id="{7B473282-5D41-6184-042D-C380E61E9A4A}"/>
                </a:ext>
              </a:extLst>
            </p:cNvPr>
            <p:cNvSpPr/>
            <p:nvPr/>
          </p:nvSpPr>
          <p:spPr>
            <a:xfrm>
              <a:off x="4170345" y="647863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0" name="Oval 29">
              <a:extLst>
                <a:ext uri="{FF2B5EF4-FFF2-40B4-BE49-F238E27FC236}">
                  <a16:creationId xmlns:a16="http://schemas.microsoft.com/office/drawing/2014/main" id="{4458EB32-41A0-1B92-FA0F-E49C6D6009F6}"/>
                </a:ext>
              </a:extLst>
            </p:cNvPr>
            <p:cNvSpPr/>
            <p:nvPr/>
          </p:nvSpPr>
          <p:spPr>
            <a:xfrm>
              <a:off x="4426377" y="69175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1" name="Oval 30">
              <a:extLst>
                <a:ext uri="{FF2B5EF4-FFF2-40B4-BE49-F238E27FC236}">
                  <a16:creationId xmlns:a16="http://schemas.microsoft.com/office/drawing/2014/main" id="{F2D9E718-3E1F-B35C-9514-2BCD18FFDE0D}"/>
                </a:ext>
              </a:extLst>
            </p:cNvPr>
            <p:cNvSpPr/>
            <p:nvPr/>
          </p:nvSpPr>
          <p:spPr>
            <a:xfrm>
              <a:off x="4280073" y="76307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2" name="Oval 31">
              <a:extLst>
                <a:ext uri="{FF2B5EF4-FFF2-40B4-BE49-F238E27FC236}">
                  <a16:creationId xmlns:a16="http://schemas.microsoft.com/office/drawing/2014/main" id="{38522570-F049-F281-C165-58AE8DFE0E59}"/>
                </a:ext>
              </a:extLst>
            </p:cNvPr>
            <p:cNvSpPr/>
            <p:nvPr/>
          </p:nvSpPr>
          <p:spPr>
            <a:xfrm>
              <a:off x="4938441" y="79782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4" name="Oval 33">
              <a:extLst>
                <a:ext uri="{FF2B5EF4-FFF2-40B4-BE49-F238E27FC236}">
                  <a16:creationId xmlns:a16="http://schemas.microsoft.com/office/drawing/2014/main" id="{6E5544C9-4B4E-6D26-AA85-F33A539C464D}"/>
                </a:ext>
              </a:extLst>
            </p:cNvPr>
            <p:cNvSpPr/>
            <p:nvPr/>
          </p:nvSpPr>
          <p:spPr>
            <a:xfrm>
              <a:off x="5432217" y="75210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5" name="Oval 34">
              <a:extLst>
                <a:ext uri="{FF2B5EF4-FFF2-40B4-BE49-F238E27FC236}">
                  <a16:creationId xmlns:a16="http://schemas.microsoft.com/office/drawing/2014/main" id="{24423127-8B90-6B6A-6BF9-46E5B67993F9}"/>
                </a:ext>
              </a:extLst>
            </p:cNvPr>
            <p:cNvSpPr/>
            <p:nvPr/>
          </p:nvSpPr>
          <p:spPr>
            <a:xfrm>
              <a:off x="5139609" y="700898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6" name="Oval 35">
              <a:extLst>
                <a:ext uri="{FF2B5EF4-FFF2-40B4-BE49-F238E27FC236}">
                  <a16:creationId xmlns:a16="http://schemas.microsoft.com/office/drawing/2014/main" id="{E49ECBF8-56FD-0F28-7256-B6D986E42B9F}"/>
                </a:ext>
              </a:extLst>
            </p:cNvPr>
            <p:cNvSpPr/>
            <p:nvPr/>
          </p:nvSpPr>
          <p:spPr>
            <a:xfrm>
              <a:off x="5103033" y="66066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7" name="Oval 36">
              <a:extLst>
                <a:ext uri="{FF2B5EF4-FFF2-40B4-BE49-F238E27FC236}">
                  <a16:creationId xmlns:a16="http://schemas.microsoft.com/office/drawing/2014/main" id="{C414C093-23C9-C1F3-746C-67F6FA7354CB}"/>
                </a:ext>
              </a:extLst>
            </p:cNvPr>
            <p:cNvSpPr/>
            <p:nvPr/>
          </p:nvSpPr>
          <p:spPr>
            <a:xfrm>
              <a:off x="4956729" y="62043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8" name="Oval 37">
              <a:extLst>
                <a:ext uri="{FF2B5EF4-FFF2-40B4-BE49-F238E27FC236}">
                  <a16:creationId xmlns:a16="http://schemas.microsoft.com/office/drawing/2014/main" id="{D8D833B9-B33C-80D4-6CCA-C113A1F86D9B}"/>
                </a:ext>
              </a:extLst>
            </p:cNvPr>
            <p:cNvSpPr/>
            <p:nvPr/>
          </p:nvSpPr>
          <p:spPr>
            <a:xfrm>
              <a:off x="4975017" y="57471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9" name="Oval 38">
              <a:extLst>
                <a:ext uri="{FF2B5EF4-FFF2-40B4-BE49-F238E27FC236}">
                  <a16:creationId xmlns:a16="http://schemas.microsoft.com/office/drawing/2014/main" id="{170B622B-21A0-08E7-3F17-988AED0105A0}"/>
                </a:ext>
              </a:extLst>
            </p:cNvPr>
            <p:cNvSpPr/>
            <p:nvPr/>
          </p:nvSpPr>
          <p:spPr>
            <a:xfrm>
              <a:off x="5578521" y="58568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0" name="Oval 39">
              <a:extLst>
                <a:ext uri="{FF2B5EF4-FFF2-40B4-BE49-F238E27FC236}">
                  <a16:creationId xmlns:a16="http://schemas.microsoft.com/office/drawing/2014/main" id="{341F343C-3793-7022-39B9-B67842407E8E}"/>
                </a:ext>
              </a:extLst>
            </p:cNvPr>
            <p:cNvSpPr/>
            <p:nvPr/>
          </p:nvSpPr>
          <p:spPr>
            <a:xfrm>
              <a:off x="5633385" y="66066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1" name="Oval 40">
              <a:extLst>
                <a:ext uri="{FF2B5EF4-FFF2-40B4-BE49-F238E27FC236}">
                  <a16:creationId xmlns:a16="http://schemas.microsoft.com/office/drawing/2014/main" id="{174269F3-82F2-2DA3-D989-0A36E29CB636}"/>
                </a:ext>
              </a:extLst>
            </p:cNvPr>
            <p:cNvSpPr/>
            <p:nvPr/>
          </p:nvSpPr>
          <p:spPr>
            <a:xfrm>
              <a:off x="5816265" y="70821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2" name="Oval 41">
              <a:extLst>
                <a:ext uri="{FF2B5EF4-FFF2-40B4-BE49-F238E27FC236}">
                  <a16:creationId xmlns:a16="http://schemas.microsoft.com/office/drawing/2014/main" id="{47523927-85CD-A625-C4D6-07EF09731EAB}"/>
                </a:ext>
              </a:extLst>
            </p:cNvPr>
            <p:cNvSpPr/>
            <p:nvPr/>
          </p:nvSpPr>
          <p:spPr>
            <a:xfrm>
              <a:off x="5797977" y="75393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3" name="Oval 42">
              <a:extLst>
                <a:ext uri="{FF2B5EF4-FFF2-40B4-BE49-F238E27FC236}">
                  <a16:creationId xmlns:a16="http://schemas.microsoft.com/office/drawing/2014/main" id="{CF639B5D-7C2E-E7AB-9243-8C577EBC8404}"/>
                </a:ext>
              </a:extLst>
            </p:cNvPr>
            <p:cNvSpPr/>
            <p:nvPr/>
          </p:nvSpPr>
          <p:spPr>
            <a:xfrm>
              <a:off x="5797977" y="7996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4" name="Oval 43">
              <a:extLst>
                <a:ext uri="{FF2B5EF4-FFF2-40B4-BE49-F238E27FC236}">
                  <a16:creationId xmlns:a16="http://schemas.microsoft.com/office/drawing/2014/main" id="{CF0B3F4D-B1B2-53A0-6689-3735A85E615F}"/>
                </a:ext>
              </a:extLst>
            </p:cNvPr>
            <p:cNvSpPr/>
            <p:nvPr/>
          </p:nvSpPr>
          <p:spPr>
            <a:xfrm>
              <a:off x="6218601" y="7996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5" name="Oval 44">
              <a:extLst>
                <a:ext uri="{FF2B5EF4-FFF2-40B4-BE49-F238E27FC236}">
                  <a16:creationId xmlns:a16="http://schemas.microsoft.com/office/drawing/2014/main" id="{6B875D38-7941-85E8-BF91-BA83F3BD7885}"/>
                </a:ext>
              </a:extLst>
            </p:cNvPr>
            <p:cNvSpPr/>
            <p:nvPr/>
          </p:nvSpPr>
          <p:spPr>
            <a:xfrm>
              <a:off x="6511209" y="777708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6" name="Oval 45">
              <a:extLst>
                <a:ext uri="{FF2B5EF4-FFF2-40B4-BE49-F238E27FC236}">
                  <a16:creationId xmlns:a16="http://schemas.microsoft.com/office/drawing/2014/main" id="{0E19425E-9480-9355-1880-5DF37DB2FFC4}"/>
                </a:ext>
              </a:extLst>
            </p:cNvPr>
            <p:cNvSpPr/>
            <p:nvPr/>
          </p:nvSpPr>
          <p:spPr>
            <a:xfrm>
              <a:off x="6876969" y="779537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Oval 46">
              <a:extLst>
                <a:ext uri="{FF2B5EF4-FFF2-40B4-BE49-F238E27FC236}">
                  <a16:creationId xmlns:a16="http://schemas.microsoft.com/office/drawing/2014/main" id="{A86533B0-F714-D5E3-D7C8-8A7BAB459198}"/>
                </a:ext>
              </a:extLst>
            </p:cNvPr>
            <p:cNvSpPr/>
            <p:nvPr/>
          </p:nvSpPr>
          <p:spPr>
            <a:xfrm>
              <a:off x="7151289" y="83440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8" name="Oval 47">
              <a:extLst>
                <a:ext uri="{FF2B5EF4-FFF2-40B4-BE49-F238E27FC236}">
                  <a16:creationId xmlns:a16="http://schemas.microsoft.com/office/drawing/2014/main" id="{DBD49906-DDC5-823A-3F12-1382151737BF}"/>
                </a:ext>
              </a:extLst>
            </p:cNvPr>
            <p:cNvSpPr/>
            <p:nvPr/>
          </p:nvSpPr>
          <p:spPr>
            <a:xfrm>
              <a:off x="7187865" y="75393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9" name="Oval 48">
              <a:extLst>
                <a:ext uri="{FF2B5EF4-FFF2-40B4-BE49-F238E27FC236}">
                  <a16:creationId xmlns:a16="http://schemas.microsoft.com/office/drawing/2014/main" id="{FE8276C0-6995-7868-F481-C9BFA47D710F}"/>
                </a:ext>
              </a:extLst>
            </p:cNvPr>
            <p:cNvSpPr/>
            <p:nvPr/>
          </p:nvSpPr>
          <p:spPr>
            <a:xfrm>
              <a:off x="7425609" y="72467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0" name="Oval 49">
              <a:extLst>
                <a:ext uri="{FF2B5EF4-FFF2-40B4-BE49-F238E27FC236}">
                  <a16:creationId xmlns:a16="http://schemas.microsoft.com/office/drawing/2014/main" id="{8F62A8F5-AEC3-5569-6C55-8B05DE611A23}"/>
                </a:ext>
              </a:extLst>
            </p:cNvPr>
            <p:cNvSpPr/>
            <p:nvPr/>
          </p:nvSpPr>
          <p:spPr>
            <a:xfrm>
              <a:off x="7334169" y="69541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1" name="Oval 50">
              <a:extLst>
                <a:ext uri="{FF2B5EF4-FFF2-40B4-BE49-F238E27FC236}">
                  <a16:creationId xmlns:a16="http://schemas.microsoft.com/office/drawing/2014/main" id="{C6189C3D-563A-FF79-4544-DF50DEC203E8}"/>
                </a:ext>
              </a:extLst>
            </p:cNvPr>
            <p:cNvSpPr/>
            <p:nvPr/>
          </p:nvSpPr>
          <p:spPr>
            <a:xfrm>
              <a:off x="8083977" y="700898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2" name="Oval 51">
              <a:extLst>
                <a:ext uri="{FF2B5EF4-FFF2-40B4-BE49-F238E27FC236}">
                  <a16:creationId xmlns:a16="http://schemas.microsoft.com/office/drawing/2014/main" id="{57E23A1C-2F91-AF82-C035-8681CD662832}"/>
                </a:ext>
              </a:extLst>
            </p:cNvPr>
            <p:cNvSpPr/>
            <p:nvPr/>
          </p:nvSpPr>
          <p:spPr>
            <a:xfrm>
              <a:off x="7407321" y="67712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3" name="Oval 52">
              <a:extLst>
                <a:ext uri="{FF2B5EF4-FFF2-40B4-BE49-F238E27FC236}">
                  <a16:creationId xmlns:a16="http://schemas.microsoft.com/office/drawing/2014/main" id="{F881982D-810A-4F20-76C7-0CE7FB9F2DD6}"/>
                </a:ext>
              </a:extLst>
            </p:cNvPr>
            <p:cNvSpPr/>
            <p:nvPr/>
          </p:nvSpPr>
          <p:spPr>
            <a:xfrm>
              <a:off x="7718217" y="67895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4" name="Oval 53">
              <a:extLst>
                <a:ext uri="{FF2B5EF4-FFF2-40B4-BE49-F238E27FC236}">
                  <a16:creationId xmlns:a16="http://schemas.microsoft.com/office/drawing/2014/main" id="{31A9FFFF-2BE0-70FF-6BB6-EFDF34D076B5}"/>
                </a:ext>
              </a:extLst>
            </p:cNvPr>
            <p:cNvSpPr/>
            <p:nvPr/>
          </p:nvSpPr>
          <p:spPr>
            <a:xfrm>
              <a:off x="7663353" y="653350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5" name="Oval 54">
              <a:extLst>
                <a:ext uri="{FF2B5EF4-FFF2-40B4-BE49-F238E27FC236}">
                  <a16:creationId xmlns:a16="http://schemas.microsoft.com/office/drawing/2014/main" id="{CDEE6DDE-C254-E550-8F02-323CBBFD0616}"/>
                </a:ext>
              </a:extLst>
            </p:cNvPr>
            <p:cNvSpPr/>
            <p:nvPr/>
          </p:nvSpPr>
          <p:spPr>
            <a:xfrm>
              <a:off x="7206153" y="65152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6" name="Oval 55">
              <a:extLst>
                <a:ext uri="{FF2B5EF4-FFF2-40B4-BE49-F238E27FC236}">
                  <a16:creationId xmlns:a16="http://schemas.microsoft.com/office/drawing/2014/main" id="{C0B84EC4-C2CF-8B69-2FAA-F704DB5A8156}"/>
                </a:ext>
              </a:extLst>
            </p:cNvPr>
            <p:cNvSpPr/>
            <p:nvPr/>
          </p:nvSpPr>
          <p:spPr>
            <a:xfrm>
              <a:off x="7407321" y="61677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7" name="Oval 56">
              <a:extLst>
                <a:ext uri="{FF2B5EF4-FFF2-40B4-BE49-F238E27FC236}">
                  <a16:creationId xmlns:a16="http://schemas.microsoft.com/office/drawing/2014/main" id="{9CB4F8A9-45E2-A427-C6D1-25B1CE445BFD}"/>
                </a:ext>
              </a:extLst>
            </p:cNvPr>
            <p:cNvSpPr/>
            <p:nvPr/>
          </p:nvSpPr>
          <p:spPr>
            <a:xfrm>
              <a:off x="7699929"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8" name="Oval 57">
              <a:extLst>
                <a:ext uri="{FF2B5EF4-FFF2-40B4-BE49-F238E27FC236}">
                  <a16:creationId xmlns:a16="http://schemas.microsoft.com/office/drawing/2014/main" id="{98512316-1EBB-7D1B-F6BF-5F30A5D0FA7F}"/>
                </a:ext>
              </a:extLst>
            </p:cNvPr>
            <p:cNvSpPr/>
            <p:nvPr/>
          </p:nvSpPr>
          <p:spPr>
            <a:xfrm>
              <a:off x="7919385"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2" name="Oval 61">
              <a:extLst>
                <a:ext uri="{FF2B5EF4-FFF2-40B4-BE49-F238E27FC236}">
                  <a16:creationId xmlns:a16="http://schemas.microsoft.com/office/drawing/2014/main" id="{8A9418D1-9BB7-4E53-A0B6-942217E03BDC}"/>
                </a:ext>
              </a:extLst>
            </p:cNvPr>
            <p:cNvSpPr/>
            <p:nvPr/>
          </p:nvSpPr>
          <p:spPr>
            <a:xfrm>
              <a:off x="7846233" y="61677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3" name="Oval 62">
              <a:extLst>
                <a:ext uri="{FF2B5EF4-FFF2-40B4-BE49-F238E27FC236}">
                  <a16:creationId xmlns:a16="http://schemas.microsoft.com/office/drawing/2014/main" id="{4A6ED394-0C0E-0826-DE3B-66730E0DDF01}"/>
                </a:ext>
              </a:extLst>
            </p:cNvPr>
            <p:cNvSpPr/>
            <p:nvPr/>
          </p:nvSpPr>
          <p:spPr>
            <a:xfrm>
              <a:off x="7809657" y="60397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4" name="Oval 63">
              <a:extLst>
                <a:ext uri="{FF2B5EF4-FFF2-40B4-BE49-F238E27FC236}">
                  <a16:creationId xmlns:a16="http://schemas.microsoft.com/office/drawing/2014/main" id="{FC4AD5E0-1358-FC09-BA7F-329EECE97CC4}"/>
                </a:ext>
              </a:extLst>
            </p:cNvPr>
            <p:cNvSpPr/>
            <p:nvPr/>
          </p:nvSpPr>
          <p:spPr>
            <a:xfrm>
              <a:off x="7626777" y="59299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5" name="Oval 64">
              <a:extLst>
                <a:ext uri="{FF2B5EF4-FFF2-40B4-BE49-F238E27FC236}">
                  <a16:creationId xmlns:a16="http://schemas.microsoft.com/office/drawing/2014/main" id="{71331D24-FCB5-423E-7664-70D804757C9A}"/>
                </a:ext>
              </a:extLst>
            </p:cNvPr>
            <p:cNvSpPr/>
            <p:nvPr/>
          </p:nvSpPr>
          <p:spPr>
            <a:xfrm>
              <a:off x="8010825" y="5710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6" name="Oval 65">
              <a:extLst>
                <a:ext uri="{FF2B5EF4-FFF2-40B4-BE49-F238E27FC236}">
                  <a16:creationId xmlns:a16="http://schemas.microsoft.com/office/drawing/2014/main" id="{CFD43E70-B1FE-AFBE-5309-BF56F3963088}"/>
                </a:ext>
              </a:extLst>
            </p:cNvPr>
            <p:cNvSpPr/>
            <p:nvPr/>
          </p:nvSpPr>
          <p:spPr>
            <a:xfrm>
              <a:off x="6730665" y="67163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7" name="Oval 66">
              <a:extLst>
                <a:ext uri="{FF2B5EF4-FFF2-40B4-BE49-F238E27FC236}">
                  <a16:creationId xmlns:a16="http://schemas.microsoft.com/office/drawing/2014/main" id="{7BD0D913-5F47-F6AD-1C7B-9B7B2ED912F7}"/>
                </a:ext>
              </a:extLst>
            </p:cNvPr>
            <p:cNvSpPr/>
            <p:nvPr/>
          </p:nvSpPr>
          <p:spPr>
            <a:xfrm>
              <a:off x="7078137" y="689926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8" name="Oval 67">
              <a:extLst>
                <a:ext uri="{FF2B5EF4-FFF2-40B4-BE49-F238E27FC236}">
                  <a16:creationId xmlns:a16="http://schemas.microsoft.com/office/drawing/2014/main" id="{C9552751-70B0-A8DE-8CC2-8114C9D65DF6}"/>
                </a:ext>
              </a:extLst>
            </p:cNvPr>
            <p:cNvSpPr/>
            <p:nvPr/>
          </p:nvSpPr>
          <p:spPr>
            <a:xfrm>
              <a:off x="6620937" y="710042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9" name="Oval 68">
              <a:extLst>
                <a:ext uri="{FF2B5EF4-FFF2-40B4-BE49-F238E27FC236}">
                  <a16:creationId xmlns:a16="http://schemas.microsoft.com/office/drawing/2014/main" id="{45C7683C-F607-7E73-3188-2E632C82293E}"/>
                </a:ext>
              </a:extLst>
            </p:cNvPr>
            <p:cNvSpPr/>
            <p:nvPr/>
          </p:nvSpPr>
          <p:spPr>
            <a:xfrm>
              <a:off x="6529497" y="73747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0" name="Oval 69">
              <a:extLst>
                <a:ext uri="{FF2B5EF4-FFF2-40B4-BE49-F238E27FC236}">
                  <a16:creationId xmlns:a16="http://schemas.microsoft.com/office/drawing/2014/main" id="{AB64DA8B-93F8-9C51-EF64-D31FD5744976}"/>
                </a:ext>
              </a:extLst>
            </p:cNvPr>
            <p:cNvSpPr/>
            <p:nvPr/>
          </p:nvSpPr>
          <p:spPr>
            <a:xfrm>
              <a:off x="6145449" y="67895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1" name="Oval 70">
              <a:extLst>
                <a:ext uri="{FF2B5EF4-FFF2-40B4-BE49-F238E27FC236}">
                  <a16:creationId xmlns:a16="http://schemas.microsoft.com/office/drawing/2014/main" id="{84B1DE7C-770F-EEC2-98AB-EFECA3442742}"/>
                </a:ext>
              </a:extLst>
            </p:cNvPr>
            <p:cNvSpPr/>
            <p:nvPr/>
          </p:nvSpPr>
          <p:spPr>
            <a:xfrm>
              <a:off x="6584361" y="61494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2" name="Oval 71">
              <a:extLst>
                <a:ext uri="{FF2B5EF4-FFF2-40B4-BE49-F238E27FC236}">
                  <a16:creationId xmlns:a16="http://schemas.microsoft.com/office/drawing/2014/main" id="{87DA42DC-A6E1-2E2D-CB3A-B022FA748415}"/>
                </a:ext>
              </a:extLst>
            </p:cNvPr>
            <p:cNvSpPr/>
            <p:nvPr/>
          </p:nvSpPr>
          <p:spPr>
            <a:xfrm>
              <a:off x="5962569" y="62043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4" name="Oval 73">
              <a:extLst>
                <a:ext uri="{FF2B5EF4-FFF2-40B4-BE49-F238E27FC236}">
                  <a16:creationId xmlns:a16="http://schemas.microsoft.com/office/drawing/2014/main" id="{F330197E-48A9-8229-6024-C93371DF1FE6}"/>
                </a:ext>
              </a:extLst>
            </p:cNvPr>
            <p:cNvSpPr/>
            <p:nvPr/>
          </p:nvSpPr>
          <p:spPr>
            <a:xfrm>
              <a:off x="5225434" y="473892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7" name="Oval 76">
              <a:extLst>
                <a:ext uri="{FF2B5EF4-FFF2-40B4-BE49-F238E27FC236}">
                  <a16:creationId xmlns:a16="http://schemas.microsoft.com/office/drawing/2014/main" id="{AC695989-FAF7-4E04-DB3C-0241DEDDAC16}"/>
                </a:ext>
              </a:extLst>
            </p:cNvPr>
            <p:cNvSpPr/>
            <p:nvPr/>
          </p:nvSpPr>
          <p:spPr>
            <a:xfrm>
              <a:off x="5847226" y="47206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8" name="Oval 77">
              <a:extLst>
                <a:ext uri="{FF2B5EF4-FFF2-40B4-BE49-F238E27FC236}">
                  <a16:creationId xmlns:a16="http://schemas.microsoft.com/office/drawing/2014/main" id="{CD40393F-3AEC-0322-A093-3C7E31568A7A}"/>
                </a:ext>
              </a:extLst>
            </p:cNvPr>
            <p:cNvSpPr/>
            <p:nvPr/>
          </p:nvSpPr>
          <p:spPr>
            <a:xfrm>
              <a:off x="4036714" y="39891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80" name="Text Placeholder 3">
            <a:extLst>
              <a:ext uri="{FF2B5EF4-FFF2-40B4-BE49-F238E27FC236}">
                <a16:creationId xmlns:a16="http://schemas.microsoft.com/office/drawing/2014/main" id="{9D6EC76C-F3E5-080A-0E0C-8C4C2B1D6D4F}"/>
              </a:ext>
            </a:extLst>
          </p:cNvPr>
          <p:cNvSpPr txBox="1">
            <a:spLocks/>
          </p:cNvSpPr>
          <p:nvPr/>
        </p:nvSpPr>
        <p:spPr>
          <a:xfrm>
            <a:off x="1201440" y="12397186"/>
            <a:ext cx="21968621"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lnSpcReduction="10000"/>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r" hangingPunct="1"/>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2" name="Slide Number Placeholder 5">
            <a:extLst>
              <a:ext uri="{FF2B5EF4-FFF2-40B4-BE49-F238E27FC236}">
                <a16:creationId xmlns:a16="http://schemas.microsoft.com/office/drawing/2014/main" id="{1D675304-6D2A-66CB-1C3A-443105084B96}"/>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25</a:t>
            </a:fld>
            <a:endParaRPr lang="en-US" sz="1800" dirty="0">
              <a:solidFill>
                <a:srgbClr val="5E5E5E"/>
              </a:solidFill>
            </a:endParaRPr>
          </a:p>
        </p:txBody>
      </p:sp>
      <p:sp>
        <p:nvSpPr>
          <p:cNvPr id="9" name="Text Placeholder 3">
            <a:extLst>
              <a:ext uri="{FF2B5EF4-FFF2-40B4-BE49-F238E27FC236}">
                <a16:creationId xmlns:a16="http://schemas.microsoft.com/office/drawing/2014/main" id="{4B04FAD7-7F60-9DEA-F1B6-F1F32C9C839B}"/>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Example</a:t>
            </a:r>
            <a:r>
              <a:rPr lang="en-US" i="1" dirty="0">
                <a:solidFill>
                  <a:srgbClr val="5E5E5E"/>
                </a:solidFill>
                <a:latin typeface="Helvetica Neue UltraLight" panose="02000206000000020004" pitchFamily="2" charset="0"/>
                <a:ea typeface="Helvetica Neue UltraLight" panose="02000206000000020004" pitchFamily="2" charset="0"/>
              </a:rPr>
              <a:t>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212392272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5EC40FC0-CBF5-CDC8-F834-3F54ABA1F863}"/>
              </a:ext>
            </a:extLst>
          </p:cNvPr>
          <p:cNvPicPr>
            <a:picLocks noChangeAspect="1"/>
          </p:cNvPicPr>
          <p:nvPr/>
        </p:nvPicPr>
        <p:blipFill>
          <a:blip r:embed="rId2"/>
          <a:stretch>
            <a:fillRect/>
          </a:stretch>
        </p:blipFill>
        <p:spPr>
          <a:xfrm>
            <a:off x="1207691" y="3114763"/>
            <a:ext cx="7407147" cy="5643192"/>
          </a:xfrm>
          <a:prstGeom prst="rect">
            <a:avLst/>
          </a:prstGeom>
        </p:spPr>
      </p:pic>
      <p:pic>
        <p:nvPicPr>
          <p:cNvPr id="7" name="Picture 6" descr="PRESIDENTIAL RESULTS&#10;Joe Biden wins election to be the 46th US President&#10;&#10;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a:extLst>
              <a:ext uri="{FF2B5EF4-FFF2-40B4-BE49-F238E27FC236}">
                <a16:creationId xmlns:a16="http://schemas.microsoft.com/office/drawing/2014/main" id="{16BE4A65-59E6-9A30-ED96-C99FF71EBFA2}"/>
              </a:ext>
            </a:extLst>
          </p:cNvPr>
          <p:cNvPicPr>
            <a:picLocks noChangeAspect="1"/>
          </p:cNvPicPr>
          <p:nvPr/>
        </p:nvPicPr>
        <p:blipFill>
          <a:blip r:embed="rId3"/>
          <a:stretch>
            <a:fillRect/>
          </a:stretch>
        </p:blipFill>
        <p:spPr>
          <a:xfrm>
            <a:off x="1207690" y="1383304"/>
            <a:ext cx="7407147" cy="1567234"/>
          </a:xfrm>
          <a:prstGeom prst="rect">
            <a:avLst/>
          </a:prstGeom>
        </p:spPr>
      </p:pic>
      <p:pic>
        <p:nvPicPr>
          <p:cNvPr id="9" name="Picture 8" descr="State Results&#10;3 Cards listed in alphabetical order:&#10;Alabama, Alaska, Arizona&#10;Each card contains information about the winner, including tables of data as well as a button to see full details.">
            <a:extLst>
              <a:ext uri="{FF2B5EF4-FFF2-40B4-BE49-F238E27FC236}">
                <a16:creationId xmlns:a16="http://schemas.microsoft.com/office/drawing/2014/main" id="{B32A7941-1EED-EE78-C877-A54CFAD6E961}"/>
              </a:ext>
            </a:extLst>
          </p:cNvPr>
          <p:cNvPicPr>
            <a:picLocks noChangeAspect="1"/>
          </p:cNvPicPr>
          <p:nvPr/>
        </p:nvPicPr>
        <p:blipFill>
          <a:blip r:embed="rId4"/>
          <a:stretch>
            <a:fillRect/>
          </a:stretch>
        </p:blipFill>
        <p:spPr>
          <a:xfrm>
            <a:off x="1207690" y="8757955"/>
            <a:ext cx="7407147" cy="3226290"/>
          </a:xfrm>
          <a:prstGeom prst="rect">
            <a:avLst/>
          </a:prstGeom>
        </p:spPr>
      </p:pic>
      <p:pic>
        <p:nvPicPr>
          <p:cNvPr id="11" name="Picture 10" descr="Screenshot of a button.&#10;Show More States.">
            <a:extLst>
              <a:ext uri="{FF2B5EF4-FFF2-40B4-BE49-F238E27FC236}">
                <a16:creationId xmlns:a16="http://schemas.microsoft.com/office/drawing/2014/main" id="{9F7D63CA-36A2-B4D1-6696-D182CFE13757}"/>
              </a:ext>
            </a:extLst>
          </p:cNvPr>
          <p:cNvPicPr>
            <a:picLocks noChangeAspect="1"/>
          </p:cNvPicPr>
          <p:nvPr/>
        </p:nvPicPr>
        <p:blipFill>
          <a:blip r:embed="rId5"/>
          <a:stretch>
            <a:fillRect/>
          </a:stretch>
        </p:blipFill>
        <p:spPr>
          <a:xfrm>
            <a:off x="3761913" y="11984245"/>
            <a:ext cx="2298700" cy="850900"/>
          </a:xfrm>
          <a:prstGeom prst="rect">
            <a:avLst/>
          </a:prstGeom>
        </p:spPr>
      </p:pic>
      <p:pic>
        <p:nvPicPr>
          <p:cNvPr id="19" name="Picture 18">
            <a:extLst>
              <a:ext uri="{FF2B5EF4-FFF2-40B4-BE49-F238E27FC236}">
                <a16:creationId xmlns:a16="http://schemas.microsoft.com/office/drawing/2014/main" id="{ECAFB7BF-DDE9-C2AB-EA66-D612F1B8CAFA}"/>
              </a:ext>
            </a:extLst>
          </p:cNvPr>
          <p:cNvPicPr>
            <a:picLocks noChangeAspect="1"/>
          </p:cNvPicPr>
          <p:nvPr/>
        </p:nvPicPr>
        <p:blipFill rotWithShape="1">
          <a:blip r:embed="rId6">
            <a:alphaModFix/>
          </a:blip>
          <a:srcRect l="3770" t="26190" r="37966" b="17260"/>
          <a:stretch/>
        </p:blipFill>
        <p:spPr>
          <a:xfrm>
            <a:off x="1259124" y="4252864"/>
            <a:ext cx="7647046" cy="4638836"/>
          </a:xfrm>
          <a:prstGeom prst="rect">
            <a:avLst/>
          </a:prstGeom>
        </p:spPr>
      </p:pic>
      <p:grpSp>
        <p:nvGrpSpPr>
          <p:cNvPr id="33" name="Group 32" descr="57 errors">
            <a:extLst>
              <a:ext uri="{FF2B5EF4-FFF2-40B4-BE49-F238E27FC236}">
                <a16:creationId xmlns:a16="http://schemas.microsoft.com/office/drawing/2014/main" id="{CF8CDF7F-6DFF-2834-9EFA-622A4EEF2E9D}"/>
              </a:ext>
            </a:extLst>
          </p:cNvPr>
          <p:cNvGrpSpPr/>
          <p:nvPr/>
        </p:nvGrpSpPr>
        <p:grpSpPr>
          <a:xfrm>
            <a:off x="1165852" y="3513624"/>
            <a:ext cx="7307870" cy="5073829"/>
            <a:chOff x="1165852" y="3989112"/>
            <a:chExt cx="7307870" cy="5073829"/>
          </a:xfrm>
        </p:grpSpPr>
        <p:sp>
          <p:nvSpPr>
            <p:cNvPr id="59" name="Oval 58">
              <a:extLst>
                <a:ext uri="{FF2B5EF4-FFF2-40B4-BE49-F238E27FC236}">
                  <a16:creationId xmlns:a16="http://schemas.microsoft.com/office/drawing/2014/main" id="{42A09CF0-A511-1DD3-EFA0-DECE0EDC8A5B}"/>
                </a:ext>
              </a:extLst>
            </p:cNvPr>
            <p:cNvSpPr/>
            <p:nvPr/>
          </p:nvSpPr>
          <p:spPr>
            <a:xfrm>
              <a:off x="2937153" y="595531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0" name="Oval 59">
              <a:extLst>
                <a:ext uri="{FF2B5EF4-FFF2-40B4-BE49-F238E27FC236}">
                  <a16:creationId xmlns:a16="http://schemas.microsoft.com/office/drawing/2014/main" id="{AAD3C82A-FFA3-3640-259F-6F498000BBA3}"/>
                </a:ext>
              </a:extLst>
            </p:cNvPr>
            <p:cNvSpPr/>
            <p:nvPr/>
          </p:nvSpPr>
          <p:spPr>
            <a:xfrm>
              <a:off x="3326898" y="538489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1" name="Oval 60">
              <a:extLst>
                <a:ext uri="{FF2B5EF4-FFF2-40B4-BE49-F238E27FC236}">
                  <a16:creationId xmlns:a16="http://schemas.microsoft.com/office/drawing/2014/main" id="{9725D1F3-65F6-6128-2FBC-A9675B7BF83E}"/>
                </a:ext>
              </a:extLst>
            </p:cNvPr>
            <p:cNvSpPr/>
            <p:nvPr/>
          </p:nvSpPr>
          <p:spPr>
            <a:xfrm>
              <a:off x="1165852" y="7278489"/>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3" name="Oval 72">
              <a:extLst>
                <a:ext uri="{FF2B5EF4-FFF2-40B4-BE49-F238E27FC236}">
                  <a16:creationId xmlns:a16="http://schemas.microsoft.com/office/drawing/2014/main" id="{7C3E5660-42A9-F300-E61E-C2585906EC1D}"/>
                </a:ext>
              </a:extLst>
            </p:cNvPr>
            <p:cNvSpPr/>
            <p:nvPr/>
          </p:nvSpPr>
          <p:spPr>
            <a:xfrm>
              <a:off x="1165852" y="791488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5" name="Oval 74">
              <a:extLst>
                <a:ext uri="{FF2B5EF4-FFF2-40B4-BE49-F238E27FC236}">
                  <a16:creationId xmlns:a16="http://schemas.microsoft.com/office/drawing/2014/main" id="{58218A77-79BB-EA0D-D3CA-FDDF0E44CC9E}"/>
                </a:ext>
              </a:extLst>
            </p:cNvPr>
            <p:cNvSpPr/>
            <p:nvPr/>
          </p:nvSpPr>
          <p:spPr>
            <a:xfrm>
              <a:off x="1207690" y="592466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6" name="Oval 75">
              <a:extLst>
                <a:ext uri="{FF2B5EF4-FFF2-40B4-BE49-F238E27FC236}">
                  <a16:creationId xmlns:a16="http://schemas.microsoft.com/office/drawing/2014/main" id="{3061E35F-3100-FA95-A8B0-A75ACF2BF9F2}"/>
                </a:ext>
              </a:extLst>
            </p:cNvPr>
            <p:cNvSpPr/>
            <p:nvPr/>
          </p:nvSpPr>
          <p:spPr>
            <a:xfrm>
              <a:off x="1207689" y="647863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1" name="Oval 80">
              <a:extLst>
                <a:ext uri="{FF2B5EF4-FFF2-40B4-BE49-F238E27FC236}">
                  <a16:creationId xmlns:a16="http://schemas.microsoft.com/office/drawing/2014/main" id="{C3CF7997-0214-518A-A8F1-E4E89654A62E}"/>
                </a:ext>
              </a:extLst>
            </p:cNvPr>
            <p:cNvSpPr/>
            <p:nvPr/>
          </p:nvSpPr>
          <p:spPr>
            <a:xfrm>
              <a:off x="2634153" y="64603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2" name="Oval 81">
              <a:extLst>
                <a:ext uri="{FF2B5EF4-FFF2-40B4-BE49-F238E27FC236}">
                  <a16:creationId xmlns:a16="http://schemas.microsoft.com/office/drawing/2014/main" id="{3E290DED-5A5E-A505-30BC-2F06BDA4B10C}"/>
                </a:ext>
              </a:extLst>
            </p:cNvPr>
            <p:cNvSpPr/>
            <p:nvPr/>
          </p:nvSpPr>
          <p:spPr>
            <a:xfrm>
              <a:off x="2780457" y="82159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3" name="Oval 82">
              <a:extLst>
                <a:ext uri="{FF2B5EF4-FFF2-40B4-BE49-F238E27FC236}">
                  <a16:creationId xmlns:a16="http://schemas.microsoft.com/office/drawing/2014/main" id="{590CE9E6-2996-67C4-AAB7-26F840A11FE9}"/>
                </a:ext>
              </a:extLst>
            </p:cNvPr>
            <p:cNvSpPr/>
            <p:nvPr/>
          </p:nvSpPr>
          <p:spPr>
            <a:xfrm>
              <a:off x="4243497" y="86731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4" name="Oval 83">
              <a:extLst>
                <a:ext uri="{FF2B5EF4-FFF2-40B4-BE49-F238E27FC236}">
                  <a16:creationId xmlns:a16="http://schemas.microsoft.com/office/drawing/2014/main" id="{B344162C-1451-6DF5-00A2-AD9BA5D28AFE}"/>
                </a:ext>
              </a:extLst>
            </p:cNvPr>
            <p:cNvSpPr/>
            <p:nvPr/>
          </p:nvSpPr>
          <p:spPr>
            <a:xfrm>
              <a:off x="3255945" y="67712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5" name="Oval 84">
              <a:extLst>
                <a:ext uri="{FF2B5EF4-FFF2-40B4-BE49-F238E27FC236}">
                  <a16:creationId xmlns:a16="http://schemas.microsoft.com/office/drawing/2014/main" id="{12A80076-88E9-E033-1140-FFC0E82EC616}"/>
                </a:ext>
              </a:extLst>
            </p:cNvPr>
            <p:cNvSpPr/>
            <p:nvPr/>
          </p:nvSpPr>
          <p:spPr>
            <a:xfrm>
              <a:off x="3585129" y="74113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6" name="Oval 85">
              <a:extLst>
                <a:ext uri="{FF2B5EF4-FFF2-40B4-BE49-F238E27FC236}">
                  <a16:creationId xmlns:a16="http://schemas.microsoft.com/office/drawing/2014/main" id="{F7D22148-17BB-6965-A1FA-7553ECD11242}"/>
                </a:ext>
              </a:extLst>
            </p:cNvPr>
            <p:cNvSpPr/>
            <p:nvPr/>
          </p:nvSpPr>
          <p:spPr>
            <a:xfrm>
              <a:off x="3694857" y="675295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7" name="Oval 86">
              <a:extLst>
                <a:ext uri="{FF2B5EF4-FFF2-40B4-BE49-F238E27FC236}">
                  <a16:creationId xmlns:a16="http://schemas.microsoft.com/office/drawing/2014/main" id="{43984363-E9C1-C58E-D516-5FEDB6229378}"/>
                </a:ext>
              </a:extLst>
            </p:cNvPr>
            <p:cNvSpPr/>
            <p:nvPr/>
          </p:nvSpPr>
          <p:spPr>
            <a:xfrm>
              <a:off x="3585129" y="613116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8" name="Oval 87">
              <a:extLst>
                <a:ext uri="{FF2B5EF4-FFF2-40B4-BE49-F238E27FC236}">
                  <a16:creationId xmlns:a16="http://schemas.microsoft.com/office/drawing/2014/main" id="{AF6BA06F-CF81-99CD-092C-378A07B547F0}"/>
                </a:ext>
              </a:extLst>
            </p:cNvPr>
            <p:cNvSpPr/>
            <p:nvPr/>
          </p:nvSpPr>
          <p:spPr>
            <a:xfrm>
              <a:off x="4152057" y="5710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9" name="Oval 88">
              <a:extLst>
                <a:ext uri="{FF2B5EF4-FFF2-40B4-BE49-F238E27FC236}">
                  <a16:creationId xmlns:a16="http://schemas.microsoft.com/office/drawing/2014/main" id="{48B9C629-E084-617A-102F-C5C91C8E8A50}"/>
                </a:ext>
              </a:extLst>
            </p:cNvPr>
            <p:cNvSpPr/>
            <p:nvPr/>
          </p:nvSpPr>
          <p:spPr>
            <a:xfrm>
              <a:off x="4170345" y="647863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0" name="Oval 89">
              <a:extLst>
                <a:ext uri="{FF2B5EF4-FFF2-40B4-BE49-F238E27FC236}">
                  <a16:creationId xmlns:a16="http://schemas.microsoft.com/office/drawing/2014/main" id="{F1D59C20-BC2F-C179-2CC1-AF57B81A9C09}"/>
                </a:ext>
              </a:extLst>
            </p:cNvPr>
            <p:cNvSpPr/>
            <p:nvPr/>
          </p:nvSpPr>
          <p:spPr>
            <a:xfrm>
              <a:off x="4426377" y="69175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1" name="Oval 90">
              <a:extLst>
                <a:ext uri="{FF2B5EF4-FFF2-40B4-BE49-F238E27FC236}">
                  <a16:creationId xmlns:a16="http://schemas.microsoft.com/office/drawing/2014/main" id="{CB265546-72B1-5667-46D9-8D544B5FFA81}"/>
                </a:ext>
              </a:extLst>
            </p:cNvPr>
            <p:cNvSpPr/>
            <p:nvPr/>
          </p:nvSpPr>
          <p:spPr>
            <a:xfrm>
              <a:off x="4280073" y="76307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2" name="Oval 91">
              <a:extLst>
                <a:ext uri="{FF2B5EF4-FFF2-40B4-BE49-F238E27FC236}">
                  <a16:creationId xmlns:a16="http://schemas.microsoft.com/office/drawing/2014/main" id="{ED56036B-D90C-0C49-0B8B-BB5DF8256389}"/>
                </a:ext>
              </a:extLst>
            </p:cNvPr>
            <p:cNvSpPr/>
            <p:nvPr/>
          </p:nvSpPr>
          <p:spPr>
            <a:xfrm>
              <a:off x="4938441" y="79782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3" name="Oval 92">
              <a:extLst>
                <a:ext uri="{FF2B5EF4-FFF2-40B4-BE49-F238E27FC236}">
                  <a16:creationId xmlns:a16="http://schemas.microsoft.com/office/drawing/2014/main" id="{B67C94FF-2595-3A60-31F0-F1BBAAD95A50}"/>
                </a:ext>
              </a:extLst>
            </p:cNvPr>
            <p:cNvSpPr/>
            <p:nvPr/>
          </p:nvSpPr>
          <p:spPr>
            <a:xfrm>
              <a:off x="5432217" y="75210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4" name="Oval 93">
              <a:extLst>
                <a:ext uri="{FF2B5EF4-FFF2-40B4-BE49-F238E27FC236}">
                  <a16:creationId xmlns:a16="http://schemas.microsoft.com/office/drawing/2014/main" id="{AEE4430B-61A6-9357-FA5A-5D16D871A5AC}"/>
                </a:ext>
              </a:extLst>
            </p:cNvPr>
            <p:cNvSpPr/>
            <p:nvPr/>
          </p:nvSpPr>
          <p:spPr>
            <a:xfrm>
              <a:off x="5139609" y="700898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5" name="Oval 94">
              <a:extLst>
                <a:ext uri="{FF2B5EF4-FFF2-40B4-BE49-F238E27FC236}">
                  <a16:creationId xmlns:a16="http://schemas.microsoft.com/office/drawing/2014/main" id="{CE5F94F3-F4FA-7CA7-E441-090302066276}"/>
                </a:ext>
              </a:extLst>
            </p:cNvPr>
            <p:cNvSpPr/>
            <p:nvPr/>
          </p:nvSpPr>
          <p:spPr>
            <a:xfrm>
              <a:off x="5103033" y="66066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6" name="Oval 95">
              <a:extLst>
                <a:ext uri="{FF2B5EF4-FFF2-40B4-BE49-F238E27FC236}">
                  <a16:creationId xmlns:a16="http://schemas.microsoft.com/office/drawing/2014/main" id="{D4556746-B5B2-EE60-8542-4F8DE6B623B6}"/>
                </a:ext>
              </a:extLst>
            </p:cNvPr>
            <p:cNvSpPr/>
            <p:nvPr/>
          </p:nvSpPr>
          <p:spPr>
            <a:xfrm>
              <a:off x="4956729" y="62043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7" name="Oval 96">
              <a:extLst>
                <a:ext uri="{FF2B5EF4-FFF2-40B4-BE49-F238E27FC236}">
                  <a16:creationId xmlns:a16="http://schemas.microsoft.com/office/drawing/2014/main" id="{F407A262-B340-0A5E-36B1-49CA1E2BE67F}"/>
                </a:ext>
              </a:extLst>
            </p:cNvPr>
            <p:cNvSpPr/>
            <p:nvPr/>
          </p:nvSpPr>
          <p:spPr>
            <a:xfrm>
              <a:off x="4975017" y="57471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8" name="Oval 97">
              <a:extLst>
                <a:ext uri="{FF2B5EF4-FFF2-40B4-BE49-F238E27FC236}">
                  <a16:creationId xmlns:a16="http://schemas.microsoft.com/office/drawing/2014/main" id="{0F3D8A35-3889-28A6-428C-A5F133F698C1}"/>
                </a:ext>
              </a:extLst>
            </p:cNvPr>
            <p:cNvSpPr/>
            <p:nvPr/>
          </p:nvSpPr>
          <p:spPr>
            <a:xfrm>
              <a:off x="5578521" y="58568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9" name="Oval 98">
              <a:extLst>
                <a:ext uri="{FF2B5EF4-FFF2-40B4-BE49-F238E27FC236}">
                  <a16:creationId xmlns:a16="http://schemas.microsoft.com/office/drawing/2014/main" id="{AEB84EE2-5116-9D03-122B-287CE1E559D7}"/>
                </a:ext>
              </a:extLst>
            </p:cNvPr>
            <p:cNvSpPr/>
            <p:nvPr/>
          </p:nvSpPr>
          <p:spPr>
            <a:xfrm>
              <a:off x="5633385" y="66066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0" name="Oval 99">
              <a:extLst>
                <a:ext uri="{FF2B5EF4-FFF2-40B4-BE49-F238E27FC236}">
                  <a16:creationId xmlns:a16="http://schemas.microsoft.com/office/drawing/2014/main" id="{6B8ED23B-BF25-C121-BC83-74195CA7401A}"/>
                </a:ext>
              </a:extLst>
            </p:cNvPr>
            <p:cNvSpPr/>
            <p:nvPr/>
          </p:nvSpPr>
          <p:spPr>
            <a:xfrm>
              <a:off x="5816265" y="70821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1" name="Oval 100">
              <a:extLst>
                <a:ext uri="{FF2B5EF4-FFF2-40B4-BE49-F238E27FC236}">
                  <a16:creationId xmlns:a16="http://schemas.microsoft.com/office/drawing/2014/main" id="{69EB530E-3B3D-7459-EAF9-F9DB16DDE11B}"/>
                </a:ext>
              </a:extLst>
            </p:cNvPr>
            <p:cNvSpPr/>
            <p:nvPr/>
          </p:nvSpPr>
          <p:spPr>
            <a:xfrm>
              <a:off x="5797977" y="75393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Oval 101">
              <a:extLst>
                <a:ext uri="{FF2B5EF4-FFF2-40B4-BE49-F238E27FC236}">
                  <a16:creationId xmlns:a16="http://schemas.microsoft.com/office/drawing/2014/main" id="{DAAA4480-1F3E-532F-11CE-540B24B4DAD0}"/>
                </a:ext>
              </a:extLst>
            </p:cNvPr>
            <p:cNvSpPr/>
            <p:nvPr/>
          </p:nvSpPr>
          <p:spPr>
            <a:xfrm>
              <a:off x="5797977" y="7996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3" name="Oval 102">
              <a:extLst>
                <a:ext uri="{FF2B5EF4-FFF2-40B4-BE49-F238E27FC236}">
                  <a16:creationId xmlns:a16="http://schemas.microsoft.com/office/drawing/2014/main" id="{DBFC1BDC-1CF0-6FDB-4DA2-F196C0E613DE}"/>
                </a:ext>
              </a:extLst>
            </p:cNvPr>
            <p:cNvSpPr/>
            <p:nvPr/>
          </p:nvSpPr>
          <p:spPr>
            <a:xfrm>
              <a:off x="6218601" y="7996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4" name="Oval 103">
              <a:extLst>
                <a:ext uri="{FF2B5EF4-FFF2-40B4-BE49-F238E27FC236}">
                  <a16:creationId xmlns:a16="http://schemas.microsoft.com/office/drawing/2014/main" id="{B6775EFE-BA47-7A2F-AEB3-4FD8EAC5B226}"/>
                </a:ext>
              </a:extLst>
            </p:cNvPr>
            <p:cNvSpPr/>
            <p:nvPr/>
          </p:nvSpPr>
          <p:spPr>
            <a:xfrm>
              <a:off x="6511209" y="777708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5" name="Oval 104">
              <a:extLst>
                <a:ext uri="{FF2B5EF4-FFF2-40B4-BE49-F238E27FC236}">
                  <a16:creationId xmlns:a16="http://schemas.microsoft.com/office/drawing/2014/main" id="{B906001B-A6BB-124E-1714-F41D3FD9A78C}"/>
                </a:ext>
              </a:extLst>
            </p:cNvPr>
            <p:cNvSpPr/>
            <p:nvPr/>
          </p:nvSpPr>
          <p:spPr>
            <a:xfrm>
              <a:off x="6876969" y="779537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6" name="Oval 105">
              <a:extLst>
                <a:ext uri="{FF2B5EF4-FFF2-40B4-BE49-F238E27FC236}">
                  <a16:creationId xmlns:a16="http://schemas.microsoft.com/office/drawing/2014/main" id="{694FEFD5-6A01-1D91-E67E-CC8DFE64AEEF}"/>
                </a:ext>
              </a:extLst>
            </p:cNvPr>
            <p:cNvSpPr/>
            <p:nvPr/>
          </p:nvSpPr>
          <p:spPr>
            <a:xfrm>
              <a:off x="7151289" y="83440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7" name="Oval 106">
              <a:extLst>
                <a:ext uri="{FF2B5EF4-FFF2-40B4-BE49-F238E27FC236}">
                  <a16:creationId xmlns:a16="http://schemas.microsoft.com/office/drawing/2014/main" id="{A14B561A-5600-59E5-C5DA-CFE45BD53215}"/>
                </a:ext>
              </a:extLst>
            </p:cNvPr>
            <p:cNvSpPr/>
            <p:nvPr/>
          </p:nvSpPr>
          <p:spPr>
            <a:xfrm>
              <a:off x="7187865" y="75393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8" name="Oval 107">
              <a:extLst>
                <a:ext uri="{FF2B5EF4-FFF2-40B4-BE49-F238E27FC236}">
                  <a16:creationId xmlns:a16="http://schemas.microsoft.com/office/drawing/2014/main" id="{E914F6D2-8E91-4FA5-BAFC-E5F01E958255}"/>
                </a:ext>
              </a:extLst>
            </p:cNvPr>
            <p:cNvSpPr/>
            <p:nvPr/>
          </p:nvSpPr>
          <p:spPr>
            <a:xfrm>
              <a:off x="7425609" y="72467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9" name="Oval 108">
              <a:extLst>
                <a:ext uri="{FF2B5EF4-FFF2-40B4-BE49-F238E27FC236}">
                  <a16:creationId xmlns:a16="http://schemas.microsoft.com/office/drawing/2014/main" id="{97AB9BDB-01CD-C8C1-3744-802F13BA02A0}"/>
                </a:ext>
              </a:extLst>
            </p:cNvPr>
            <p:cNvSpPr/>
            <p:nvPr/>
          </p:nvSpPr>
          <p:spPr>
            <a:xfrm>
              <a:off x="7334169" y="69541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0" name="Oval 109">
              <a:extLst>
                <a:ext uri="{FF2B5EF4-FFF2-40B4-BE49-F238E27FC236}">
                  <a16:creationId xmlns:a16="http://schemas.microsoft.com/office/drawing/2014/main" id="{A070B0F9-9053-0310-D872-B0E067BF0150}"/>
                </a:ext>
              </a:extLst>
            </p:cNvPr>
            <p:cNvSpPr/>
            <p:nvPr/>
          </p:nvSpPr>
          <p:spPr>
            <a:xfrm>
              <a:off x="8083977" y="700898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1" name="Oval 110">
              <a:extLst>
                <a:ext uri="{FF2B5EF4-FFF2-40B4-BE49-F238E27FC236}">
                  <a16:creationId xmlns:a16="http://schemas.microsoft.com/office/drawing/2014/main" id="{2D4D7151-696C-E54F-5D80-645661C2A5A0}"/>
                </a:ext>
              </a:extLst>
            </p:cNvPr>
            <p:cNvSpPr/>
            <p:nvPr/>
          </p:nvSpPr>
          <p:spPr>
            <a:xfrm>
              <a:off x="7407321" y="67712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2" name="Oval 111">
              <a:extLst>
                <a:ext uri="{FF2B5EF4-FFF2-40B4-BE49-F238E27FC236}">
                  <a16:creationId xmlns:a16="http://schemas.microsoft.com/office/drawing/2014/main" id="{FF555975-1873-9725-3EFA-5433E4F120DB}"/>
                </a:ext>
              </a:extLst>
            </p:cNvPr>
            <p:cNvSpPr/>
            <p:nvPr/>
          </p:nvSpPr>
          <p:spPr>
            <a:xfrm>
              <a:off x="7718217" y="67895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3" name="Oval 112">
              <a:extLst>
                <a:ext uri="{FF2B5EF4-FFF2-40B4-BE49-F238E27FC236}">
                  <a16:creationId xmlns:a16="http://schemas.microsoft.com/office/drawing/2014/main" id="{B421418A-94FF-BA08-AC67-9ED4FBA344E9}"/>
                </a:ext>
              </a:extLst>
            </p:cNvPr>
            <p:cNvSpPr/>
            <p:nvPr/>
          </p:nvSpPr>
          <p:spPr>
            <a:xfrm>
              <a:off x="7663353" y="653350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4" name="Oval 113">
              <a:extLst>
                <a:ext uri="{FF2B5EF4-FFF2-40B4-BE49-F238E27FC236}">
                  <a16:creationId xmlns:a16="http://schemas.microsoft.com/office/drawing/2014/main" id="{05FE238E-5507-7CAE-DE58-98A9CEF781CA}"/>
                </a:ext>
              </a:extLst>
            </p:cNvPr>
            <p:cNvSpPr/>
            <p:nvPr/>
          </p:nvSpPr>
          <p:spPr>
            <a:xfrm>
              <a:off x="7206153" y="65152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5" name="Oval 114">
              <a:extLst>
                <a:ext uri="{FF2B5EF4-FFF2-40B4-BE49-F238E27FC236}">
                  <a16:creationId xmlns:a16="http://schemas.microsoft.com/office/drawing/2014/main" id="{4E3DFA52-3399-407B-5282-0E68577E413E}"/>
                </a:ext>
              </a:extLst>
            </p:cNvPr>
            <p:cNvSpPr/>
            <p:nvPr/>
          </p:nvSpPr>
          <p:spPr>
            <a:xfrm>
              <a:off x="7407321" y="61677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6" name="Oval 115">
              <a:extLst>
                <a:ext uri="{FF2B5EF4-FFF2-40B4-BE49-F238E27FC236}">
                  <a16:creationId xmlns:a16="http://schemas.microsoft.com/office/drawing/2014/main" id="{B3104A4C-0F0A-6ED2-02FD-5524A1BC79FD}"/>
                </a:ext>
              </a:extLst>
            </p:cNvPr>
            <p:cNvSpPr/>
            <p:nvPr/>
          </p:nvSpPr>
          <p:spPr>
            <a:xfrm>
              <a:off x="7699929"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7" name="Oval 116">
              <a:extLst>
                <a:ext uri="{FF2B5EF4-FFF2-40B4-BE49-F238E27FC236}">
                  <a16:creationId xmlns:a16="http://schemas.microsoft.com/office/drawing/2014/main" id="{E6289050-618D-397B-2C82-AC7D2D34F6CA}"/>
                </a:ext>
              </a:extLst>
            </p:cNvPr>
            <p:cNvSpPr/>
            <p:nvPr/>
          </p:nvSpPr>
          <p:spPr>
            <a:xfrm>
              <a:off x="7919385"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8" name="Oval 117">
              <a:extLst>
                <a:ext uri="{FF2B5EF4-FFF2-40B4-BE49-F238E27FC236}">
                  <a16:creationId xmlns:a16="http://schemas.microsoft.com/office/drawing/2014/main" id="{F9234B82-0DB0-2367-5BB1-2F006F15E1CC}"/>
                </a:ext>
              </a:extLst>
            </p:cNvPr>
            <p:cNvSpPr/>
            <p:nvPr/>
          </p:nvSpPr>
          <p:spPr>
            <a:xfrm>
              <a:off x="7846233" y="61677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9" name="Oval 118">
              <a:extLst>
                <a:ext uri="{FF2B5EF4-FFF2-40B4-BE49-F238E27FC236}">
                  <a16:creationId xmlns:a16="http://schemas.microsoft.com/office/drawing/2014/main" id="{0FE2C2EA-A32E-0735-E88E-E1E780C772EF}"/>
                </a:ext>
              </a:extLst>
            </p:cNvPr>
            <p:cNvSpPr/>
            <p:nvPr/>
          </p:nvSpPr>
          <p:spPr>
            <a:xfrm>
              <a:off x="7809657" y="60397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0" name="Oval 119">
              <a:extLst>
                <a:ext uri="{FF2B5EF4-FFF2-40B4-BE49-F238E27FC236}">
                  <a16:creationId xmlns:a16="http://schemas.microsoft.com/office/drawing/2014/main" id="{7C10EAF6-AFA7-F3AE-4EB3-F07A9ABCBAD6}"/>
                </a:ext>
              </a:extLst>
            </p:cNvPr>
            <p:cNvSpPr/>
            <p:nvPr/>
          </p:nvSpPr>
          <p:spPr>
            <a:xfrm>
              <a:off x="7626777" y="59299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1" name="Oval 120">
              <a:extLst>
                <a:ext uri="{FF2B5EF4-FFF2-40B4-BE49-F238E27FC236}">
                  <a16:creationId xmlns:a16="http://schemas.microsoft.com/office/drawing/2014/main" id="{43120F7E-90B3-9651-06DC-A7645A9879BD}"/>
                </a:ext>
              </a:extLst>
            </p:cNvPr>
            <p:cNvSpPr/>
            <p:nvPr/>
          </p:nvSpPr>
          <p:spPr>
            <a:xfrm>
              <a:off x="8010825" y="5710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2" name="Oval 121">
              <a:extLst>
                <a:ext uri="{FF2B5EF4-FFF2-40B4-BE49-F238E27FC236}">
                  <a16:creationId xmlns:a16="http://schemas.microsoft.com/office/drawing/2014/main" id="{91638F17-485B-EF4D-E9C6-D5DF60D68992}"/>
                </a:ext>
              </a:extLst>
            </p:cNvPr>
            <p:cNvSpPr/>
            <p:nvPr/>
          </p:nvSpPr>
          <p:spPr>
            <a:xfrm>
              <a:off x="6730665" y="67163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3" name="Oval 122">
              <a:extLst>
                <a:ext uri="{FF2B5EF4-FFF2-40B4-BE49-F238E27FC236}">
                  <a16:creationId xmlns:a16="http://schemas.microsoft.com/office/drawing/2014/main" id="{C50440BB-48F7-05D4-B0D7-55F61EF188B7}"/>
                </a:ext>
              </a:extLst>
            </p:cNvPr>
            <p:cNvSpPr/>
            <p:nvPr/>
          </p:nvSpPr>
          <p:spPr>
            <a:xfrm>
              <a:off x="7078137" y="689926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4" name="Oval 123">
              <a:extLst>
                <a:ext uri="{FF2B5EF4-FFF2-40B4-BE49-F238E27FC236}">
                  <a16:creationId xmlns:a16="http://schemas.microsoft.com/office/drawing/2014/main" id="{685F3BB9-DA5F-C5DD-FC94-59860834CF31}"/>
                </a:ext>
              </a:extLst>
            </p:cNvPr>
            <p:cNvSpPr/>
            <p:nvPr/>
          </p:nvSpPr>
          <p:spPr>
            <a:xfrm>
              <a:off x="6620937" y="710042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5" name="Oval 124">
              <a:extLst>
                <a:ext uri="{FF2B5EF4-FFF2-40B4-BE49-F238E27FC236}">
                  <a16:creationId xmlns:a16="http://schemas.microsoft.com/office/drawing/2014/main" id="{72060405-D1B9-EB33-4616-5C4521037699}"/>
                </a:ext>
              </a:extLst>
            </p:cNvPr>
            <p:cNvSpPr/>
            <p:nvPr/>
          </p:nvSpPr>
          <p:spPr>
            <a:xfrm>
              <a:off x="6529497" y="73747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6" name="Oval 125">
              <a:extLst>
                <a:ext uri="{FF2B5EF4-FFF2-40B4-BE49-F238E27FC236}">
                  <a16:creationId xmlns:a16="http://schemas.microsoft.com/office/drawing/2014/main" id="{D79783BE-88DC-FE67-A866-514E8A9D35C2}"/>
                </a:ext>
              </a:extLst>
            </p:cNvPr>
            <p:cNvSpPr/>
            <p:nvPr/>
          </p:nvSpPr>
          <p:spPr>
            <a:xfrm>
              <a:off x="6145449" y="67895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7" name="Oval 126">
              <a:extLst>
                <a:ext uri="{FF2B5EF4-FFF2-40B4-BE49-F238E27FC236}">
                  <a16:creationId xmlns:a16="http://schemas.microsoft.com/office/drawing/2014/main" id="{A87666AA-B105-B1DF-F8FD-BC9C55444288}"/>
                </a:ext>
              </a:extLst>
            </p:cNvPr>
            <p:cNvSpPr/>
            <p:nvPr/>
          </p:nvSpPr>
          <p:spPr>
            <a:xfrm>
              <a:off x="6584361" y="61494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8" name="Oval 127">
              <a:extLst>
                <a:ext uri="{FF2B5EF4-FFF2-40B4-BE49-F238E27FC236}">
                  <a16:creationId xmlns:a16="http://schemas.microsoft.com/office/drawing/2014/main" id="{0524ACE3-D3B3-864B-65D9-2823E92571AB}"/>
                </a:ext>
              </a:extLst>
            </p:cNvPr>
            <p:cNvSpPr/>
            <p:nvPr/>
          </p:nvSpPr>
          <p:spPr>
            <a:xfrm>
              <a:off x="5962569" y="62043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9" name="Oval 128">
              <a:extLst>
                <a:ext uri="{FF2B5EF4-FFF2-40B4-BE49-F238E27FC236}">
                  <a16:creationId xmlns:a16="http://schemas.microsoft.com/office/drawing/2014/main" id="{BCF7C3DA-DF29-C19F-6CDA-6482A10BDE9C}"/>
                </a:ext>
              </a:extLst>
            </p:cNvPr>
            <p:cNvSpPr/>
            <p:nvPr/>
          </p:nvSpPr>
          <p:spPr>
            <a:xfrm>
              <a:off x="5225434" y="473892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0" name="Oval 129">
              <a:extLst>
                <a:ext uri="{FF2B5EF4-FFF2-40B4-BE49-F238E27FC236}">
                  <a16:creationId xmlns:a16="http://schemas.microsoft.com/office/drawing/2014/main" id="{D6FFFDCA-5D39-15A7-F38C-A18563EB26CD}"/>
                </a:ext>
              </a:extLst>
            </p:cNvPr>
            <p:cNvSpPr/>
            <p:nvPr/>
          </p:nvSpPr>
          <p:spPr>
            <a:xfrm>
              <a:off x="5847226" y="47206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1" name="Oval 130">
              <a:extLst>
                <a:ext uri="{FF2B5EF4-FFF2-40B4-BE49-F238E27FC236}">
                  <a16:creationId xmlns:a16="http://schemas.microsoft.com/office/drawing/2014/main" id="{E249826D-F878-5AB0-7B8A-7710E01C8FEF}"/>
                </a:ext>
              </a:extLst>
            </p:cNvPr>
            <p:cNvSpPr/>
            <p:nvPr/>
          </p:nvSpPr>
          <p:spPr>
            <a:xfrm>
              <a:off x="4036714" y="39891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10" name="TextBox 9">
            <a:extLst>
              <a:ext uri="{FF2B5EF4-FFF2-40B4-BE49-F238E27FC236}">
                <a16:creationId xmlns:a16="http://schemas.microsoft.com/office/drawing/2014/main" id="{B7A00A2E-8C05-01AA-EAFC-14701436C446}"/>
              </a:ext>
            </a:extLst>
          </p:cNvPr>
          <p:cNvSpPr txBox="1"/>
          <p:nvPr/>
        </p:nvSpPr>
        <p:spPr>
          <a:xfrm>
            <a:off x="10708287" y="6442060"/>
            <a:ext cx="12199434"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0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Each state should announce to screen readers what state it is and who won it, not “image!”</a:t>
            </a:r>
            <a:endParaRPr lang="en-US" sz="4000" dirty="0">
              <a:solidFill>
                <a:srgbClr val="000000"/>
              </a:solidFill>
            </a:endParaRPr>
          </a:p>
        </p:txBody>
      </p:sp>
      <p:sp>
        <p:nvSpPr>
          <p:cNvPr id="80" name="Text Placeholder 3">
            <a:extLst>
              <a:ext uri="{FF2B5EF4-FFF2-40B4-BE49-F238E27FC236}">
                <a16:creationId xmlns:a16="http://schemas.microsoft.com/office/drawing/2014/main" id="{9D6EC76C-F3E5-080A-0E0C-8C4C2B1D6D4F}"/>
              </a:ext>
            </a:extLst>
          </p:cNvPr>
          <p:cNvSpPr txBox="1">
            <a:spLocks/>
          </p:cNvSpPr>
          <p:nvPr/>
        </p:nvSpPr>
        <p:spPr>
          <a:xfrm>
            <a:off x="1201440" y="12397186"/>
            <a:ext cx="21968621"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lnSpcReduction="10000"/>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r" hangingPunct="1"/>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cxnSp>
        <p:nvCxnSpPr>
          <p:cNvPr id="4" name="Straight Arrow Connector 3">
            <a:extLst>
              <a:ext uri="{FF2B5EF4-FFF2-40B4-BE49-F238E27FC236}">
                <a16:creationId xmlns:a16="http://schemas.microsoft.com/office/drawing/2014/main" id="{E8F6C635-571A-1716-DE5C-20E05C137B86}"/>
              </a:ext>
            </a:extLst>
          </p:cNvPr>
          <p:cNvCxnSpPr>
            <a:stCxn id="10" idx="1"/>
          </p:cNvCxnSpPr>
          <p:nvPr/>
        </p:nvCxnSpPr>
        <p:spPr>
          <a:xfrm flipH="1">
            <a:off x="7407790" y="7103780"/>
            <a:ext cx="3300497" cy="1379818"/>
          </a:xfrm>
          <a:prstGeom prst="straightConnector1">
            <a:avLst/>
          </a:prstGeom>
          <a:noFill/>
          <a:ln w="152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 name="Slide Number Placeholder 5">
            <a:extLst>
              <a:ext uri="{FF2B5EF4-FFF2-40B4-BE49-F238E27FC236}">
                <a16:creationId xmlns:a16="http://schemas.microsoft.com/office/drawing/2014/main" id="{5C33FAD5-ADFA-8FAF-DAE0-50AAB56B7D36}"/>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26</a:t>
            </a:fld>
            <a:endParaRPr lang="en-US" sz="1800" dirty="0">
              <a:solidFill>
                <a:srgbClr val="5E5E5E"/>
              </a:solidFill>
            </a:endParaRPr>
          </a:p>
        </p:txBody>
      </p:sp>
      <p:sp>
        <p:nvSpPr>
          <p:cNvPr id="135" name="Text Placeholder 3">
            <a:extLst>
              <a:ext uri="{FF2B5EF4-FFF2-40B4-BE49-F238E27FC236}">
                <a16:creationId xmlns:a16="http://schemas.microsoft.com/office/drawing/2014/main" id="{B98CC847-6AA8-8FB5-4890-E1747FFE6196}"/>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Example</a:t>
            </a:r>
            <a:r>
              <a:rPr lang="en-US" i="1" dirty="0">
                <a:solidFill>
                  <a:srgbClr val="5E5E5E"/>
                </a:solidFill>
                <a:latin typeface="Helvetica Neue UltraLight" panose="02000206000000020004" pitchFamily="2" charset="0"/>
                <a:ea typeface="Helvetica Neue UltraLight" panose="02000206000000020004" pitchFamily="2" charset="0"/>
              </a:rPr>
              <a:t>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54393317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A98EDA6A-125D-45B7-E0F2-79FB9C818B07}"/>
              </a:ext>
            </a:extLst>
          </p:cNvPr>
          <p:cNvPicPr>
            <a:picLocks noChangeAspect="1"/>
          </p:cNvPicPr>
          <p:nvPr/>
        </p:nvPicPr>
        <p:blipFill>
          <a:blip r:embed="rId2"/>
          <a:stretch>
            <a:fillRect/>
          </a:stretch>
        </p:blipFill>
        <p:spPr>
          <a:xfrm>
            <a:off x="1207691" y="3114763"/>
            <a:ext cx="7407147" cy="5643192"/>
          </a:xfrm>
          <a:prstGeom prst="rect">
            <a:avLst/>
          </a:prstGeom>
        </p:spPr>
      </p:pic>
      <p:pic>
        <p:nvPicPr>
          <p:cNvPr id="14" name="Picture 13" descr="PRESIDENTIAL RESULTS&#10;Joe Biden wins election to be the 46th US President&#10;&#10;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a:extLst>
              <a:ext uri="{FF2B5EF4-FFF2-40B4-BE49-F238E27FC236}">
                <a16:creationId xmlns:a16="http://schemas.microsoft.com/office/drawing/2014/main" id="{5F458177-C29C-330A-CF5F-05B1C1FBFCBD}"/>
              </a:ext>
            </a:extLst>
          </p:cNvPr>
          <p:cNvPicPr>
            <a:picLocks noChangeAspect="1"/>
          </p:cNvPicPr>
          <p:nvPr/>
        </p:nvPicPr>
        <p:blipFill>
          <a:blip r:embed="rId3"/>
          <a:stretch>
            <a:fillRect/>
          </a:stretch>
        </p:blipFill>
        <p:spPr>
          <a:xfrm>
            <a:off x="1207690" y="1383304"/>
            <a:ext cx="7407147" cy="1567234"/>
          </a:xfrm>
          <a:prstGeom prst="rect">
            <a:avLst/>
          </a:prstGeom>
        </p:spPr>
      </p:pic>
      <p:pic>
        <p:nvPicPr>
          <p:cNvPr id="16" name="Picture 15" descr="State Results&#10;3 Cards listed in alphabetical order:&#10;Alabama, Alaska, Arizona&#10;Each card contains information about the winner, including tables of data as well as a button to see full details.">
            <a:extLst>
              <a:ext uri="{FF2B5EF4-FFF2-40B4-BE49-F238E27FC236}">
                <a16:creationId xmlns:a16="http://schemas.microsoft.com/office/drawing/2014/main" id="{775CC546-D8C3-BD3C-9739-50312F63B067}"/>
              </a:ext>
            </a:extLst>
          </p:cNvPr>
          <p:cNvPicPr>
            <a:picLocks noChangeAspect="1"/>
          </p:cNvPicPr>
          <p:nvPr/>
        </p:nvPicPr>
        <p:blipFill>
          <a:blip r:embed="rId4"/>
          <a:stretch>
            <a:fillRect/>
          </a:stretch>
        </p:blipFill>
        <p:spPr>
          <a:xfrm>
            <a:off x="1207690" y="8757955"/>
            <a:ext cx="7407147" cy="3226290"/>
          </a:xfrm>
          <a:prstGeom prst="rect">
            <a:avLst/>
          </a:prstGeom>
        </p:spPr>
      </p:pic>
      <p:pic>
        <p:nvPicPr>
          <p:cNvPr id="17" name="Picture 16" descr="Screenshot of a button.&#10;Show More States.">
            <a:extLst>
              <a:ext uri="{FF2B5EF4-FFF2-40B4-BE49-F238E27FC236}">
                <a16:creationId xmlns:a16="http://schemas.microsoft.com/office/drawing/2014/main" id="{7C525425-A6BE-E01F-7699-4148AD650185}"/>
              </a:ext>
            </a:extLst>
          </p:cNvPr>
          <p:cNvPicPr>
            <a:picLocks noChangeAspect="1"/>
          </p:cNvPicPr>
          <p:nvPr/>
        </p:nvPicPr>
        <p:blipFill>
          <a:blip r:embed="rId5"/>
          <a:stretch>
            <a:fillRect/>
          </a:stretch>
        </p:blipFill>
        <p:spPr>
          <a:xfrm>
            <a:off x="3761913" y="11984245"/>
            <a:ext cx="2298700" cy="850900"/>
          </a:xfrm>
          <a:prstGeom prst="rect">
            <a:avLst/>
          </a:prstGeom>
        </p:spPr>
      </p:pic>
      <p:sp>
        <p:nvSpPr>
          <p:cNvPr id="19" name="TextBox 18">
            <a:extLst>
              <a:ext uri="{FF2B5EF4-FFF2-40B4-BE49-F238E27FC236}">
                <a16:creationId xmlns:a16="http://schemas.microsoft.com/office/drawing/2014/main" id="{D3CC204E-E70A-7C01-E525-7BBA62D243E5}"/>
              </a:ext>
            </a:extLst>
          </p:cNvPr>
          <p:cNvSpPr txBox="1"/>
          <p:nvPr/>
        </p:nvSpPr>
        <p:spPr>
          <a:xfrm>
            <a:off x="10855550" y="3118399"/>
            <a:ext cx="12320759"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96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Operable Failures</a:t>
            </a:r>
            <a:endParaRPr kumimoji="0" lang="en-US" sz="6600" b="1" u="none" strike="noStrike" cap="none" spc="0" normalizeH="0" baseline="0" dirty="0">
              <a:ln>
                <a:noFill/>
              </a:ln>
              <a:solidFill>
                <a:schemeClr val="bg2">
                  <a:lumMod val="10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10" name="TextBox 9">
            <a:extLst>
              <a:ext uri="{FF2B5EF4-FFF2-40B4-BE49-F238E27FC236}">
                <a16:creationId xmlns:a16="http://schemas.microsoft.com/office/drawing/2014/main" id="{B7A00A2E-8C05-01AA-EAFC-14701436C446}"/>
              </a:ext>
            </a:extLst>
          </p:cNvPr>
          <p:cNvSpPr txBox="1"/>
          <p:nvPr/>
        </p:nvSpPr>
        <p:spPr>
          <a:xfrm>
            <a:off x="11095464" y="5060161"/>
            <a:ext cx="12199434"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0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54   Interaction modality only has one input type</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58</a:t>
            </a:r>
            <a:r>
              <a:rPr lang="en-US" sz="4000" dirty="0"/>
              <a:t>   No interaction cues or instructions</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5  </a:t>
            </a:r>
            <a:r>
              <a:rPr lang="en-US" sz="4000" dirty="0"/>
              <a:t>   Low contrast on interactive elements</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4</a:t>
            </a:r>
            <a:r>
              <a:rPr lang="en-US" sz="4000" dirty="0"/>
              <a:t>     Keyboard focus indicator missing</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4</a:t>
            </a:r>
            <a:r>
              <a:rPr lang="en-US" sz="4000" dirty="0"/>
              <a:t>     Complex actions have no alternative</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18</a:t>
            </a:r>
            <a:r>
              <a:rPr lang="en-US" sz="4000" b="1" dirty="0"/>
              <a:t>   </a:t>
            </a:r>
            <a:r>
              <a:rPr lang="en-US" sz="4000" dirty="0">
                <a:latin typeface="Helvetica Neue" panose="02000503000000020004" pitchFamily="2" charset="0"/>
                <a:ea typeface="Helvetica Neue" panose="02000503000000020004" pitchFamily="2" charset="0"/>
                <a:cs typeface="Helvetica Neue" panose="02000503000000020004" pitchFamily="2" charset="0"/>
              </a:rPr>
              <a:t>Target pointer interaction is too small</a:t>
            </a:r>
          </a:p>
        </p:txBody>
      </p:sp>
      <p:pic>
        <p:nvPicPr>
          <p:cNvPr id="2" name="Picture 1" descr="A tooltip hovering over Washington State. It contains all the same information as the state results panel, under the map.">
            <a:extLst>
              <a:ext uri="{FF2B5EF4-FFF2-40B4-BE49-F238E27FC236}">
                <a16:creationId xmlns:a16="http://schemas.microsoft.com/office/drawing/2014/main" id="{6BDD2FD7-9213-34B3-43EB-BF21953B0DD5}"/>
              </a:ext>
            </a:extLst>
          </p:cNvPr>
          <p:cNvPicPr>
            <a:picLocks noChangeAspect="1"/>
          </p:cNvPicPr>
          <p:nvPr/>
        </p:nvPicPr>
        <p:blipFill>
          <a:blip r:embed="rId6"/>
          <a:stretch>
            <a:fillRect/>
          </a:stretch>
        </p:blipFill>
        <p:spPr>
          <a:xfrm>
            <a:off x="3078478" y="3295110"/>
            <a:ext cx="3262686" cy="2231589"/>
          </a:xfrm>
          <a:prstGeom prst="rect">
            <a:avLst/>
          </a:prstGeom>
        </p:spPr>
      </p:pic>
      <p:grpSp>
        <p:nvGrpSpPr>
          <p:cNvPr id="5" name="Group 4" descr="57 errors">
            <a:extLst>
              <a:ext uri="{FF2B5EF4-FFF2-40B4-BE49-F238E27FC236}">
                <a16:creationId xmlns:a16="http://schemas.microsoft.com/office/drawing/2014/main" id="{FF67E36D-5D26-2C7C-45AF-FEA817176B53}"/>
              </a:ext>
            </a:extLst>
          </p:cNvPr>
          <p:cNvGrpSpPr/>
          <p:nvPr/>
        </p:nvGrpSpPr>
        <p:grpSpPr>
          <a:xfrm>
            <a:off x="1165852" y="4909405"/>
            <a:ext cx="7307870" cy="3678048"/>
            <a:chOff x="1165852" y="5384893"/>
            <a:chExt cx="7307870" cy="3678048"/>
          </a:xfrm>
        </p:grpSpPr>
        <p:sp>
          <p:nvSpPr>
            <p:cNvPr id="3" name="Oval 2">
              <a:extLst>
                <a:ext uri="{FF2B5EF4-FFF2-40B4-BE49-F238E27FC236}">
                  <a16:creationId xmlns:a16="http://schemas.microsoft.com/office/drawing/2014/main" id="{2C7052F1-D8D9-A35A-2320-C597E6029D25}"/>
                </a:ext>
              </a:extLst>
            </p:cNvPr>
            <p:cNvSpPr/>
            <p:nvPr/>
          </p:nvSpPr>
          <p:spPr>
            <a:xfrm>
              <a:off x="2937153" y="595531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Oval 11">
              <a:extLst>
                <a:ext uri="{FF2B5EF4-FFF2-40B4-BE49-F238E27FC236}">
                  <a16:creationId xmlns:a16="http://schemas.microsoft.com/office/drawing/2014/main" id="{948B8023-1004-3A28-D2BC-E60E5CF31123}"/>
                </a:ext>
              </a:extLst>
            </p:cNvPr>
            <p:cNvSpPr/>
            <p:nvPr/>
          </p:nvSpPr>
          <p:spPr>
            <a:xfrm>
              <a:off x="3326898" y="538489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Oval 12">
              <a:extLst>
                <a:ext uri="{FF2B5EF4-FFF2-40B4-BE49-F238E27FC236}">
                  <a16:creationId xmlns:a16="http://schemas.microsoft.com/office/drawing/2014/main" id="{A6EE569F-B228-6E2C-0B66-F87025C775A3}"/>
                </a:ext>
              </a:extLst>
            </p:cNvPr>
            <p:cNvSpPr/>
            <p:nvPr/>
          </p:nvSpPr>
          <p:spPr>
            <a:xfrm>
              <a:off x="1165852" y="7278489"/>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Oval 14">
              <a:extLst>
                <a:ext uri="{FF2B5EF4-FFF2-40B4-BE49-F238E27FC236}">
                  <a16:creationId xmlns:a16="http://schemas.microsoft.com/office/drawing/2014/main" id="{54FF51B4-06C1-C5EA-771E-BB90FF8F5D4D}"/>
                </a:ext>
              </a:extLst>
            </p:cNvPr>
            <p:cNvSpPr/>
            <p:nvPr/>
          </p:nvSpPr>
          <p:spPr>
            <a:xfrm>
              <a:off x="1165852" y="791488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Oval 17">
              <a:extLst>
                <a:ext uri="{FF2B5EF4-FFF2-40B4-BE49-F238E27FC236}">
                  <a16:creationId xmlns:a16="http://schemas.microsoft.com/office/drawing/2014/main" id="{A089B63A-4748-9456-002F-FE44A3522A5E}"/>
                </a:ext>
              </a:extLst>
            </p:cNvPr>
            <p:cNvSpPr/>
            <p:nvPr/>
          </p:nvSpPr>
          <p:spPr>
            <a:xfrm>
              <a:off x="1207690" y="592466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Oval 19">
              <a:extLst>
                <a:ext uri="{FF2B5EF4-FFF2-40B4-BE49-F238E27FC236}">
                  <a16:creationId xmlns:a16="http://schemas.microsoft.com/office/drawing/2014/main" id="{FE1BD2D1-1B50-176E-0BBB-C7D74136F4BF}"/>
                </a:ext>
              </a:extLst>
            </p:cNvPr>
            <p:cNvSpPr/>
            <p:nvPr/>
          </p:nvSpPr>
          <p:spPr>
            <a:xfrm>
              <a:off x="1207689" y="647863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1" name="Oval 20">
              <a:extLst>
                <a:ext uri="{FF2B5EF4-FFF2-40B4-BE49-F238E27FC236}">
                  <a16:creationId xmlns:a16="http://schemas.microsoft.com/office/drawing/2014/main" id="{BFDFFBBC-C355-C2F8-EF44-3FF219B522FF}"/>
                </a:ext>
              </a:extLst>
            </p:cNvPr>
            <p:cNvSpPr/>
            <p:nvPr/>
          </p:nvSpPr>
          <p:spPr>
            <a:xfrm>
              <a:off x="2634153" y="64603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Oval 21">
              <a:extLst>
                <a:ext uri="{FF2B5EF4-FFF2-40B4-BE49-F238E27FC236}">
                  <a16:creationId xmlns:a16="http://schemas.microsoft.com/office/drawing/2014/main" id="{BDCE4AFF-191C-997C-55A9-0DCA055BBE2C}"/>
                </a:ext>
              </a:extLst>
            </p:cNvPr>
            <p:cNvSpPr/>
            <p:nvPr/>
          </p:nvSpPr>
          <p:spPr>
            <a:xfrm>
              <a:off x="2780457" y="82159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3" name="Oval 22">
              <a:extLst>
                <a:ext uri="{FF2B5EF4-FFF2-40B4-BE49-F238E27FC236}">
                  <a16:creationId xmlns:a16="http://schemas.microsoft.com/office/drawing/2014/main" id="{594C9AFA-010A-DD2F-659C-E86ADB50D159}"/>
                </a:ext>
              </a:extLst>
            </p:cNvPr>
            <p:cNvSpPr/>
            <p:nvPr/>
          </p:nvSpPr>
          <p:spPr>
            <a:xfrm>
              <a:off x="4243497" y="86731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Oval 23">
              <a:extLst>
                <a:ext uri="{FF2B5EF4-FFF2-40B4-BE49-F238E27FC236}">
                  <a16:creationId xmlns:a16="http://schemas.microsoft.com/office/drawing/2014/main" id="{921583B9-8291-B5E7-715A-0AAECD524610}"/>
                </a:ext>
              </a:extLst>
            </p:cNvPr>
            <p:cNvSpPr/>
            <p:nvPr/>
          </p:nvSpPr>
          <p:spPr>
            <a:xfrm>
              <a:off x="3255945" y="67712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5" name="Oval 24">
              <a:extLst>
                <a:ext uri="{FF2B5EF4-FFF2-40B4-BE49-F238E27FC236}">
                  <a16:creationId xmlns:a16="http://schemas.microsoft.com/office/drawing/2014/main" id="{8B3E72EF-8EC8-C251-B81F-CC97C2697A9B}"/>
                </a:ext>
              </a:extLst>
            </p:cNvPr>
            <p:cNvSpPr/>
            <p:nvPr/>
          </p:nvSpPr>
          <p:spPr>
            <a:xfrm>
              <a:off x="3585129" y="74113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6" name="Oval 25">
              <a:extLst>
                <a:ext uri="{FF2B5EF4-FFF2-40B4-BE49-F238E27FC236}">
                  <a16:creationId xmlns:a16="http://schemas.microsoft.com/office/drawing/2014/main" id="{D4455E63-CEC4-6F5A-AAEE-B1A44750021F}"/>
                </a:ext>
              </a:extLst>
            </p:cNvPr>
            <p:cNvSpPr/>
            <p:nvPr/>
          </p:nvSpPr>
          <p:spPr>
            <a:xfrm>
              <a:off x="3694857" y="675295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7" name="Oval 26">
              <a:extLst>
                <a:ext uri="{FF2B5EF4-FFF2-40B4-BE49-F238E27FC236}">
                  <a16:creationId xmlns:a16="http://schemas.microsoft.com/office/drawing/2014/main" id="{F730A503-2B0A-83F3-39F7-9F750AA6FD8C}"/>
                </a:ext>
              </a:extLst>
            </p:cNvPr>
            <p:cNvSpPr/>
            <p:nvPr/>
          </p:nvSpPr>
          <p:spPr>
            <a:xfrm>
              <a:off x="3585129" y="613116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8" name="Oval 27">
              <a:extLst>
                <a:ext uri="{FF2B5EF4-FFF2-40B4-BE49-F238E27FC236}">
                  <a16:creationId xmlns:a16="http://schemas.microsoft.com/office/drawing/2014/main" id="{FA408A23-378E-9BB4-5314-BAEBB27524E2}"/>
                </a:ext>
              </a:extLst>
            </p:cNvPr>
            <p:cNvSpPr/>
            <p:nvPr/>
          </p:nvSpPr>
          <p:spPr>
            <a:xfrm>
              <a:off x="4152057" y="5710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9" name="Oval 28">
              <a:extLst>
                <a:ext uri="{FF2B5EF4-FFF2-40B4-BE49-F238E27FC236}">
                  <a16:creationId xmlns:a16="http://schemas.microsoft.com/office/drawing/2014/main" id="{7B473282-5D41-6184-042D-C380E61E9A4A}"/>
                </a:ext>
              </a:extLst>
            </p:cNvPr>
            <p:cNvSpPr/>
            <p:nvPr/>
          </p:nvSpPr>
          <p:spPr>
            <a:xfrm>
              <a:off x="4170345" y="647863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0" name="Oval 29">
              <a:extLst>
                <a:ext uri="{FF2B5EF4-FFF2-40B4-BE49-F238E27FC236}">
                  <a16:creationId xmlns:a16="http://schemas.microsoft.com/office/drawing/2014/main" id="{4458EB32-41A0-1B92-FA0F-E49C6D6009F6}"/>
                </a:ext>
              </a:extLst>
            </p:cNvPr>
            <p:cNvSpPr/>
            <p:nvPr/>
          </p:nvSpPr>
          <p:spPr>
            <a:xfrm>
              <a:off x="4426377" y="69175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1" name="Oval 30">
              <a:extLst>
                <a:ext uri="{FF2B5EF4-FFF2-40B4-BE49-F238E27FC236}">
                  <a16:creationId xmlns:a16="http://schemas.microsoft.com/office/drawing/2014/main" id="{F2D9E718-3E1F-B35C-9514-2BCD18FFDE0D}"/>
                </a:ext>
              </a:extLst>
            </p:cNvPr>
            <p:cNvSpPr/>
            <p:nvPr/>
          </p:nvSpPr>
          <p:spPr>
            <a:xfrm>
              <a:off x="4280073" y="76307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2" name="Oval 31">
              <a:extLst>
                <a:ext uri="{FF2B5EF4-FFF2-40B4-BE49-F238E27FC236}">
                  <a16:creationId xmlns:a16="http://schemas.microsoft.com/office/drawing/2014/main" id="{38522570-F049-F281-C165-58AE8DFE0E59}"/>
                </a:ext>
              </a:extLst>
            </p:cNvPr>
            <p:cNvSpPr/>
            <p:nvPr/>
          </p:nvSpPr>
          <p:spPr>
            <a:xfrm>
              <a:off x="4938441" y="79782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4" name="Oval 33">
              <a:extLst>
                <a:ext uri="{FF2B5EF4-FFF2-40B4-BE49-F238E27FC236}">
                  <a16:creationId xmlns:a16="http://schemas.microsoft.com/office/drawing/2014/main" id="{6E5544C9-4B4E-6D26-AA85-F33A539C464D}"/>
                </a:ext>
              </a:extLst>
            </p:cNvPr>
            <p:cNvSpPr/>
            <p:nvPr/>
          </p:nvSpPr>
          <p:spPr>
            <a:xfrm>
              <a:off x="5432217" y="75210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5" name="Oval 34">
              <a:extLst>
                <a:ext uri="{FF2B5EF4-FFF2-40B4-BE49-F238E27FC236}">
                  <a16:creationId xmlns:a16="http://schemas.microsoft.com/office/drawing/2014/main" id="{24423127-8B90-6B6A-6BF9-46E5B67993F9}"/>
                </a:ext>
              </a:extLst>
            </p:cNvPr>
            <p:cNvSpPr/>
            <p:nvPr/>
          </p:nvSpPr>
          <p:spPr>
            <a:xfrm>
              <a:off x="5139609" y="700898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6" name="Oval 35">
              <a:extLst>
                <a:ext uri="{FF2B5EF4-FFF2-40B4-BE49-F238E27FC236}">
                  <a16:creationId xmlns:a16="http://schemas.microsoft.com/office/drawing/2014/main" id="{E49ECBF8-56FD-0F28-7256-B6D986E42B9F}"/>
                </a:ext>
              </a:extLst>
            </p:cNvPr>
            <p:cNvSpPr/>
            <p:nvPr/>
          </p:nvSpPr>
          <p:spPr>
            <a:xfrm>
              <a:off x="5103033" y="66066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7" name="Oval 36">
              <a:extLst>
                <a:ext uri="{FF2B5EF4-FFF2-40B4-BE49-F238E27FC236}">
                  <a16:creationId xmlns:a16="http://schemas.microsoft.com/office/drawing/2014/main" id="{C414C093-23C9-C1F3-746C-67F6FA7354CB}"/>
                </a:ext>
              </a:extLst>
            </p:cNvPr>
            <p:cNvSpPr/>
            <p:nvPr/>
          </p:nvSpPr>
          <p:spPr>
            <a:xfrm>
              <a:off x="4956729" y="62043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8" name="Oval 37">
              <a:extLst>
                <a:ext uri="{FF2B5EF4-FFF2-40B4-BE49-F238E27FC236}">
                  <a16:creationId xmlns:a16="http://schemas.microsoft.com/office/drawing/2014/main" id="{D8D833B9-B33C-80D4-6CCA-C113A1F86D9B}"/>
                </a:ext>
              </a:extLst>
            </p:cNvPr>
            <p:cNvSpPr/>
            <p:nvPr/>
          </p:nvSpPr>
          <p:spPr>
            <a:xfrm>
              <a:off x="4975017" y="57471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9" name="Oval 38">
              <a:extLst>
                <a:ext uri="{FF2B5EF4-FFF2-40B4-BE49-F238E27FC236}">
                  <a16:creationId xmlns:a16="http://schemas.microsoft.com/office/drawing/2014/main" id="{170B622B-21A0-08E7-3F17-988AED0105A0}"/>
                </a:ext>
              </a:extLst>
            </p:cNvPr>
            <p:cNvSpPr/>
            <p:nvPr/>
          </p:nvSpPr>
          <p:spPr>
            <a:xfrm>
              <a:off x="5578521" y="58568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0" name="Oval 39">
              <a:extLst>
                <a:ext uri="{FF2B5EF4-FFF2-40B4-BE49-F238E27FC236}">
                  <a16:creationId xmlns:a16="http://schemas.microsoft.com/office/drawing/2014/main" id="{341F343C-3793-7022-39B9-B67842407E8E}"/>
                </a:ext>
              </a:extLst>
            </p:cNvPr>
            <p:cNvSpPr/>
            <p:nvPr/>
          </p:nvSpPr>
          <p:spPr>
            <a:xfrm>
              <a:off x="5633385" y="66066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1" name="Oval 40">
              <a:extLst>
                <a:ext uri="{FF2B5EF4-FFF2-40B4-BE49-F238E27FC236}">
                  <a16:creationId xmlns:a16="http://schemas.microsoft.com/office/drawing/2014/main" id="{174269F3-82F2-2DA3-D989-0A36E29CB636}"/>
                </a:ext>
              </a:extLst>
            </p:cNvPr>
            <p:cNvSpPr/>
            <p:nvPr/>
          </p:nvSpPr>
          <p:spPr>
            <a:xfrm>
              <a:off x="5816265" y="70821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2" name="Oval 41">
              <a:extLst>
                <a:ext uri="{FF2B5EF4-FFF2-40B4-BE49-F238E27FC236}">
                  <a16:creationId xmlns:a16="http://schemas.microsoft.com/office/drawing/2014/main" id="{47523927-85CD-A625-C4D6-07EF09731EAB}"/>
                </a:ext>
              </a:extLst>
            </p:cNvPr>
            <p:cNvSpPr/>
            <p:nvPr/>
          </p:nvSpPr>
          <p:spPr>
            <a:xfrm>
              <a:off x="5797977" y="75393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3" name="Oval 42">
              <a:extLst>
                <a:ext uri="{FF2B5EF4-FFF2-40B4-BE49-F238E27FC236}">
                  <a16:creationId xmlns:a16="http://schemas.microsoft.com/office/drawing/2014/main" id="{CF639B5D-7C2E-E7AB-9243-8C577EBC8404}"/>
                </a:ext>
              </a:extLst>
            </p:cNvPr>
            <p:cNvSpPr/>
            <p:nvPr/>
          </p:nvSpPr>
          <p:spPr>
            <a:xfrm>
              <a:off x="5797977" y="7996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4" name="Oval 43">
              <a:extLst>
                <a:ext uri="{FF2B5EF4-FFF2-40B4-BE49-F238E27FC236}">
                  <a16:creationId xmlns:a16="http://schemas.microsoft.com/office/drawing/2014/main" id="{CF0B3F4D-B1B2-53A0-6689-3735A85E615F}"/>
                </a:ext>
              </a:extLst>
            </p:cNvPr>
            <p:cNvSpPr/>
            <p:nvPr/>
          </p:nvSpPr>
          <p:spPr>
            <a:xfrm>
              <a:off x="6218601" y="7996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5" name="Oval 44">
              <a:extLst>
                <a:ext uri="{FF2B5EF4-FFF2-40B4-BE49-F238E27FC236}">
                  <a16:creationId xmlns:a16="http://schemas.microsoft.com/office/drawing/2014/main" id="{6B875D38-7941-85E8-BF91-BA83F3BD7885}"/>
                </a:ext>
              </a:extLst>
            </p:cNvPr>
            <p:cNvSpPr/>
            <p:nvPr/>
          </p:nvSpPr>
          <p:spPr>
            <a:xfrm>
              <a:off x="6511209" y="777708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6" name="Oval 45">
              <a:extLst>
                <a:ext uri="{FF2B5EF4-FFF2-40B4-BE49-F238E27FC236}">
                  <a16:creationId xmlns:a16="http://schemas.microsoft.com/office/drawing/2014/main" id="{0E19425E-9480-9355-1880-5DF37DB2FFC4}"/>
                </a:ext>
              </a:extLst>
            </p:cNvPr>
            <p:cNvSpPr/>
            <p:nvPr/>
          </p:nvSpPr>
          <p:spPr>
            <a:xfrm>
              <a:off x="6876969" y="779537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Oval 46">
              <a:extLst>
                <a:ext uri="{FF2B5EF4-FFF2-40B4-BE49-F238E27FC236}">
                  <a16:creationId xmlns:a16="http://schemas.microsoft.com/office/drawing/2014/main" id="{A86533B0-F714-D5E3-D7C8-8A7BAB459198}"/>
                </a:ext>
              </a:extLst>
            </p:cNvPr>
            <p:cNvSpPr/>
            <p:nvPr/>
          </p:nvSpPr>
          <p:spPr>
            <a:xfrm>
              <a:off x="7151289" y="83440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8" name="Oval 47">
              <a:extLst>
                <a:ext uri="{FF2B5EF4-FFF2-40B4-BE49-F238E27FC236}">
                  <a16:creationId xmlns:a16="http://schemas.microsoft.com/office/drawing/2014/main" id="{DBD49906-DDC5-823A-3F12-1382151737BF}"/>
                </a:ext>
              </a:extLst>
            </p:cNvPr>
            <p:cNvSpPr/>
            <p:nvPr/>
          </p:nvSpPr>
          <p:spPr>
            <a:xfrm>
              <a:off x="7187865" y="75393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9" name="Oval 48">
              <a:extLst>
                <a:ext uri="{FF2B5EF4-FFF2-40B4-BE49-F238E27FC236}">
                  <a16:creationId xmlns:a16="http://schemas.microsoft.com/office/drawing/2014/main" id="{FE8276C0-6995-7868-F481-C9BFA47D710F}"/>
                </a:ext>
              </a:extLst>
            </p:cNvPr>
            <p:cNvSpPr/>
            <p:nvPr/>
          </p:nvSpPr>
          <p:spPr>
            <a:xfrm>
              <a:off x="7425609" y="72467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0" name="Oval 49">
              <a:extLst>
                <a:ext uri="{FF2B5EF4-FFF2-40B4-BE49-F238E27FC236}">
                  <a16:creationId xmlns:a16="http://schemas.microsoft.com/office/drawing/2014/main" id="{8F62A8F5-AEC3-5569-6C55-8B05DE611A23}"/>
                </a:ext>
              </a:extLst>
            </p:cNvPr>
            <p:cNvSpPr/>
            <p:nvPr/>
          </p:nvSpPr>
          <p:spPr>
            <a:xfrm>
              <a:off x="7334169" y="69541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1" name="Oval 50">
              <a:extLst>
                <a:ext uri="{FF2B5EF4-FFF2-40B4-BE49-F238E27FC236}">
                  <a16:creationId xmlns:a16="http://schemas.microsoft.com/office/drawing/2014/main" id="{C6189C3D-563A-FF79-4544-DF50DEC203E8}"/>
                </a:ext>
              </a:extLst>
            </p:cNvPr>
            <p:cNvSpPr/>
            <p:nvPr/>
          </p:nvSpPr>
          <p:spPr>
            <a:xfrm>
              <a:off x="8083977" y="700898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2" name="Oval 51">
              <a:extLst>
                <a:ext uri="{FF2B5EF4-FFF2-40B4-BE49-F238E27FC236}">
                  <a16:creationId xmlns:a16="http://schemas.microsoft.com/office/drawing/2014/main" id="{57E23A1C-2F91-AF82-C035-8681CD662832}"/>
                </a:ext>
              </a:extLst>
            </p:cNvPr>
            <p:cNvSpPr/>
            <p:nvPr/>
          </p:nvSpPr>
          <p:spPr>
            <a:xfrm>
              <a:off x="7407321" y="67712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3" name="Oval 52">
              <a:extLst>
                <a:ext uri="{FF2B5EF4-FFF2-40B4-BE49-F238E27FC236}">
                  <a16:creationId xmlns:a16="http://schemas.microsoft.com/office/drawing/2014/main" id="{F881982D-810A-4F20-76C7-0CE7FB9F2DD6}"/>
                </a:ext>
              </a:extLst>
            </p:cNvPr>
            <p:cNvSpPr/>
            <p:nvPr/>
          </p:nvSpPr>
          <p:spPr>
            <a:xfrm>
              <a:off x="7718217" y="67895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4" name="Oval 53">
              <a:extLst>
                <a:ext uri="{FF2B5EF4-FFF2-40B4-BE49-F238E27FC236}">
                  <a16:creationId xmlns:a16="http://schemas.microsoft.com/office/drawing/2014/main" id="{31A9FFFF-2BE0-70FF-6BB6-EFDF34D076B5}"/>
                </a:ext>
              </a:extLst>
            </p:cNvPr>
            <p:cNvSpPr/>
            <p:nvPr/>
          </p:nvSpPr>
          <p:spPr>
            <a:xfrm>
              <a:off x="7663353" y="653350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5" name="Oval 54">
              <a:extLst>
                <a:ext uri="{FF2B5EF4-FFF2-40B4-BE49-F238E27FC236}">
                  <a16:creationId xmlns:a16="http://schemas.microsoft.com/office/drawing/2014/main" id="{CDEE6DDE-C254-E550-8F02-323CBBFD0616}"/>
                </a:ext>
              </a:extLst>
            </p:cNvPr>
            <p:cNvSpPr/>
            <p:nvPr/>
          </p:nvSpPr>
          <p:spPr>
            <a:xfrm>
              <a:off x="7206153" y="65152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6" name="Oval 55">
              <a:extLst>
                <a:ext uri="{FF2B5EF4-FFF2-40B4-BE49-F238E27FC236}">
                  <a16:creationId xmlns:a16="http://schemas.microsoft.com/office/drawing/2014/main" id="{C0B84EC4-C2CF-8B69-2FAA-F704DB5A8156}"/>
                </a:ext>
              </a:extLst>
            </p:cNvPr>
            <p:cNvSpPr/>
            <p:nvPr/>
          </p:nvSpPr>
          <p:spPr>
            <a:xfrm>
              <a:off x="7407321" y="61677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7" name="Oval 56">
              <a:extLst>
                <a:ext uri="{FF2B5EF4-FFF2-40B4-BE49-F238E27FC236}">
                  <a16:creationId xmlns:a16="http://schemas.microsoft.com/office/drawing/2014/main" id="{9CB4F8A9-45E2-A427-C6D1-25B1CE445BFD}"/>
                </a:ext>
              </a:extLst>
            </p:cNvPr>
            <p:cNvSpPr/>
            <p:nvPr/>
          </p:nvSpPr>
          <p:spPr>
            <a:xfrm>
              <a:off x="7699929"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8" name="Oval 57">
              <a:extLst>
                <a:ext uri="{FF2B5EF4-FFF2-40B4-BE49-F238E27FC236}">
                  <a16:creationId xmlns:a16="http://schemas.microsoft.com/office/drawing/2014/main" id="{98512316-1EBB-7D1B-F6BF-5F30A5D0FA7F}"/>
                </a:ext>
              </a:extLst>
            </p:cNvPr>
            <p:cNvSpPr/>
            <p:nvPr/>
          </p:nvSpPr>
          <p:spPr>
            <a:xfrm>
              <a:off x="7919385"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2" name="Oval 61">
              <a:extLst>
                <a:ext uri="{FF2B5EF4-FFF2-40B4-BE49-F238E27FC236}">
                  <a16:creationId xmlns:a16="http://schemas.microsoft.com/office/drawing/2014/main" id="{8A9418D1-9BB7-4E53-A0B6-942217E03BDC}"/>
                </a:ext>
              </a:extLst>
            </p:cNvPr>
            <p:cNvSpPr/>
            <p:nvPr/>
          </p:nvSpPr>
          <p:spPr>
            <a:xfrm>
              <a:off x="7846233" y="61677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3" name="Oval 62">
              <a:extLst>
                <a:ext uri="{FF2B5EF4-FFF2-40B4-BE49-F238E27FC236}">
                  <a16:creationId xmlns:a16="http://schemas.microsoft.com/office/drawing/2014/main" id="{4A6ED394-0C0E-0826-DE3B-66730E0DDF01}"/>
                </a:ext>
              </a:extLst>
            </p:cNvPr>
            <p:cNvSpPr/>
            <p:nvPr/>
          </p:nvSpPr>
          <p:spPr>
            <a:xfrm>
              <a:off x="7809657" y="60397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4" name="Oval 63">
              <a:extLst>
                <a:ext uri="{FF2B5EF4-FFF2-40B4-BE49-F238E27FC236}">
                  <a16:creationId xmlns:a16="http://schemas.microsoft.com/office/drawing/2014/main" id="{FC4AD5E0-1358-FC09-BA7F-329EECE97CC4}"/>
                </a:ext>
              </a:extLst>
            </p:cNvPr>
            <p:cNvSpPr/>
            <p:nvPr/>
          </p:nvSpPr>
          <p:spPr>
            <a:xfrm>
              <a:off x="7626777" y="59299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5" name="Oval 64">
              <a:extLst>
                <a:ext uri="{FF2B5EF4-FFF2-40B4-BE49-F238E27FC236}">
                  <a16:creationId xmlns:a16="http://schemas.microsoft.com/office/drawing/2014/main" id="{71331D24-FCB5-423E-7664-70D804757C9A}"/>
                </a:ext>
              </a:extLst>
            </p:cNvPr>
            <p:cNvSpPr/>
            <p:nvPr/>
          </p:nvSpPr>
          <p:spPr>
            <a:xfrm>
              <a:off x="8010825" y="5710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6" name="Oval 65">
              <a:extLst>
                <a:ext uri="{FF2B5EF4-FFF2-40B4-BE49-F238E27FC236}">
                  <a16:creationId xmlns:a16="http://schemas.microsoft.com/office/drawing/2014/main" id="{CFD43E70-B1FE-AFBE-5309-BF56F3963088}"/>
                </a:ext>
              </a:extLst>
            </p:cNvPr>
            <p:cNvSpPr/>
            <p:nvPr/>
          </p:nvSpPr>
          <p:spPr>
            <a:xfrm>
              <a:off x="6730665" y="67163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7" name="Oval 66">
              <a:extLst>
                <a:ext uri="{FF2B5EF4-FFF2-40B4-BE49-F238E27FC236}">
                  <a16:creationId xmlns:a16="http://schemas.microsoft.com/office/drawing/2014/main" id="{7BD0D913-5F47-F6AD-1C7B-9B7B2ED912F7}"/>
                </a:ext>
              </a:extLst>
            </p:cNvPr>
            <p:cNvSpPr/>
            <p:nvPr/>
          </p:nvSpPr>
          <p:spPr>
            <a:xfrm>
              <a:off x="7078137" y="689926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8" name="Oval 67">
              <a:extLst>
                <a:ext uri="{FF2B5EF4-FFF2-40B4-BE49-F238E27FC236}">
                  <a16:creationId xmlns:a16="http://schemas.microsoft.com/office/drawing/2014/main" id="{C9552751-70B0-A8DE-8CC2-8114C9D65DF6}"/>
                </a:ext>
              </a:extLst>
            </p:cNvPr>
            <p:cNvSpPr/>
            <p:nvPr/>
          </p:nvSpPr>
          <p:spPr>
            <a:xfrm>
              <a:off x="6620937" y="710042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9" name="Oval 68">
              <a:extLst>
                <a:ext uri="{FF2B5EF4-FFF2-40B4-BE49-F238E27FC236}">
                  <a16:creationId xmlns:a16="http://schemas.microsoft.com/office/drawing/2014/main" id="{45C7683C-F607-7E73-3188-2E632C82293E}"/>
                </a:ext>
              </a:extLst>
            </p:cNvPr>
            <p:cNvSpPr/>
            <p:nvPr/>
          </p:nvSpPr>
          <p:spPr>
            <a:xfrm>
              <a:off x="6529497" y="73747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0" name="Oval 69">
              <a:extLst>
                <a:ext uri="{FF2B5EF4-FFF2-40B4-BE49-F238E27FC236}">
                  <a16:creationId xmlns:a16="http://schemas.microsoft.com/office/drawing/2014/main" id="{AB64DA8B-93F8-9C51-EF64-D31FD5744976}"/>
                </a:ext>
              </a:extLst>
            </p:cNvPr>
            <p:cNvSpPr/>
            <p:nvPr/>
          </p:nvSpPr>
          <p:spPr>
            <a:xfrm>
              <a:off x="6145449" y="67895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1" name="Oval 70">
              <a:extLst>
                <a:ext uri="{FF2B5EF4-FFF2-40B4-BE49-F238E27FC236}">
                  <a16:creationId xmlns:a16="http://schemas.microsoft.com/office/drawing/2014/main" id="{84B1DE7C-770F-EEC2-98AB-EFECA3442742}"/>
                </a:ext>
              </a:extLst>
            </p:cNvPr>
            <p:cNvSpPr/>
            <p:nvPr/>
          </p:nvSpPr>
          <p:spPr>
            <a:xfrm>
              <a:off x="6584361" y="61494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2" name="Oval 71">
              <a:extLst>
                <a:ext uri="{FF2B5EF4-FFF2-40B4-BE49-F238E27FC236}">
                  <a16:creationId xmlns:a16="http://schemas.microsoft.com/office/drawing/2014/main" id="{87DA42DC-A6E1-2E2D-CB3A-B022FA748415}"/>
                </a:ext>
              </a:extLst>
            </p:cNvPr>
            <p:cNvSpPr/>
            <p:nvPr/>
          </p:nvSpPr>
          <p:spPr>
            <a:xfrm>
              <a:off x="5962569" y="62043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9" name="Slide Number Placeholder 5">
            <a:extLst>
              <a:ext uri="{FF2B5EF4-FFF2-40B4-BE49-F238E27FC236}">
                <a16:creationId xmlns:a16="http://schemas.microsoft.com/office/drawing/2014/main" id="{E6400EA7-C91F-C5FC-AD5E-67E7069D5A3A}"/>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27</a:t>
            </a:fld>
            <a:endParaRPr lang="en-US" sz="1800" dirty="0">
              <a:solidFill>
                <a:srgbClr val="5E5E5E"/>
              </a:solidFill>
            </a:endParaRPr>
          </a:p>
        </p:txBody>
      </p:sp>
      <p:sp>
        <p:nvSpPr>
          <p:cNvPr id="11" name="Text Placeholder 3">
            <a:extLst>
              <a:ext uri="{FF2B5EF4-FFF2-40B4-BE49-F238E27FC236}">
                <a16:creationId xmlns:a16="http://schemas.microsoft.com/office/drawing/2014/main" id="{0A917CDC-5516-B75B-8CC1-052B99C0B77D}"/>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Example</a:t>
            </a:r>
            <a:r>
              <a:rPr lang="en-US" i="1" dirty="0">
                <a:solidFill>
                  <a:srgbClr val="5E5E5E"/>
                </a:solidFill>
                <a:latin typeface="Helvetica Neue UltraLight" panose="02000206000000020004" pitchFamily="2" charset="0"/>
                <a:ea typeface="Helvetica Neue UltraLight" panose="02000206000000020004" pitchFamily="2" charset="0"/>
              </a:rPr>
              <a:t>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279960169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 Placeholder 3">
            <a:extLst>
              <a:ext uri="{FF2B5EF4-FFF2-40B4-BE49-F238E27FC236}">
                <a16:creationId xmlns:a16="http://schemas.microsoft.com/office/drawing/2014/main" id="{9797D2E1-228A-5C79-CA3E-6097DC2AF6F8}"/>
              </a:ext>
            </a:extLst>
          </p:cNvPr>
          <p:cNvSpPr>
            <a:spLocks noGrp="1"/>
          </p:cNvSpPr>
          <p:nvPr>
            <p:ph type="body" sz="quarter" idx="1"/>
          </p:nvPr>
        </p:nvSpPr>
        <p:spPr>
          <a:xfrm>
            <a:off x="1201440" y="12397186"/>
            <a:ext cx="21968621" cy="636979"/>
          </a:xfrm>
        </p:spPr>
        <p:txBody>
          <a:bodyPr>
            <a:normAutofit fontScale="77500" lnSpcReduction="20000"/>
          </a:bodyPr>
          <a:lstStyle/>
          <a:p>
            <a:pPr algn="r" hangingPunct="1"/>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pic>
        <p:nvPicPr>
          <p:cNvPr id="11" name="Picture 10" descr="Mouse icon">
            <a:extLst>
              <a:ext uri="{FF2B5EF4-FFF2-40B4-BE49-F238E27FC236}">
                <a16:creationId xmlns:a16="http://schemas.microsoft.com/office/drawing/2014/main" id="{709F810A-5BDB-AFA4-9FE6-64C9A960009C}"/>
              </a:ext>
            </a:extLst>
          </p:cNvPr>
          <p:cNvPicPr>
            <a:picLocks noChangeAspect="1"/>
          </p:cNvPicPr>
          <p:nvPr/>
        </p:nvPicPr>
        <p:blipFill>
          <a:blip r:embed="rId2"/>
          <a:stretch>
            <a:fillRect/>
          </a:stretch>
        </p:blipFill>
        <p:spPr>
          <a:xfrm>
            <a:off x="10283798" y="5004615"/>
            <a:ext cx="4276171" cy="4276171"/>
          </a:xfrm>
          <a:prstGeom prst="rect">
            <a:avLst/>
          </a:prstGeom>
        </p:spPr>
      </p:pic>
      <p:pic>
        <p:nvPicPr>
          <p:cNvPr id="33" name="Picture 32" descr="Keyboard icon">
            <a:extLst>
              <a:ext uri="{FF2B5EF4-FFF2-40B4-BE49-F238E27FC236}">
                <a16:creationId xmlns:a16="http://schemas.microsoft.com/office/drawing/2014/main" id="{F8C6FC48-248A-EC46-81F1-A7D904D862DC}"/>
              </a:ext>
            </a:extLst>
          </p:cNvPr>
          <p:cNvPicPr>
            <a:picLocks noChangeAspect="1"/>
          </p:cNvPicPr>
          <p:nvPr/>
        </p:nvPicPr>
        <p:blipFill>
          <a:blip r:embed="rId3"/>
          <a:stretch>
            <a:fillRect/>
          </a:stretch>
        </p:blipFill>
        <p:spPr>
          <a:xfrm>
            <a:off x="15820979" y="3938745"/>
            <a:ext cx="5969000" cy="5969000"/>
          </a:xfrm>
          <a:prstGeom prst="rect">
            <a:avLst/>
          </a:prstGeom>
        </p:spPr>
      </p:pic>
      <p:sp>
        <p:nvSpPr>
          <p:cNvPr id="59" name="TextBox 58">
            <a:extLst>
              <a:ext uri="{FF2B5EF4-FFF2-40B4-BE49-F238E27FC236}">
                <a16:creationId xmlns:a16="http://schemas.microsoft.com/office/drawing/2014/main" id="{D83D41EA-2E95-2536-EA70-FBA0E9283573}"/>
              </a:ext>
            </a:extLst>
          </p:cNvPr>
          <p:cNvSpPr txBox="1"/>
          <p:nvPr/>
        </p:nvSpPr>
        <p:spPr>
          <a:xfrm>
            <a:off x="10952020" y="2922415"/>
            <a:ext cx="11222180"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0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If a mouse can do something (like produce a tooltip), then there must be parity at least with a keyboard.</a:t>
            </a:r>
            <a:endParaRPr lang="en-US" sz="4000" dirty="0">
              <a:solidFill>
                <a:srgbClr val="000000"/>
              </a:solidFill>
            </a:endParaRPr>
          </a:p>
        </p:txBody>
      </p:sp>
      <p:sp>
        <p:nvSpPr>
          <p:cNvPr id="60" name="TextBox 59">
            <a:extLst>
              <a:ext uri="{FF2B5EF4-FFF2-40B4-BE49-F238E27FC236}">
                <a16:creationId xmlns:a16="http://schemas.microsoft.com/office/drawing/2014/main" id="{16FE4E34-D8F2-926C-FDBC-6217EA98512A}"/>
              </a:ext>
            </a:extLst>
          </p:cNvPr>
          <p:cNvSpPr txBox="1"/>
          <p:nvPr/>
        </p:nvSpPr>
        <p:spPr>
          <a:xfrm>
            <a:off x="13487827" y="6478636"/>
            <a:ext cx="3137626"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80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t>
            </a:r>
            <a:endParaRPr lang="en-US" sz="8000" dirty="0">
              <a:solidFill>
                <a:srgbClr val="000000"/>
              </a:solidFill>
            </a:endParaRPr>
          </a:p>
        </p:txBody>
      </p:sp>
      <p:sp>
        <p:nvSpPr>
          <p:cNvPr id="4" name="Slide Number Placeholder 5">
            <a:extLst>
              <a:ext uri="{FF2B5EF4-FFF2-40B4-BE49-F238E27FC236}">
                <a16:creationId xmlns:a16="http://schemas.microsoft.com/office/drawing/2014/main" id="{03FE9921-72C3-2644-B26B-6B99502C52A2}"/>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28</a:t>
            </a:fld>
            <a:endParaRPr lang="en-US" sz="1800" dirty="0">
              <a:solidFill>
                <a:srgbClr val="5E5E5E"/>
              </a:solidFill>
            </a:endParaRPr>
          </a:p>
        </p:txBody>
      </p:sp>
      <p:pic>
        <p:nvPicPr>
          <p:cNvPr id="6" name="Picture 5"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BD5E82CC-C5E2-BC67-2F9E-C0A360FD7F4C}"/>
              </a:ext>
            </a:extLst>
          </p:cNvPr>
          <p:cNvPicPr>
            <a:picLocks noChangeAspect="1"/>
          </p:cNvPicPr>
          <p:nvPr/>
        </p:nvPicPr>
        <p:blipFill>
          <a:blip r:embed="rId4"/>
          <a:stretch>
            <a:fillRect/>
          </a:stretch>
        </p:blipFill>
        <p:spPr>
          <a:xfrm>
            <a:off x="1207691" y="3114763"/>
            <a:ext cx="7407147" cy="5643192"/>
          </a:xfrm>
          <a:prstGeom prst="rect">
            <a:avLst/>
          </a:prstGeom>
        </p:spPr>
      </p:pic>
      <p:pic>
        <p:nvPicPr>
          <p:cNvPr id="7" name="Picture 6" descr="PRESIDENTIAL RESULTS&#10;Joe Biden wins election to be the 46th US President&#10;&#10;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a:extLst>
              <a:ext uri="{FF2B5EF4-FFF2-40B4-BE49-F238E27FC236}">
                <a16:creationId xmlns:a16="http://schemas.microsoft.com/office/drawing/2014/main" id="{CE9246F0-58AF-3ECE-2286-E420E32B679A}"/>
              </a:ext>
            </a:extLst>
          </p:cNvPr>
          <p:cNvPicPr>
            <a:picLocks noChangeAspect="1"/>
          </p:cNvPicPr>
          <p:nvPr/>
        </p:nvPicPr>
        <p:blipFill>
          <a:blip r:embed="rId5"/>
          <a:stretch>
            <a:fillRect/>
          </a:stretch>
        </p:blipFill>
        <p:spPr>
          <a:xfrm>
            <a:off x="1207690" y="1383304"/>
            <a:ext cx="7407147" cy="1567234"/>
          </a:xfrm>
          <a:prstGeom prst="rect">
            <a:avLst/>
          </a:prstGeom>
        </p:spPr>
      </p:pic>
      <p:pic>
        <p:nvPicPr>
          <p:cNvPr id="9" name="Picture 8" descr="State Results&#10;3 Cards listed in alphabetical order:&#10;Alabama, Alaska, Arizona&#10;Each card contains information about the winner, including tables of data as well as a button to see full details.">
            <a:extLst>
              <a:ext uri="{FF2B5EF4-FFF2-40B4-BE49-F238E27FC236}">
                <a16:creationId xmlns:a16="http://schemas.microsoft.com/office/drawing/2014/main" id="{127A0281-C3AA-EC78-B4CC-C5DB8B1158F5}"/>
              </a:ext>
            </a:extLst>
          </p:cNvPr>
          <p:cNvPicPr>
            <a:picLocks noChangeAspect="1"/>
          </p:cNvPicPr>
          <p:nvPr/>
        </p:nvPicPr>
        <p:blipFill>
          <a:blip r:embed="rId6"/>
          <a:stretch>
            <a:fillRect/>
          </a:stretch>
        </p:blipFill>
        <p:spPr>
          <a:xfrm>
            <a:off x="1207690" y="8757955"/>
            <a:ext cx="7407147" cy="3226290"/>
          </a:xfrm>
          <a:prstGeom prst="rect">
            <a:avLst/>
          </a:prstGeom>
        </p:spPr>
      </p:pic>
      <p:pic>
        <p:nvPicPr>
          <p:cNvPr id="10" name="Picture 9" descr="Screenshot of a button.&#10;Show More States.">
            <a:extLst>
              <a:ext uri="{FF2B5EF4-FFF2-40B4-BE49-F238E27FC236}">
                <a16:creationId xmlns:a16="http://schemas.microsoft.com/office/drawing/2014/main" id="{3DA4046C-ECC9-C098-C326-E363DC96A6FA}"/>
              </a:ext>
            </a:extLst>
          </p:cNvPr>
          <p:cNvPicPr>
            <a:picLocks noChangeAspect="1"/>
          </p:cNvPicPr>
          <p:nvPr/>
        </p:nvPicPr>
        <p:blipFill>
          <a:blip r:embed="rId7"/>
          <a:stretch>
            <a:fillRect/>
          </a:stretch>
        </p:blipFill>
        <p:spPr>
          <a:xfrm>
            <a:off x="3761913" y="11984245"/>
            <a:ext cx="2298700" cy="850900"/>
          </a:xfrm>
          <a:prstGeom prst="rect">
            <a:avLst/>
          </a:prstGeom>
        </p:spPr>
      </p:pic>
      <p:pic>
        <p:nvPicPr>
          <p:cNvPr id="19" name="Picture 18" descr="A tooltip hovering over Washington State. It contains all the same information as the state results panel, under the map.">
            <a:extLst>
              <a:ext uri="{FF2B5EF4-FFF2-40B4-BE49-F238E27FC236}">
                <a16:creationId xmlns:a16="http://schemas.microsoft.com/office/drawing/2014/main" id="{72092AD9-54C9-6E4F-0980-F5E914F7DBB1}"/>
              </a:ext>
            </a:extLst>
          </p:cNvPr>
          <p:cNvPicPr>
            <a:picLocks noChangeAspect="1"/>
          </p:cNvPicPr>
          <p:nvPr/>
        </p:nvPicPr>
        <p:blipFill>
          <a:blip r:embed="rId8"/>
          <a:stretch>
            <a:fillRect/>
          </a:stretch>
        </p:blipFill>
        <p:spPr>
          <a:xfrm>
            <a:off x="3078478" y="3295110"/>
            <a:ext cx="3262686" cy="2231589"/>
          </a:xfrm>
          <a:prstGeom prst="rect">
            <a:avLst/>
          </a:prstGeom>
        </p:spPr>
      </p:pic>
      <p:grpSp>
        <p:nvGrpSpPr>
          <p:cNvPr id="61" name="Group 60" descr="57 errors">
            <a:extLst>
              <a:ext uri="{FF2B5EF4-FFF2-40B4-BE49-F238E27FC236}">
                <a16:creationId xmlns:a16="http://schemas.microsoft.com/office/drawing/2014/main" id="{78024C6F-BB00-3CD9-31CF-6819F9827CDA}"/>
              </a:ext>
            </a:extLst>
          </p:cNvPr>
          <p:cNvGrpSpPr/>
          <p:nvPr/>
        </p:nvGrpSpPr>
        <p:grpSpPr>
          <a:xfrm>
            <a:off x="1165852" y="4909405"/>
            <a:ext cx="7307870" cy="3678048"/>
            <a:chOff x="1165852" y="5384893"/>
            <a:chExt cx="7307870" cy="3678048"/>
          </a:xfrm>
        </p:grpSpPr>
        <p:sp>
          <p:nvSpPr>
            <p:cNvPr id="74" name="Oval 73">
              <a:extLst>
                <a:ext uri="{FF2B5EF4-FFF2-40B4-BE49-F238E27FC236}">
                  <a16:creationId xmlns:a16="http://schemas.microsoft.com/office/drawing/2014/main" id="{47F01CEA-CB9C-D66B-98E6-CBFB6E0DE45B}"/>
                </a:ext>
              </a:extLst>
            </p:cNvPr>
            <p:cNvSpPr/>
            <p:nvPr/>
          </p:nvSpPr>
          <p:spPr>
            <a:xfrm>
              <a:off x="2937153" y="595531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5" name="Oval 74">
              <a:extLst>
                <a:ext uri="{FF2B5EF4-FFF2-40B4-BE49-F238E27FC236}">
                  <a16:creationId xmlns:a16="http://schemas.microsoft.com/office/drawing/2014/main" id="{FEF6D801-959D-A687-B052-6C5F806EEB67}"/>
                </a:ext>
              </a:extLst>
            </p:cNvPr>
            <p:cNvSpPr/>
            <p:nvPr/>
          </p:nvSpPr>
          <p:spPr>
            <a:xfrm>
              <a:off x="3326898" y="538489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6" name="Oval 75">
              <a:extLst>
                <a:ext uri="{FF2B5EF4-FFF2-40B4-BE49-F238E27FC236}">
                  <a16:creationId xmlns:a16="http://schemas.microsoft.com/office/drawing/2014/main" id="{6D20EEF4-219F-28C6-BFA9-9F16D8FF2747}"/>
                </a:ext>
              </a:extLst>
            </p:cNvPr>
            <p:cNvSpPr/>
            <p:nvPr/>
          </p:nvSpPr>
          <p:spPr>
            <a:xfrm>
              <a:off x="1165852" y="7278489"/>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7" name="Oval 76">
              <a:extLst>
                <a:ext uri="{FF2B5EF4-FFF2-40B4-BE49-F238E27FC236}">
                  <a16:creationId xmlns:a16="http://schemas.microsoft.com/office/drawing/2014/main" id="{FA115B25-280C-CA9E-B3A1-BF366A613EA2}"/>
                </a:ext>
              </a:extLst>
            </p:cNvPr>
            <p:cNvSpPr/>
            <p:nvPr/>
          </p:nvSpPr>
          <p:spPr>
            <a:xfrm>
              <a:off x="1165852" y="791488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8" name="Oval 77">
              <a:extLst>
                <a:ext uri="{FF2B5EF4-FFF2-40B4-BE49-F238E27FC236}">
                  <a16:creationId xmlns:a16="http://schemas.microsoft.com/office/drawing/2014/main" id="{4E1046A1-FE95-0C94-20BC-DD53E1FC83EE}"/>
                </a:ext>
              </a:extLst>
            </p:cNvPr>
            <p:cNvSpPr/>
            <p:nvPr/>
          </p:nvSpPr>
          <p:spPr>
            <a:xfrm>
              <a:off x="1207690" y="592466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9" name="Oval 78">
              <a:extLst>
                <a:ext uri="{FF2B5EF4-FFF2-40B4-BE49-F238E27FC236}">
                  <a16:creationId xmlns:a16="http://schemas.microsoft.com/office/drawing/2014/main" id="{EFD1BFD3-21A9-840C-D186-47035AAEE0AC}"/>
                </a:ext>
              </a:extLst>
            </p:cNvPr>
            <p:cNvSpPr/>
            <p:nvPr/>
          </p:nvSpPr>
          <p:spPr>
            <a:xfrm>
              <a:off x="1207689" y="647863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0" name="Oval 79">
              <a:extLst>
                <a:ext uri="{FF2B5EF4-FFF2-40B4-BE49-F238E27FC236}">
                  <a16:creationId xmlns:a16="http://schemas.microsoft.com/office/drawing/2014/main" id="{C0335180-3D1E-5E00-499A-B610524BF6B0}"/>
                </a:ext>
              </a:extLst>
            </p:cNvPr>
            <p:cNvSpPr/>
            <p:nvPr/>
          </p:nvSpPr>
          <p:spPr>
            <a:xfrm>
              <a:off x="2634153" y="64603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1" name="Oval 80">
              <a:extLst>
                <a:ext uri="{FF2B5EF4-FFF2-40B4-BE49-F238E27FC236}">
                  <a16:creationId xmlns:a16="http://schemas.microsoft.com/office/drawing/2014/main" id="{871912E8-E595-10DC-4697-8A5905FB2722}"/>
                </a:ext>
              </a:extLst>
            </p:cNvPr>
            <p:cNvSpPr/>
            <p:nvPr/>
          </p:nvSpPr>
          <p:spPr>
            <a:xfrm>
              <a:off x="2780457" y="82159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2" name="Oval 81">
              <a:extLst>
                <a:ext uri="{FF2B5EF4-FFF2-40B4-BE49-F238E27FC236}">
                  <a16:creationId xmlns:a16="http://schemas.microsoft.com/office/drawing/2014/main" id="{B9A85A47-F983-7BAF-57F9-A5606FBCBE8C}"/>
                </a:ext>
              </a:extLst>
            </p:cNvPr>
            <p:cNvSpPr/>
            <p:nvPr/>
          </p:nvSpPr>
          <p:spPr>
            <a:xfrm>
              <a:off x="4243497" y="86731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3" name="Oval 82">
              <a:extLst>
                <a:ext uri="{FF2B5EF4-FFF2-40B4-BE49-F238E27FC236}">
                  <a16:creationId xmlns:a16="http://schemas.microsoft.com/office/drawing/2014/main" id="{90753EBE-78F7-E1FC-9B34-A3F8D93DED90}"/>
                </a:ext>
              </a:extLst>
            </p:cNvPr>
            <p:cNvSpPr/>
            <p:nvPr/>
          </p:nvSpPr>
          <p:spPr>
            <a:xfrm>
              <a:off x="3255945" y="67712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4" name="Oval 83">
              <a:extLst>
                <a:ext uri="{FF2B5EF4-FFF2-40B4-BE49-F238E27FC236}">
                  <a16:creationId xmlns:a16="http://schemas.microsoft.com/office/drawing/2014/main" id="{31844E30-9EEE-633C-73CA-863B19CB3725}"/>
                </a:ext>
              </a:extLst>
            </p:cNvPr>
            <p:cNvSpPr/>
            <p:nvPr/>
          </p:nvSpPr>
          <p:spPr>
            <a:xfrm>
              <a:off x="3585129" y="74113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5" name="Oval 84">
              <a:extLst>
                <a:ext uri="{FF2B5EF4-FFF2-40B4-BE49-F238E27FC236}">
                  <a16:creationId xmlns:a16="http://schemas.microsoft.com/office/drawing/2014/main" id="{03C1460B-929F-2D6C-2333-31F9A9FAD008}"/>
                </a:ext>
              </a:extLst>
            </p:cNvPr>
            <p:cNvSpPr/>
            <p:nvPr/>
          </p:nvSpPr>
          <p:spPr>
            <a:xfrm>
              <a:off x="3694857" y="675295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6" name="Oval 85">
              <a:extLst>
                <a:ext uri="{FF2B5EF4-FFF2-40B4-BE49-F238E27FC236}">
                  <a16:creationId xmlns:a16="http://schemas.microsoft.com/office/drawing/2014/main" id="{052C4489-4A2B-DF80-4067-60496A3549F6}"/>
                </a:ext>
              </a:extLst>
            </p:cNvPr>
            <p:cNvSpPr/>
            <p:nvPr/>
          </p:nvSpPr>
          <p:spPr>
            <a:xfrm>
              <a:off x="3585129" y="613116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7" name="Oval 86">
              <a:extLst>
                <a:ext uri="{FF2B5EF4-FFF2-40B4-BE49-F238E27FC236}">
                  <a16:creationId xmlns:a16="http://schemas.microsoft.com/office/drawing/2014/main" id="{55220FC0-1505-72CB-B78D-625E3EAE4578}"/>
                </a:ext>
              </a:extLst>
            </p:cNvPr>
            <p:cNvSpPr/>
            <p:nvPr/>
          </p:nvSpPr>
          <p:spPr>
            <a:xfrm>
              <a:off x="4152057" y="5710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8" name="Oval 87">
              <a:extLst>
                <a:ext uri="{FF2B5EF4-FFF2-40B4-BE49-F238E27FC236}">
                  <a16:creationId xmlns:a16="http://schemas.microsoft.com/office/drawing/2014/main" id="{C2D1FD2A-BE00-0C40-9579-E0D92A5F0D97}"/>
                </a:ext>
              </a:extLst>
            </p:cNvPr>
            <p:cNvSpPr/>
            <p:nvPr/>
          </p:nvSpPr>
          <p:spPr>
            <a:xfrm>
              <a:off x="4170345" y="647863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9" name="Oval 88">
              <a:extLst>
                <a:ext uri="{FF2B5EF4-FFF2-40B4-BE49-F238E27FC236}">
                  <a16:creationId xmlns:a16="http://schemas.microsoft.com/office/drawing/2014/main" id="{EC6B23CC-18CE-2B30-53E2-8E8E9788EF72}"/>
                </a:ext>
              </a:extLst>
            </p:cNvPr>
            <p:cNvSpPr/>
            <p:nvPr/>
          </p:nvSpPr>
          <p:spPr>
            <a:xfrm>
              <a:off x="4426377" y="69175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0" name="Oval 89">
              <a:extLst>
                <a:ext uri="{FF2B5EF4-FFF2-40B4-BE49-F238E27FC236}">
                  <a16:creationId xmlns:a16="http://schemas.microsoft.com/office/drawing/2014/main" id="{D4DEEF4D-8D9E-0FEE-C777-DCE419F9EFC2}"/>
                </a:ext>
              </a:extLst>
            </p:cNvPr>
            <p:cNvSpPr/>
            <p:nvPr/>
          </p:nvSpPr>
          <p:spPr>
            <a:xfrm>
              <a:off x="4280073" y="76307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1" name="Oval 90">
              <a:extLst>
                <a:ext uri="{FF2B5EF4-FFF2-40B4-BE49-F238E27FC236}">
                  <a16:creationId xmlns:a16="http://schemas.microsoft.com/office/drawing/2014/main" id="{6CF881B3-B0A1-82B9-C05F-C796C85BE5C3}"/>
                </a:ext>
              </a:extLst>
            </p:cNvPr>
            <p:cNvSpPr/>
            <p:nvPr/>
          </p:nvSpPr>
          <p:spPr>
            <a:xfrm>
              <a:off x="4938441" y="79782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2" name="Oval 91">
              <a:extLst>
                <a:ext uri="{FF2B5EF4-FFF2-40B4-BE49-F238E27FC236}">
                  <a16:creationId xmlns:a16="http://schemas.microsoft.com/office/drawing/2014/main" id="{CD527ABB-F5A8-6BB5-DFB2-A49DF5D53AB6}"/>
                </a:ext>
              </a:extLst>
            </p:cNvPr>
            <p:cNvSpPr/>
            <p:nvPr/>
          </p:nvSpPr>
          <p:spPr>
            <a:xfrm>
              <a:off x="5432217" y="75210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3" name="Oval 92">
              <a:extLst>
                <a:ext uri="{FF2B5EF4-FFF2-40B4-BE49-F238E27FC236}">
                  <a16:creationId xmlns:a16="http://schemas.microsoft.com/office/drawing/2014/main" id="{81D5D343-8953-72BE-8009-2E281BDCBF1A}"/>
                </a:ext>
              </a:extLst>
            </p:cNvPr>
            <p:cNvSpPr/>
            <p:nvPr/>
          </p:nvSpPr>
          <p:spPr>
            <a:xfrm>
              <a:off x="5139609" y="700898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4" name="Oval 93">
              <a:extLst>
                <a:ext uri="{FF2B5EF4-FFF2-40B4-BE49-F238E27FC236}">
                  <a16:creationId xmlns:a16="http://schemas.microsoft.com/office/drawing/2014/main" id="{DAA90112-7B27-BCA9-A6B4-422B9681BC93}"/>
                </a:ext>
              </a:extLst>
            </p:cNvPr>
            <p:cNvSpPr/>
            <p:nvPr/>
          </p:nvSpPr>
          <p:spPr>
            <a:xfrm>
              <a:off x="5103033" y="66066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5" name="Oval 94">
              <a:extLst>
                <a:ext uri="{FF2B5EF4-FFF2-40B4-BE49-F238E27FC236}">
                  <a16:creationId xmlns:a16="http://schemas.microsoft.com/office/drawing/2014/main" id="{BAE404E3-DD48-8CB4-6044-CDC8B628C533}"/>
                </a:ext>
              </a:extLst>
            </p:cNvPr>
            <p:cNvSpPr/>
            <p:nvPr/>
          </p:nvSpPr>
          <p:spPr>
            <a:xfrm>
              <a:off x="4956729" y="62043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6" name="Oval 95">
              <a:extLst>
                <a:ext uri="{FF2B5EF4-FFF2-40B4-BE49-F238E27FC236}">
                  <a16:creationId xmlns:a16="http://schemas.microsoft.com/office/drawing/2014/main" id="{67B961E9-40ED-9584-D4AA-B879810F73BD}"/>
                </a:ext>
              </a:extLst>
            </p:cNvPr>
            <p:cNvSpPr/>
            <p:nvPr/>
          </p:nvSpPr>
          <p:spPr>
            <a:xfrm>
              <a:off x="4975017" y="57471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7" name="Oval 96">
              <a:extLst>
                <a:ext uri="{FF2B5EF4-FFF2-40B4-BE49-F238E27FC236}">
                  <a16:creationId xmlns:a16="http://schemas.microsoft.com/office/drawing/2014/main" id="{1E581126-9CCD-B91D-BB4C-3F24069C7980}"/>
                </a:ext>
              </a:extLst>
            </p:cNvPr>
            <p:cNvSpPr/>
            <p:nvPr/>
          </p:nvSpPr>
          <p:spPr>
            <a:xfrm>
              <a:off x="5578521" y="58568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8" name="Oval 97">
              <a:extLst>
                <a:ext uri="{FF2B5EF4-FFF2-40B4-BE49-F238E27FC236}">
                  <a16:creationId xmlns:a16="http://schemas.microsoft.com/office/drawing/2014/main" id="{6A59EC73-323F-B1AB-9352-A7E0146E3E1A}"/>
                </a:ext>
              </a:extLst>
            </p:cNvPr>
            <p:cNvSpPr/>
            <p:nvPr/>
          </p:nvSpPr>
          <p:spPr>
            <a:xfrm>
              <a:off x="5633385" y="66066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9" name="Oval 98">
              <a:extLst>
                <a:ext uri="{FF2B5EF4-FFF2-40B4-BE49-F238E27FC236}">
                  <a16:creationId xmlns:a16="http://schemas.microsoft.com/office/drawing/2014/main" id="{63B8437A-9323-0EF9-5B0F-B34D11BEB5AB}"/>
                </a:ext>
              </a:extLst>
            </p:cNvPr>
            <p:cNvSpPr/>
            <p:nvPr/>
          </p:nvSpPr>
          <p:spPr>
            <a:xfrm>
              <a:off x="5816265" y="70821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0" name="Oval 99">
              <a:extLst>
                <a:ext uri="{FF2B5EF4-FFF2-40B4-BE49-F238E27FC236}">
                  <a16:creationId xmlns:a16="http://schemas.microsoft.com/office/drawing/2014/main" id="{6A74DB35-29AF-C9F4-D307-87650A308033}"/>
                </a:ext>
              </a:extLst>
            </p:cNvPr>
            <p:cNvSpPr/>
            <p:nvPr/>
          </p:nvSpPr>
          <p:spPr>
            <a:xfrm>
              <a:off x="5797977" y="75393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1" name="Oval 100">
              <a:extLst>
                <a:ext uri="{FF2B5EF4-FFF2-40B4-BE49-F238E27FC236}">
                  <a16:creationId xmlns:a16="http://schemas.microsoft.com/office/drawing/2014/main" id="{6273C3E0-8264-9E49-FD8B-B69221A46799}"/>
                </a:ext>
              </a:extLst>
            </p:cNvPr>
            <p:cNvSpPr/>
            <p:nvPr/>
          </p:nvSpPr>
          <p:spPr>
            <a:xfrm>
              <a:off x="5797977" y="7996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Oval 101">
              <a:extLst>
                <a:ext uri="{FF2B5EF4-FFF2-40B4-BE49-F238E27FC236}">
                  <a16:creationId xmlns:a16="http://schemas.microsoft.com/office/drawing/2014/main" id="{8765DB31-4584-35E7-F173-5576C1E04C25}"/>
                </a:ext>
              </a:extLst>
            </p:cNvPr>
            <p:cNvSpPr/>
            <p:nvPr/>
          </p:nvSpPr>
          <p:spPr>
            <a:xfrm>
              <a:off x="6218601" y="7996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3" name="Oval 102">
              <a:extLst>
                <a:ext uri="{FF2B5EF4-FFF2-40B4-BE49-F238E27FC236}">
                  <a16:creationId xmlns:a16="http://schemas.microsoft.com/office/drawing/2014/main" id="{8000C38B-1BD7-6B64-B971-0944812B2E7D}"/>
                </a:ext>
              </a:extLst>
            </p:cNvPr>
            <p:cNvSpPr/>
            <p:nvPr/>
          </p:nvSpPr>
          <p:spPr>
            <a:xfrm>
              <a:off x="6511209" y="777708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4" name="Oval 103">
              <a:extLst>
                <a:ext uri="{FF2B5EF4-FFF2-40B4-BE49-F238E27FC236}">
                  <a16:creationId xmlns:a16="http://schemas.microsoft.com/office/drawing/2014/main" id="{3347F85D-0AF1-81DC-44FE-D113B5076C26}"/>
                </a:ext>
              </a:extLst>
            </p:cNvPr>
            <p:cNvSpPr/>
            <p:nvPr/>
          </p:nvSpPr>
          <p:spPr>
            <a:xfrm>
              <a:off x="6876969" y="779537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5" name="Oval 104">
              <a:extLst>
                <a:ext uri="{FF2B5EF4-FFF2-40B4-BE49-F238E27FC236}">
                  <a16:creationId xmlns:a16="http://schemas.microsoft.com/office/drawing/2014/main" id="{4F5948D9-FE9A-655F-C83A-FC74CBBC0B57}"/>
                </a:ext>
              </a:extLst>
            </p:cNvPr>
            <p:cNvSpPr/>
            <p:nvPr/>
          </p:nvSpPr>
          <p:spPr>
            <a:xfrm>
              <a:off x="7151289" y="83440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6" name="Oval 105">
              <a:extLst>
                <a:ext uri="{FF2B5EF4-FFF2-40B4-BE49-F238E27FC236}">
                  <a16:creationId xmlns:a16="http://schemas.microsoft.com/office/drawing/2014/main" id="{0AA8D132-D38F-E594-8A28-346E7EBED8E1}"/>
                </a:ext>
              </a:extLst>
            </p:cNvPr>
            <p:cNvSpPr/>
            <p:nvPr/>
          </p:nvSpPr>
          <p:spPr>
            <a:xfrm>
              <a:off x="7187865" y="75393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7" name="Oval 106">
              <a:extLst>
                <a:ext uri="{FF2B5EF4-FFF2-40B4-BE49-F238E27FC236}">
                  <a16:creationId xmlns:a16="http://schemas.microsoft.com/office/drawing/2014/main" id="{073158D3-C332-6ECE-AB79-B9606C9DA970}"/>
                </a:ext>
              </a:extLst>
            </p:cNvPr>
            <p:cNvSpPr/>
            <p:nvPr/>
          </p:nvSpPr>
          <p:spPr>
            <a:xfrm>
              <a:off x="7425609" y="72467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8" name="Oval 107">
              <a:extLst>
                <a:ext uri="{FF2B5EF4-FFF2-40B4-BE49-F238E27FC236}">
                  <a16:creationId xmlns:a16="http://schemas.microsoft.com/office/drawing/2014/main" id="{38CFBC47-C093-1EE7-1119-44F8938365F5}"/>
                </a:ext>
              </a:extLst>
            </p:cNvPr>
            <p:cNvSpPr/>
            <p:nvPr/>
          </p:nvSpPr>
          <p:spPr>
            <a:xfrm>
              <a:off x="7334169" y="69541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9" name="Oval 108">
              <a:extLst>
                <a:ext uri="{FF2B5EF4-FFF2-40B4-BE49-F238E27FC236}">
                  <a16:creationId xmlns:a16="http://schemas.microsoft.com/office/drawing/2014/main" id="{F14AB54B-27EC-F296-86FC-56115CF4E05C}"/>
                </a:ext>
              </a:extLst>
            </p:cNvPr>
            <p:cNvSpPr/>
            <p:nvPr/>
          </p:nvSpPr>
          <p:spPr>
            <a:xfrm>
              <a:off x="8083977" y="700898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0" name="Oval 109">
              <a:extLst>
                <a:ext uri="{FF2B5EF4-FFF2-40B4-BE49-F238E27FC236}">
                  <a16:creationId xmlns:a16="http://schemas.microsoft.com/office/drawing/2014/main" id="{90B229A2-D857-A837-43EC-20FB56CEB121}"/>
                </a:ext>
              </a:extLst>
            </p:cNvPr>
            <p:cNvSpPr/>
            <p:nvPr/>
          </p:nvSpPr>
          <p:spPr>
            <a:xfrm>
              <a:off x="7407321" y="67712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1" name="Oval 110">
              <a:extLst>
                <a:ext uri="{FF2B5EF4-FFF2-40B4-BE49-F238E27FC236}">
                  <a16:creationId xmlns:a16="http://schemas.microsoft.com/office/drawing/2014/main" id="{96FE6626-D1DF-55F0-27C8-AB085EC30F0B}"/>
                </a:ext>
              </a:extLst>
            </p:cNvPr>
            <p:cNvSpPr/>
            <p:nvPr/>
          </p:nvSpPr>
          <p:spPr>
            <a:xfrm>
              <a:off x="7718217" y="67895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2" name="Oval 111">
              <a:extLst>
                <a:ext uri="{FF2B5EF4-FFF2-40B4-BE49-F238E27FC236}">
                  <a16:creationId xmlns:a16="http://schemas.microsoft.com/office/drawing/2014/main" id="{143DFB57-F578-EE72-325D-B4BEBA4F3DFD}"/>
                </a:ext>
              </a:extLst>
            </p:cNvPr>
            <p:cNvSpPr/>
            <p:nvPr/>
          </p:nvSpPr>
          <p:spPr>
            <a:xfrm>
              <a:off x="7663353" y="653350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3" name="Oval 112">
              <a:extLst>
                <a:ext uri="{FF2B5EF4-FFF2-40B4-BE49-F238E27FC236}">
                  <a16:creationId xmlns:a16="http://schemas.microsoft.com/office/drawing/2014/main" id="{C150E3DC-0E23-B2BA-90D5-06E7AC970963}"/>
                </a:ext>
              </a:extLst>
            </p:cNvPr>
            <p:cNvSpPr/>
            <p:nvPr/>
          </p:nvSpPr>
          <p:spPr>
            <a:xfrm>
              <a:off x="7206153" y="65152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4" name="Oval 113">
              <a:extLst>
                <a:ext uri="{FF2B5EF4-FFF2-40B4-BE49-F238E27FC236}">
                  <a16:creationId xmlns:a16="http://schemas.microsoft.com/office/drawing/2014/main" id="{D2221229-6677-B346-B6FE-066BC34C1137}"/>
                </a:ext>
              </a:extLst>
            </p:cNvPr>
            <p:cNvSpPr/>
            <p:nvPr/>
          </p:nvSpPr>
          <p:spPr>
            <a:xfrm>
              <a:off x="7407321" y="61677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5" name="Oval 114">
              <a:extLst>
                <a:ext uri="{FF2B5EF4-FFF2-40B4-BE49-F238E27FC236}">
                  <a16:creationId xmlns:a16="http://schemas.microsoft.com/office/drawing/2014/main" id="{B19C189C-BF58-ED71-7152-806BF94C9A4A}"/>
                </a:ext>
              </a:extLst>
            </p:cNvPr>
            <p:cNvSpPr/>
            <p:nvPr/>
          </p:nvSpPr>
          <p:spPr>
            <a:xfrm>
              <a:off x="7699929"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6" name="Oval 115">
              <a:extLst>
                <a:ext uri="{FF2B5EF4-FFF2-40B4-BE49-F238E27FC236}">
                  <a16:creationId xmlns:a16="http://schemas.microsoft.com/office/drawing/2014/main" id="{D2558D5C-BAE0-7137-BA65-B9F80F7527C6}"/>
                </a:ext>
              </a:extLst>
            </p:cNvPr>
            <p:cNvSpPr/>
            <p:nvPr/>
          </p:nvSpPr>
          <p:spPr>
            <a:xfrm>
              <a:off x="7919385"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7" name="Oval 116">
              <a:extLst>
                <a:ext uri="{FF2B5EF4-FFF2-40B4-BE49-F238E27FC236}">
                  <a16:creationId xmlns:a16="http://schemas.microsoft.com/office/drawing/2014/main" id="{2DA3CC05-068D-04CE-75F2-9B7C827D2505}"/>
                </a:ext>
              </a:extLst>
            </p:cNvPr>
            <p:cNvSpPr/>
            <p:nvPr/>
          </p:nvSpPr>
          <p:spPr>
            <a:xfrm>
              <a:off x="7846233" y="61677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8" name="Oval 117">
              <a:extLst>
                <a:ext uri="{FF2B5EF4-FFF2-40B4-BE49-F238E27FC236}">
                  <a16:creationId xmlns:a16="http://schemas.microsoft.com/office/drawing/2014/main" id="{25F3637C-7DA0-8632-5CAC-7A537B5FD24C}"/>
                </a:ext>
              </a:extLst>
            </p:cNvPr>
            <p:cNvSpPr/>
            <p:nvPr/>
          </p:nvSpPr>
          <p:spPr>
            <a:xfrm>
              <a:off x="7809657" y="60397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9" name="Oval 118">
              <a:extLst>
                <a:ext uri="{FF2B5EF4-FFF2-40B4-BE49-F238E27FC236}">
                  <a16:creationId xmlns:a16="http://schemas.microsoft.com/office/drawing/2014/main" id="{69C921F5-EFE8-06C9-1AAD-5D4A72A1DE89}"/>
                </a:ext>
              </a:extLst>
            </p:cNvPr>
            <p:cNvSpPr/>
            <p:nvPr/>
          </p:nvSpPr>
          <p:spPr>
            <a:xfrm>
              <a:off x="7626777" y="59299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0" name="Oval 119">
              <a:extLst>
                <a:ext uri="{FF2B5EF4-FFF2-40B4-BE49-F238E27FC236}">
                  <a16:creationId xmlns:a16="http://schemas.microsoft.com/office/drawing/2014/main" id="{EBE4B966-E24E-AF47-F216-A319DAFE9A8D}"/>
                </a:ext>
              </a:extLst>
            </p:cNvPr>
            <p:cNvSpPr/>
            <p:nvPr/>
          </p:nvSpPr>
          <p:spPr>
            <a:xfrm>
              <a:off x="8010825" y="5710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1" name="Oval 120">
              <a:extLst>
                <a:ext uri="{FF2B5EF4-FFF2-40B4-BE49-F238E27FC236}">
                  <a16:creationId xmlns:a16="http://schemas.microsoft.com/office/drawing/2014/main" id="{0325CC69-FDBB-253D-6C0B-7F86E992224D}"/>
                </a:ext>
              </a:extLst>
            </p:cNvPr>
            <p:cNvSpPr/>
            <p:nvPr/>
          </p:nvSpPr>
          <p:spPr>
            <a:xfrm>
              <a:off x="6730665" y="67163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2" name="Oval 121">
              <a:extLst>
                <a:ext uri="{FF2B5EF4-FFF2-40B4-BE49-F238E27FC236}">
                  <a16:creationId xmlns:a16="http://schemas.microsoft.com/office/drawing/2014/main" id="{C19A9733-7E35-F6E5-093B-D1BB54978BDC}"/>
                </a:ext>
              </a:extLst>
            </p:cNvPr>
            <p:cNvSpPr/>
            <p:nvPr/>
          </p:nvSpPr>
          <p:spPr>
            <a:xfrm>
              <a:off x="7078137" y="689926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3" name="Oval 122">
              <a:extLst>
                <a:ext uri="{FF2B5EF4-FFF2-40B4-BE49-F238E27FC236}">
                  <a16:creationId xmlns:a16="http://schemas.microsoft.com/office/drawing/2014/main" id="{3C955633-B710-F363-64AE-F50F3B0D5723}"/>
                </a:ext>
              </a:extLst>
            </p:cNvPr>
            <p:cNvSpPr/>
            <p:nvPr/>
          </p:nvSpPr>
          <p:spPr>
            <a:xfrm>
              <a:off x="6620937" y="710042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4" name="Oval 123">
              <a:extLst>
                <a:ext uri="{FF2B5EF4-FFF2-40B4-BE49-F238E27FC236}">
                  <a16:creationId xmlns:a16="http://schemas.microsoft.com/office/drawing/2014/main" id="{82FA5937-F7E2-3CE8-F856-11555E0E8D55}"/>
                </a:ext>
              </a:extLst>
            </p:cNvPr>
            <p:cNvSpPr/>
            <p:nvPr/>
          </p:nvSpPr>
          <p:spPr>
            <a:xfrm>
              <a:off x="6529497" y="73747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5" name="Oval 124">
              <a:extLst>
                <a:ext uri="{FF2B5EF4-FFF2-40B4-BE49-F238E27FC236}">
                  <a16:creationId xmlns:a16="http://schemas.microsoft.com/office/drawing/2014/main" id="{ABAEAED8-8314-E7CF-09EB-1B106F27AC7D}"/>
                </a:ext>
              </a:extLst>
            </p:cNvPr>
            <p:cNvSpPr/>
            <p:nvPr/>
          </p:nvSpPr>
          <p:spPr>
            <a:xfrm>
              <a:off x="6145449" y="67895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6" name="Oval 125">
              <a:extLst>
                <a:ext uri="{FF2B5EF4-FFF2-40B4-BE49-F238E27FC236}">
                  <a16:creationId xmlns:a16="http://schemas.microsoft.com/office/drawing/2014/main" id="{E70A4852-0B9B-BA5E-0DC3-77CC0359747C}"/>
                </a:ext>
              </a:extLst>
            </p:cNvPr>
            <p:cNvSpPr/>
            <p:nvPr/>
          </p:nvSpPr>
          <p:spPr>
            <a:xfrm>
              <a:off x="6584361" y="61494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7" name="Oval 126">
              <a:extLst>
                <a:ext uri="{FF2B5EF4-FFF2-40B4-BE49-F238E27FC236}">
                  <a16:creationId xmlns:a16="http://schemas.microsoft.com/office/drawing/2014/main" id="{153E11E6-2073-616E-DD62-B3DAAEF64BFE}"/>
                </a:ext>
              </a:extLst>
            </p:cNvPr>
            <p:cNvSpPr/>
            <p:nvPr/>
          </p:nvSpPr>
          <p:spPr>
            <a:xfrm>
              <a:off x="5962569" y="62043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131" name="Text Placeholder 3">
            <a:extLst>
              <a:ext uri="{FF2B5EF4-FFF2-40B4-BE49-F238E27FC236}">
                <a16:creationId xmlns:a16="http://schemas.microsoft.com/office/drawing/2014/main" id="{BD6291EB-42E8-B068-D196-979C9E3848B9}"/>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Example</a:t>
            </a:r>
            <a:r>
              <a:rPr lang="en-US" i="1" dirty="0">
                <a:solidFill>
                  <a:srgbClr val="5E5E5E"/>
                </a:solidFill>
                <a:latin typeface="Helvetica Neue UltraLight" panose="02000206000000020004" pitchFamily="2" charset="0"/>
                <a:ea typeface="Helvetica Neue UltraLight" panose="02000206000000020004" pitchFamily="2" charset="0"/>
              </a:rPr>
              <a:t>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162811296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AC825A1F-CF48-43EB-4845-BD75695C2F6A}"/>
              </a:ext>
            </a:extLst>
          </p:cNvPr>
          <p:cNvPicPr>
            <a:picLocks noChangeAspect="1"/>
          </p:cNvPicPr>
          <p:nvPr/>
        </p:nvPicPr>
        <p:blipFill>
          <a:blip r:embed="rId2"/>
          <a:stretch>
            <a:fillRect/>
          </a:stretch>
        </p:blipFill>
        <p:spPr>
          <a:xfrm>
            <a:off x="1207691" y="3114763"/>
            <a:ext cx="7407147" cy="5643192"/>
          </a:xfrm>
          <a:prstGeom prst="rect">
            <a:avLst/>
          </a:prstGeom>
        </p:spPr>
      </p:pic>
      <p:pic>
        <p:nvPicPr>
          <p:cNvPr id="6" name="Picture 5" descr="PRESIDENTIAL RESULTS&#10;Joe Biden wins election to be the 46th US President&#10;&#10;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a:extLst>
              <a:ext uri="{FF2B5EF4-FFF2-40B4-BE49-F238E27FC236}">
                <a16:creationId xmlns:a16="http://schemas.microsoft.com/office/drawing/2014/main" id="{C1ACF3BB-E39A-8A8A-F1DC-77A2B89C2979}"/>
              </a:ext>
            </a:extLst>
          </p:cNvPr>
          <p:cNvPicPr>
            <a:picLocks noChangeAspect="1"/>
          </p:cNvPicPr>
          <p:nvPr/>
        </p:nvPicPr>
        <p:blipFill>
          <a:blip r:embed="rId3"/>
          <a:stretch>
            <a:fillRect/>
          </a:stretch>
        </p:blipFill>
        <p:spPr>
          <a:xfrm>
            <a:off x="1207690" y="1383304"/>
            <a:ext cx="7407147" cy="1567234"/>
          </a:xfrm>
          <a:prstGeom prst="rect">
            <a:avLst/>
          </a:prstGeom>
        </p:spPr>
      </p:pic>
      <p:pic>
        <p:nvPicPr>
          <p:cNvPr id="7" name="Picture 6" descr="State Results&#10;3 Cards listed in alphabetical order:&#10;Alabama, Alaska, Arizona&#10;Each card contains information about the winner, including tables of data as well as a button to see full details.">
            <a:extLst>
              <a:ext uri="{FF2B5EF4-FFF2-40B4-BE49-F238E27FC236}">
                <a16:creationId xmlns:a16="http://schemas.microsoft.com/office/drawing/2014/main" id="{B4A1EAF5-D350-AE1B-8ECE-D43CA2C22A6B}"/>
              </a:ext>
            </a:extLst>
          </p:cNvPr>
          <p:cNvPicPr>
            <a:picLocks noChangeAspect="1"/>
          </p:cNvPicPr>
          <p:nvPr/>
        </p:nvPicPr>
        <p:blipFill>
          <a:blip r:embed="rId4"/>
          <a:stretch>
            <a:fillRect/>
          </a:stretch>
        </p:blipFill>
        <p:spPr>
          <a:xfrm>
            <a:off x="1207690" y="8757955"/>
            <a:ext cx="7407147" cy="3226290"/>
          </a:xfrm>
          <a:prstGeom prst="rect">
            <a:avLst/>
          </a:prstGeom>
        </p:spPr>
      </p:pic>
      <p:pic>
        <p:nvPicPr>
          <p:cNvPr id="9" name="Picture 8" descr="Screenshot of a button.&#10;Show More States.">
            <a:extLst>
              <a:ext uri="{FF2B5EF4-FFF2-40B4-BE49-F238E27FC236}">
                <a16:creationId xmlns:a16="http://schemas.microsoft.com/office/drawing/2014/main" id="{466D6666-5883-8D40-CED2-A934AA432384}"/>
              </a:ext>
            </a:extLst>
          </p:cNvPr>
          <p:cNvPicPr>
            <a:picLocks noChangeAspect="1"/>
          </p:cNvPicPr>
          <p:nvPr/>
        </p:nvPicPr>
        <p:blipFill>
          <a:blip r:embed="rId5"/>
          <a:stretch>
            <a:fillRect/>
          </a:stretch>
        </p:blipFill>
        <p:spPr>
          <a:xfrm>
            <a:off x="3761913" y="11984245"/>
            <a:ext cx="2298700" cy="850900"/>
          </a:xfrm>
          <a:prstGeom prst="rect">
            <a:avLst/>
          </a:prstGeom>
        </p:spPr>
      </p:pic>
      <p:pic>
        <p:nvPicPr>
          <p:cNvPr id="11" name="Picture 10" descr="A tooltip hovering over Washington State. It contains all the same information as the state results panel, under the map.">
            <a:extLst>
              <a:ext uri="{FF2B5EF4-FFF2-40B4-BE49-F238E27FC236}">
                <a16:creationId xmlns:a16="http://schemas.microsoft.com/office/drawing/2014/main" id="{6B6A04E0-EF8D-4BA6-71FE-F0EC13B6C0B5}"/>
              </a:ext>
            </a:extLst>
          </p:cNvPr>
          <p:cNvPicPr>
            <a:picLocks noChangeAspect="1"/>
          </p:cNvPicPr>
          <p:nvPr/>
        </p:nvPicPr>
        <p:blipFill>
          <a:blip r:embed="rId6"/>
          <a:stretch>
            <a:fillRect/>
          </a:stretch>
        </p:blipFill>
        <p:spPr>
          <a:xfrm>
            <a:off x="3078478" y="3295110"/>
            <a:ext cx="3262686" cy="2231589"/>
          </a:xfrm>
          <a:prstGeom prst="rect">
            <a:avLst/>
          </a:prstGeom>
        </p:spPr>
      </p:pic>
      <p:sp>
        <p:nvSpPr>
          <p:cNvPr id="4" name="Text Placeholder 3">
            <a:extLst>
              <a:ext uri="{FF2B5EF4-FFF2-40B4-BE49-F238E27FC236}">
                <a16:creationId xmlns:a16="http://schemas.microsoft.com/office/drawing/2014/main" id="{05F83394-732B-6B7A-65DF-83734EDD8B03}"/>
              </a:ext>
            </a:extLst>
          </p:cNvPr>
          <p:cNvSpPr>
            <a:spLocks noGrp="1"/>
          </p:cNvSpPr>
          <p:nvPr>
            <p:ph type="body" sz="quarter" idx="1"/>
          </p:nvPr>
        </p:nvSpPr>
        <p:spPr>
          <a:xfrm>
            <a:off x="1201440" y="12397186"/>
            <a:ext cx="21968621" cy="636979"/>
          </a:xfrm>
        </p:spPr>
        <p:txBody>
          <a:bodyPr>
            <a:normAutofit fontScale="77500" lnSpcReduction="20000"/>
          </a:bodyPr>
          <a:lstStyle/>
          <a:p>
            <a:pPr algn="r" hangingPunct="1"/>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19" name="TextBox 18">
            <a:extLst>
              <a:ext uri="{FF2B5EF4-FFF2-40B4-BE49-F238E27FC236}">
                <a16:creationId xmlns:a16="http://schemas.microsoft.com/office/drawing/2014/main" id="{D3CC204E-E70A-7C01-E525-7BBA62D243E5}"/>
              </a:ext>
            </a:extLst>
          </p:cNvPr>
          <p:cNvSpPr txBox="1"/>
          <p:nvPr/>
        </p:nvSpPr>
        <p:spPr>
          <a:xfrm>
            <a:off x="10855550" y="3118399"/>
            <a:ext cx="12320759"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96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Operable Failures</a:t>
            </a:r>
            <a:endParaRPr kumimoji="0" lang="en-US" sz="6600" b="1" u="none" strike="noStrike" cap="none" spc="0" normalizeH="0" baseline="0" dirty="0">
              <a:ln>
                <a:noFill/>
              </a:ln>
              <a:solidFill>
                <a:schemeClr val="bg2">
                  <a:lumMod val="10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10" name="TextBox 9">
            <a:extLst>
              <a:ext uri="{FF2B5EF4-FFF2-40B4-BE49-F238E27FC236}">
                <a16:creationId xmlns:a16="http://schemas.microsoft.com/office/drawing/2014/main" id="{B7A00A2E-8C05-01AA-EAFC-14701436C446}"/>
              </a:ext>
            </a:extLst>
          </p:cNvPr>
          <p:cNvSpPr txBox="1"/>
          <p:nvPr/>
        </p:nvSpPr>
        <p:spPr>
          <a:xfrm>
            <a:off x="11095464" y="5060161"/>
            <a:ext cx="12199434"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54</a:t>
            </a:r>
            <a:r>
              <a:rPr lang="en-US" sz="4000" dirty="0"/>
              <a:t>   Interaction modality only has one input type</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58</a:t>
            </a:r>
            <a:r>
              <a:rPr lang="en-US" sz="4000" dirty="0"/>
              <a:t>   No interaction cues or instructions</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5  </a:t>
            </a:r>
            <a:r>
              <a:rPr lang="en-US" sz="4000" dirty="0"/>
              <a:t>   Low contrast on interactive elements</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4</a:t>
            </a:r>
            <a:r>
              <a:rPr lang="en-US" sz="4000" dirty="0"/>
              <a:t>     Keyboard focus indicator missing</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4</a:t>
            </a:r>
            <a:r>
              <a:rPr lang="en-US" sz="4000" dirty="0"/>
              <a:t>     Complex actions have no alternative</a:t>
            </a:r>
          </a:p>
          <a:p>
            <a:pPr algn="l"/>
            <a:r>
              <a:rPr lang="en-US" sz="40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18</a:t>
            </a:r>
            <a:r>
              <a:rPr lang="en-US" sz="4000" b="1" dirty="0">
                <a:solidFill>
                  <a:srgbClr val="000000"/>
                </a:solidFill>
              </a:rPr>
              <a:t>   Target pointer interaction is too small</a:t>
            </a:r>
          </a:p>
        </p:txBody>
      </p:sp>
      <p:sp>
        <p:nvSpPr>
          <p:cNvPr id="23" name="Oval 22">
            <a:extLst>
              <a:ext uri="{FF2B5EF4-FFF2-40B4-BE49-F238E27FC236}">
                <a16:creationId xmlns:a16="http://schemas.microsoft.com/office/drawing/2014/main" id="{594C9AFA-010A-DD2F-659C-E86ADB50D159}"/>
              </a:ext>
            </a:extLst>
          </p:cNvPr>
          <p:cNvSpPr/>
          <p:nvPr/>
        </p:nvSpPr>
        <p:spPr>
          <a:xfrm>
            <a:off x="4243497" y="817942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1" name="Oval 50">
            <a:extLst>
              <a:ext uri="{FF2B5EF4-FFF2-40B4-BE49-F238E27FC236}">
                <a16:creationId xmlns:a16="http://schemas.microsoft.com/office/drawing/2014/main" id="{C6189C3D-563A-FF79-4544-DF50DEC203E8}"/>
              </a:ext>
            </a:extLst>
          </p:cNvPr>
          <p:cNvSpPr/>
          <p:nvPr/>
        </p:nvSpPr>
        <p:spPr>
          <a:xfrm>
            <a:off x="8083977" y="65152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2" name="Oval 51">
            <a:extLst>
              <a:ext uri="{FF2B5EF4-FFF2-40B4-BE49-F238E27FC236}">
                <a16:creationId xmlns:a16="http://schemas.microsoft.com/office/drawing/2014/main" id="{57E23A1C-2F91-AF82-C035-8681CD662832}"/>
              </a:ext>
            </a:extLst>
          </p:cNvPr>
          <p:cNvSpPr/>
          <p:nvPr/>
        </p:nvSpPr>
        <p:spPr>
          <a:xfrm>
            <a:off x="7407321" y="627746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3" name="Oval 52">
            <a:extLst>
              <a:ext uri="{FF2B5EF4-FFF2-40B4-BE49-F238E27FC236}">
                <a16:creationId xmlns:a16="http://schemas.microsoft.com/office/drawing/2014/main" id="{F881982D-810A-4F20-76C7-0CE7FB9F2DD6}"/>
              </a:ext>
            </a:extLst>
          </p:cNvPr>
          <p:cNvSpPr/>
          <p:nvPr/>
        </p:nvSpPr>
        <p:spPr>
          <a:xfrm>
            <a:off x="7718217" y="629575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4" name="Oval 53">
            <a:extLst>
              <a:ext uri="{FF2B5EF4-FFF2-40B4-BE49-F238E27FC236}">
                <a16:creationId xmlns:a16="http://schemas.microsoft.com/office/drawing/2014/main" id="{31A9FFFF-2BE0-70FF-6BB6-EFDF34D076B5}"/>
              </a:ext>
            </a:extLst>
          </p:cNvPr>
          <p:cNvSpPr/>
          <p:nvPr/>
        </p:nvSpPr>
        <p:spPr>
          <a:xfrm>
            <a:off x="7663353" y="60397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7" name="Oval 56">
            <a:extLst>
              <a:ext uri="{FF2B5EF4-FFF2-40B4-BE49-F238E27FC236}">
                <a16:creationId xmlns:a16="http://schemas.microsoft.com/office/drawing/2014/main" id="{9CB4F8A9-45E2-A427-C6D1-25B1CE445BFD}"/>
              </a:ext>
            </a:extLst>
          </p:cNvPr>
          <p:cNvSpPr/>
          <p:nvPr/>
        </p:nvSpPr>
        <p:spPr>
          <a:xfrm>
            <a:off x="7699929" y="58751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8" name="Oval 57">
            <a:extLst>
              <a:ext uri="{FF2B5EF4-FFF2-40B4-BE49-F238E27FC236}">
                <a16:creationId xmlns:a16="http://schemas.microsoft.com/office/drawing/2014/main" id="{98512316-1EBB-7D1B-F6BF-5F30A5D0FA7F}"/>
              </a:ext>
            </a:extLst>
          </p:cNvPr>
          <p:cNvSpPr/>
          <p:nvPr/>
        </p:nvSpPr>
        <p:spPr>
          <a:xfrm>
            <a:off x="7919385" y="58751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2" name="Oval 61">
            <a:extLst>
              <a:ext uri="{FF2B5EF4-FFF2-40B4-BE49-F238E27FC236}">
                <a16:creationId xmlns:a16="http://schemas.microsoft.com/office/drawing/2014/main" id="{8A9418D1-9BB7-4E53-A0B6-942217E03BDC}"/>
              </a:ext>
            </a:extLst>
          </p:cNvPr>
          <p:cNvSpPr/>
          <p:nvPr/>
        </p:nvSpPr>
        <p:spPr>
          <a:xfrm>
            <a:off x="7846233" y="567396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3" name="Oval 62">
            <a:extLst>
              <a:ext uri="{FF2B5EF4-FFF2-40B4-BE49-F238E27FC236}">
                <a16:creationId xmlns:a16="http://schemas.microsoft.com/office/drawing/2014/main" id="{4A6ED394-0C0E-0826-DE3B-66730E0DDF01}"/>
              </a:ext>
            </a:extLst>
          </p:cNvPr>
          <p:cNvSpPr/>
          <p:nvPr/>
        </p:nvSpPr>
        <p:spPr>
          <a:xfrm>
            <a:off x="7809657" y="55459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4" name="Oval 63">
            <a:extLst>
              <a:ext uri="{FF2B5EF4-FFF2-40B4-BE49-F238E27FC236}">
                <a16:creationId xmlns:a16="http://schemas.microsoft.com/office/drawing/2014/main" id="{FC4AD5E0-1358-FC09-BA7F-329EECE97CC4}"/>
              </a:ext>
            </a:extLst>
          </p:cNvPr>
          <p:cNvSpPr/>
          <p:nvPr/>
        </p:nvSpPr>
        <p:spPr>
          <a:xfrm>
            <a:off x="7626777" y="543622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4" name="Oval 73">
            <a:extLst>
              <a:ext uri="{FF2B5EF4-FFF2-40B4-BE49-F238E27FC236}">
                <a16:creationId xmlns:a16="http://schemas.microsoft.com/office/drawing/2014/main" id="{FA3EF07A-4B86-9972-1FB6-327AD6F38640}"/>
              </a:ext>
            </a:extLst>
          </p:cNvPr>
          <p:cNvSpPr/>
          <p:nvPr/>
        </p:nvSpPr>
        <p:spPr>
          <a:xfrm>
            <a:off x="2678682" y="1022155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75" name="Oval 74">
            <a:extLst>
              <a:ext uri="{FF2B5EF4-FFF2-40B4-BE49-F238E27FC236}">
                <a16:creationId xmlns:a16="http://schemas.microsoft.com/office/drawing/2014/main" id="{AA0C81CB-6D47-0ACE-83C6-F976394B83B5}"/>
              </a:ext>
            </a:extLst>
          </p:cNvPr>
          <p:cNvSpPr/>
          <p:nvPr/>
        </p:nvSpPr>
        <p:spPr>
          <a:xfrm>
            <a:off x="5083952" y="1022155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76" name="Oval 75">
            <a:extLst>
              <a:ext uri="{FF2B5EF4-FFF2-40B4-BE49-F238E27FC236}">
                <a16:creationId xmlns:a16="http://schemas.microsoft.com/office/drawing/2014/main" id="{D6700E7D-BE70-E0D4-829F-6E4AA0BE3B8B}"/>
              </a:ext>
            </a:extLst>
          </p:cNvPr>
          <p:cNvSpPr/>
          <p:nvPr/>
        </p:nvSpPr>
        <p:spPr>
          <a:xfrm>
            <a:off x="7528978" y="10308079"/>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77" name="Oval 76">
            <a:extLst>
              <a:ext uri="{FF2B5EF4-FFF2-40B4-BE49-F238E27FC236}">
                <a16:creationId xmlns:a16="http://schemas.microsoft.com/office/drawing/2014/main" id="{4FA7E3BC-1003-A3AB-DDA9-3E28CF1D2691}"/>
              </a:ext>
            </a:extLst>
          </p:cNvPr>
          <p:cNvSpPr/>
          <p:nvPr/>
        </p:nvSpPr>
        <p:spPr>
          <a:xfrm>
            <a:off x="2629917" y="519347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8" name="Oval 77">
            <a:extLst>
              <a:ext uri="{FF2B5EF4-FFF2-40B4-BE49-F238E27FC236}">
                <a16:creationId xmlns:a16="http://schemas.microsoft.com/office/drawing/2014/main" id="{44310E9D-B081-C41F-650C-56FDB618DB70}"/>
              </a:ext>
            </a:extLst>
          </p:cNvPr>
          <p:cNvSpPr/>
          <p:nvPr/>
        </p:nvSpPr>
        <p:spPr>
          <a:xfrm>
            <a:off x="2629916" y="4803729"/>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9" name="Oval 78">
            <a:extLst>
              <a:ext uri="{FF2B5EF4-FFF2-40B4-BE49-F238E27FC236}">
                <a16:creationId xmlns:a16="http://schemas.microsoft.com/office/drawing/2014/main" id="{4B855B5B-E6A5-4F38-590A-64E60B7C1077}"/>
              </a:ext>
            </a:extLst>
          </p:cNvPr>
          <p:cNvSpPr/>
          <p:nvPr/>
        </p:nvSpPr>
        <p:spPr>
          <a:xfrm>
            <a:off x="2494907" y="11455557"/>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80" name="Oval 79">
            <a:extLst>
              <a:ext uri="{FF2B5EF4-FFF2-40B4-BE49-F238E27FC236}">
                <a16:creationId xmlns:a16="http://schemas.microsoft.com/office/drawing/2014/main" id="{DFF3CCA1-ABD4-0F72-E95D-C90B57BB8490}"/>
              </a:ext>
            </a:extLst>
          </p:cNvPr>
          <p:cNvSpPr/>
          <p:nvPr/>
        </p:nvSpPr>
        <p:spPr>
          <a:xfrm>
            <a:off x="4900177" y="11455557"/>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81" name="Oval 80">
            <a:extLst>
              <a:ext uri="{FF2B5EF4-FFF2-40B4-BE49-F238E27FC236}">
                <a16:creationId xmlns:a16="http://schemas.microsoft.com/office/drawing/2014/main" id="{351FB632-1156-EEA9-F026-58DA3E9F5D37}"/>
              </a:ext>
            </a:extLst>
          </p:cNvPr>
          <p:cNvSpPr/>
          <p:nvPr/>
        </p:nvSpPr>
        <p:spPr>
          <a:xfrm>
            <a:off x="7345203" y="11455557"/>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3" name="Slide Number Placeholder 5">
            <a:extLst>
              <a:ext uri="{FF2B5EF4-FFF2-40B4-BE49-F238E27FC236}">
                <a16:creationId xmlns:a16="http://schemas.microsoft.com/office/drawing/2014/main" id="{3F6BD063-4C1F-5233-452D-A09AB8E0A65D}"/>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29</a:t>
            </a:fld>
            <a:endParaRPr lang="en-US" sz="1800" dirty="0">
              <a:solidFill>
                <a:srgbClr val="5E5E5E"/>
              </a:solidFill>
            </a:endParaRPr>
          </a:p>
        </p:txBody>
      </p:sp>
      <p:sp>
        <p:nvSpPr>
          <p:cNvPr id="15" name="Text Placeholder 3">
            <a:extLst>
              <a:ext uri="{FF2B5EF4-FFF2-40B4-BE49-F238E27FC236}">
                <a16:creationId xmlns:a16="http://schemas.microsoft.com/office/drawing/2014/main" id="{780F4C11-654F-7407-169E-508357ABB7D9}"/>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Example</a:t>
            </a:r>
            <a:r>
              <a:rPr lang="en-US" i="1" dirty="0">
                <a:solidFill>
                  <a:srgbClr val="5E5E5E"/>
                </a:solidFill>
                <a:latin typeface="Helvetica Neue UltraLight" panose="02000206000000020004" pitchFamily="2" charset="0"/>
                <a:ea typeface="Helvetica Neue UltraLight" panose="02000206000000020004" pitchFamily="2" charset="0"/>
              </a:rPr>
              <a:t>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159489011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C8105-7712-D639-8FE5-66A9EBA458D5}"/>
              </a:ext>
            </a:extLst>
          </p:cNvPr>
          <p:cNvSpPr>
            <a:spLocks noGrp="1"/>
          </p:cNvSpPr>
          <p:nvPr>
            <p:ph type="title"/>
          </p:nvPr>
        </p:nvSpPr>
        <p:spPr>
          <a:xfrm>
            <a:off x="1201441" y="1880220"/>
            <a:ext cx="22154067" cy="10033000"/>
          </a:xfrm>
        </p:spPr>
        <p:txBody>
          <a:bodyPr anchor="ctr">
            <a:normAutofit/>
          </a:bodyPr>
          <a:lstStyle/>
          <a:p>
            <a:r>
              <a:rPr lang="en-US" sz="10700" dirty="0"/>
              <a:t>However, 97 – 99% of the top million websites analyzed each year have accessibility failures.</a:t>
            </a:r>
            <a:endParaRPr lang="en-US" sz="3000" i="1" dirty="0">
              <a:latin typeface="Helvetica Neue Thin" panose="020B0403020202020204" pitchFamily="34" charset="0"/>
              <a:ea typeface="Helvetica Neue Thin" panose="020B0403020202020204" pitchFamily="34" charset="0"/>
            </a:endParaRPr>
          </a:p>
        </p:txBody>
      </p:sp>
      <p:sp>
        <p:nvSpPr>
          <p:cNvPr id="3" name="Slide Number Placeholder 5">
            <a:extLst>
              <a:ext uri="{FF2B5EF4-FFF2-40B4-BE49-F238E27FC236}">
                <a16:creationId xmlns:a16="http://schemas.microsoft.com/office/drawing/2014/main" id="{3A077A81-99EF-382E-D2CF-3FB783E6ECC5}"/>
              </a:ext>
            </a:extLst>
          </p:cNvPr>
          <p:cNvSpPr>
            <a:spLocks noGrp="1"/>
          </p:cNvSpPr>
          <p:nvPr>
            <p:ph type="sldNum" sz="quarter" idx="2"/>
          </p:nvPr>
        </p:nvSpPr>
        <p:spPr>
          <a:xfrm>
            <a:off x="22943128" y="12818620"/>
            <a:ext cx="605418" cy="636979"/>
          </a:xfrm>
        </p:spPr>
        <p:txBody>
          <a:bodyPr/>
          <a:lstStyle/>
          <a:p>
            <a:fld id="{86CB4B4D-7CA3-9044-876B-883B54F8677D}" type="slidenum">
              <a:rPr lang="en-US" smtClean="0"/>
              <a:t>3</a:t>
            </a:fld>
            <a:endParaRPr lang="en-US" dirty="0"/>
          </a:p>
        </p:txBody>
      </p:sp>
      <p:sp>
        <p:nvSpPr>
          <p:cNvPr id="4" name="Text Placeholder 3">
            <a:extLst>
              <a:ext uri="{FF2B5EF4-FFF2-40B4-BE49-F238E27FC236}">
                <a16:creationId xmlns:a16="http://schemas.microsoft.com/office/drawing/2014/main" id="{866A693C-7C40-AD81-CC42-075CD2D30016}"/>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7" name="TextBox 6">
            <a:extLst>
              <a:ext uri="{FF2B5EF4-FFF2-40B4-BE49-F238E27FC236}">
                <a16:creationId xmlns:a16="http://schemas.microsoft.com/office/drawing/2014/main" id="{A867011A-52A5-2B91-A38C-92A790127AE2}"/>
              </a:ext>
            </a:extLst>
          </p:cNvPr>
          <p:cNvSpPr txBox="1"/>
          <p:nvPr/>
        </p:nvSpPr>
        <p:spPr>
          <a:xfrm>
            <a:off x="1201441" y="8943648"/>
            <a:ext cx="12192000"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000" i="1" dirty="0">
                <a:latin typeface="Helvetica Neue Thin" panose="020B0403020202020204" pitchFamily="34" charset="0"/>
                <a:ea typeface="Helvetica Neue Thin" panose="020B0403020202020204" pitchFamily="34" charset="0"/>
              </a:rPr>
              <a:t>Source: </a:t>
            </a:r>
            <a:r>
              <a:rPr lang="en-US" sz="3000" i="1" dirty="0">
                <a:latin typeface="Helvetica Neue Thin" panose="020B0403020202020204" pitchFamily="34" charset="0"/>
                <a:ea typeface="Helvetica Neue Thin" panose="020B0403020202020204" pitchFamily="34" charset="0"/>
                <a:hlinkClick r:id="rId3"/>
              </a:rPr>
              <a:t>Webaim Million Report</a:t>
            </a:r>
            <a:r>
              <a:rPr lang="en-US" sz="3000" i="1" dirty="0">
                <a:latin typeface="Helvetica Neue Thin" panose="020B0403020202020204" pitchFamily="34" charset="0"/>
                <a:ea typeface="Helvetica Neue Thin" panose="020B0403020202020204" pitchFamily="34" charset="0"/>
              </a:rPr>
              <a:t>, 2022</a:t>
            </a:r>
            <a:endParaRPr lang="en-US" sz="3000" dirty="0"/>
          </a:p>
        </p:txBody>
      </p:sp>
    </p:spTree>
    <p:extLst>
      <p:ext uri="{BB962C8B-B14F-4D97-AF65-F5344CB8AC3E}">
        <p14:creationId xmlns:p14="http://schemas.microsoft.com/office/powerpoint/2010/main" val="383872627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8AC28-3CAC-F9B0-BABC-655052817ECA}"/>
              </a:ext>
            </a:extLst>
          </p:cNvPr>
          <p:cNvPicPr>
            <a:picLocks noChangeAspect="1"/>
          </p:cNvPicPr>
          <p:nvPr/>
        </p:nvPicPr>
        <p:blipFill>
          <a:blip r:embed="rId2"/>
          <a:stretch>
            <a:fillRect/>
          </a:stretch>
        </p:blipFill>
        <p:spPr>
          <a:xfrm>
            <a:off x="9728199" y="5465618"/>
            <a:ext cx="4546600" cy="5029200"/>
          </a:xfrm>
          <a:prstGeom prst="rect">
            <a:avLst/>
          </a:prstGeom>
        </p:spPr>
      </p:pic>
      <p:sp>
        <p:nvSpPr>
          <p:cNvPr id="4" name="Text Placeholder 3">
            <a:extLst>
              <a:ext uri="{FF2B5EF4-FFF2-40B4-BE49-F238E27FC236}">
                <a16:creationId xmlns:a16="http://schemas.microsoft.com/office/drawing/2014/main" id="{05F83394-732B-6B7A-65DF-83734EDD8B03}"/>
              </a:ext>
            </a:extLst>
          </p:cNvPr>
          <p:cNvSpPr>
            <a:spLocks noGrp="1"/>
          </p:cNvSpPr>
          <p:nvPr>
            <p:ph type="body" sz="quarter" idx="1"/>
          </p:nvPr>
        </p:nvSpPr>
        <p:spPr>
          <a:xfrm>
            <a:off x="1201440" y="12397186"/>
            <a:ext cx="21968621" cy="636979"/>
          </a:xfrm>
        </p:spPr>
        <p:txBody>
          <a:bodyPr>
            <a:normAutofit fontScale="77500" lnSpcReduction="20000"/>
          </a:bodyPr>
          <a:lstStyle/>
          <a:p>
            <a:pPr algn="r" hangingPunct="1"/>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12" name="TextBox 11">
            <a:extLst>
              <a:ext uri="{FF2B5EF4-FFF2-40B4-BE49-F238E27FC236}">
                <a16:creationId xmlns:a16="http://schemas.microsoft.com/office/drawing/2014/main" id="{D77C1C8E-1BB4-B694-B6F9-4DC7ECD9E655}"/>
              </a:ext>
            </a:extLst>
          </p:cNvPr>
          <p:cNvSpPr txBox="1"/>
          <p:nvPr/>
        </p:nvSpPr>
        <p:spPr>
          <a:xfrm>
            <a:off x="7845136" y="3448565"/>
            <a:ext cx="8312726"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0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Expecting users to hover on something tiny is an accessibility design failure </a:t>
            </a:r>
            <a:endParaRPr lang="en-US" sz="4000" dirty="0">
              <a:solidFill>
                <a:srgbClr val="000000"/>
              </a:solidFill>
            </a:endParaRPr>
          </a:p>
        </p:txBody>
      </p:sp>
      <p:pic>
        <p:nvPicPr>
          <p:cNvPr id="40" name="Picture 39" descr="Mouse icon">
            <a:extLst>
              <a:ext uri="{FF2B5EF4-FFF2-40B4-BE49-F238E27FC236}">
                <a16:creationId xmlns:a16="http://schemas.microsoft.com/office/drawing/2014/main" id="{4AF8EFD0-BF8E-DA3C-F320-CB42DDC5F23E}"/>
              </a:ext>
            </a:extLst>
          </p:cNvPr>
          <p:cNvPicPr>
            <a:picLocks noChangeAspect="1"/>
          </p:cNvPicPr>
          <p:nvPr/>
        </p:nvPicPr>
        <p:blipFill>
          <a:blip r:embed="rId3">
            <a:alphaModFix amt="31000"/>
          </a:blip>
          <a:stretch>
            <a:fillRect/>
          </a:stretch>
        </p:blipFill>
        <p:spPr>
          <a:xfrm rot="20442335">
            <a:off x="11823528" y="7962347"/>
            <a:ext cx="4276171" cy="4276171"/>
          </a:xfrm>
          <a:prstGeom prst="rect">
            <a:avLst/>
          </a:prstGeom>
        </p:spPr>
      </p:pic>
      <p:pic>
        <p:nvPicPr>
          <p:cNvPr id="42" name="Picture 41" descr="Mouse icon">
            <a:extLst>
              <a:ext uri="{FF2B5EF4-FFF2-40B4-BE49-F238E27FC236}">
                <a16:creationId xmlns:a16="http://schemas.microsoft.com/office/drawing/2014/main" id="{DFCF7400-4E71-290F-D358-B5EBFE056216}"/>
              </a:ext>
            </a:extLst>
          </p:cNvPr>
          <p:cNvPicPr>
            <a:picLocks noChangeAspect="1"/>
          </p:cNvPicPr>
          <p:nvPr/>
        </p:nvPicPr>
        <p:blipFill>
          <a:blip r:embed="rId3">
            <a:alphaModFix amt="31000"/>
          </a:blip>
          <a:stretch>
            <a:fillRect/>
          </a:stretch>
        </p:blipFill>
        <p:spPr>
          <a:xfrm rot="20442335">
            <a:off x="10117689" y="7564262"/>
            <a:ext cx="4276171" cy="4276171"/>
          </a:xfrm>
          <a:prstGeom prst="rect">
            <a:avLst/>
          </a:prstGeom>
        </p:spPr>
      </p:pic>
      <p:pic>
        <p:nvPicPr>
          <p:cNvPr id="31" name="Picture 30" descr="Mouse icon">
            <a:extLst>
              <a:ext uri="{FF2B5EF4-FFF2-40B4-BE49-F238E27FC236}">
                <a16:creationId xmlns:a16="http://schemas.microsoft.com/office/drawing/2014/main" id="{FF530FCD-A88B-77F8-1FBF-8DD8FC0927E6}"/>
              </a:ext>
            </a:extLst>
          </p:cNvPr>
          <p:cNvPicPr>
            <a:picLocks noChangeAspect="1"/>
          </p:cNvPicPr>
          <p:nvPr/>
        </p:nvPicPr>
        <p:blipFill>
          <a:blip r:embed="rId3">
            <a:alphaModFix amt="31000"/>
          </a:blip>
          <a:stretch>
            <a:fillRect/>
          </a:stretch>
        </p:blipFill>
        <p:spPr>
          <a:xfrm rot="20442335">
            <a:off x="10871158" y="7617371"/>
            <a:ext cx="4276171" cy="4276171"/>
          </a:xfrm>
          <a:prstGeom prst="rect">
            <a:avLst/>
          </a:prstGeom>
        </p:spPr>
      </p:pic>
      <p:pic>
        <p:nvPicPr>
          <p:cNvPr id="29" name="Picture 28" descr="Mouse icon">
            <a:extLst>
              <a:ext uri="{FF2B5EF4-FFF2-40B4-BE49-F238E27FC236}">
                <a16:creationId xmlns:a16="http://schemas.microsoft.com/office/drawing/2014/main" id="{0A789C2B-DBBC-83EB-1916-6065CA15EDF9}"/>
              </a:ext>
            </a:extLst>
          </p:cNvPr>
          <p:cNvPicPr>
            <a:picLocks noChangeAspect="1"/>
          </p:cNvPicPr>
          <p:nvPr/>
        </p:nvPicPr>
        <p:blipFill>
          <a:blip r:embed="rId3">
            <a:alphaModFix amt="31000"/>
          </a:blip>
          <a:stretch>
            <a:fillRect/>
          </a:stretch>
        </p:blipFill>
        <p:spPr>
          <a:xfrm rot="20442335">
            <a:off x="11665118" y="6821767"/>
            <a:ext cx="4276171" cy="4276171"/>
          </a:xfrm>
          <a:prstGeom prst="rect">
            <a:avLst/>
          </a:prstGeom>
        </p:spPr>
      </p:pic>
      <p:pic>
        <p:nvPicPr>
          <p:cNvPr id="32" name="Picture 31" descr="Mouse icon">
            <a:extLst>
              <a:ext uri="{FF2B5EF4-FFF2-40B4-BE49-F238E27FC236}">
                <a16:creationId xmlns:a16="http://schemas.microsoft.com/office/drawing/2014/main" id="{1A0853B6-A5E4-98FA-DE68-BDACBA25A210}"/>
              </a:ext>
            </a:extLst>
          </p:cNvPr>
          <p:cNvPicPr>
            <a:picLocks noChangeAspect="1"/>
          </p:cNvPicPr>
          <p:nvPr/>
        </p:nvPicPr>
        <p:blipFill>
          <a:blip r:embed="rId3">
            <a:alphaModFix amt="31000"/>
          </a:blip>
          <a:stretch>
            <a:fillRect/>
          </a:stretch>
        </p:blipFill>
        <p:spPr>
          <a:xfrm rot="20442335">
            <a:off x="10613623" y="6896850"/>
            <a:ext cx="4276171" cy="4276171"/>
          </a:xfrm>
          <a:prstGeom prst="rect">
            <a:avLst/>
          </a:prstGeom>
        </p:spPr>
      </p:pic>
      <p:pic>
        <p:nvPicPr>
          <p:cNvPr id="33" name="Picture 32" descr="Mouse icon">
            <a:extLst>
              <a:ext uri="{FF2B5EF4-FFF2-40B4-BE49-F238E27FC236}">
                <a16:creationId xmlns:a16="http://schemas.microsoft.com/office/drawing/2014/main" id="{1C24BCD1-75C7-7AA4-EA3E-364B9085B629}"/>
              </a:ext>
            </a:extLst>
          </p:cNvPr>
          <p:cNvPicPr>
            <a:picLocks noChangeAspect="1"/>
          </p:cNvPicPr>
          <p:nvPr/>
        </p:nvPicPr>
        <p:blipFill>
          <a:blip r:embed="rId3">
            <a:alphaModFix amt="31000"/>
          </a:blip>
          <a:stretch>
            <a:fillRect/>
          </a:stretch>
        </p:blipFill>
        <p:spPr>
          <a:xfrm rot="20442335">
            <a:off x="11473457" y="6477115"/>
            <a:ext cx="4276171" cy="4276171"/>
          </a:xfrm>
          <a:prstGeom prst="rect">
            <a:avLst/>
          </a:prstGeom>
        </p:spPr>
      </p:pic>
      <p:pic>
        <p:nvPicPr>
          <p:cNvPr id="37" name="Picture 36" descr="Mouse icon">
            <a:extLst>
              <a:ext uri="{FF2B5EF4-FFF2-40B4-BE49-F238E27FC236}">
                <a16:creationId xmlns:a16="http://schemas.microsoft.com/office/drawing/2014/main" id="{D6719C98-57A1-F6A3-CBB9-EEB50EE44E2A}"/>
              </a:ext>
            </a:extLst>
          </p:cNvPr>
          <p:cNvPicPr>
            <a:picLocks noChangeAspect="1"/>
          </p:cNvPicPr>
          <p:nvPr/>
        </p:nvPicPr>
        <p:blipFill>
          <a:blip r:embed="rId3">
            <a:alphaModFix amt="31000"/>
          </a:blip>
          <a:stretch>
            <a:fillRect/>
          </a:stretch>
        </p:blipFill>
        <p:spPr>
          <a:xfrm rot="20442335">
            <a:off x="11172309" y="6920267"/>
            <a:ext cx="4276171" cy="4276171"/>
          </a:xfrm>
          <a:prstGeom prst="rect">
            <a:avLst/>
          </a:prstGeom>
        </p:spPr>
      </p:pic>
      <p:pic>
        <p:nvPicPr>
          <p:cNvPr id="38" name="Picture 37" descr="Mouse icon">
            <a:extLst>
              <a:ext uri="{FF2B5EF4-FFF2-40B4-BE49-F238E27FC236}">
                <a16:creationId xmlns:a16="http://schemas.microsoft.com/office/drawing/2014/main" id="{F7BE5462-95DE-E541-4AB1-17E96BA604B4}"/>
              </a:ext>
            </a:extLst>
          </p:cNvPr>
          <p:cNvPicPr>
            <a:picLocks noChangeAspect="1"/>
          </p:cNvPicPr>
          <p:nvPr/>
        </p:nvPicPr>
        <p:blipFill>
          <a:blip r:embed="rId3">
            <a:alphaModFix amt="31000"/>
          </a:blip>
          <a:stretch>
            <a:fillRect/>
          </a:stretch>
        </p:blipFill>
        <p:spPr>
          <a:xfrm rot="20442335">
            <a:off x="10805284" y="6671042"/>
            <a:ext cx="4276171" cy="4276171"/>
          </a:xfrm>
          <a:prstGeom prst="rect">
            <a:avLst/>
          </a:prstGeom>
        </p:spPr>
      </p:pic>
      <p:pic>
        <p:nvPicPr>
          <p:cNvPr id="39" name="Picture 38" descr="Mouse icon">
            <a:extLst>
              <a:ext uri="{FF2B5EF4-FFF2-40B4-BE49-F238E27FC236}">
                <a16:creationId xmlns:a16="http://schemas.microsoft.com/office/drawing/2014/main" id="{030352B9-8EC5-DAC2-FB15-1C767992A5AE}"/>
              </a:ext>
            </a:extLst>
          </p:cNvPr>
          <p:cNvPicPr>
            <a:picLocks noChangeAspect="1"/>
          </p:cNvPicPr>
          <p:nvPr/>
        </p:nvPicPr>
        <p:blipFill>
          <a:blip r:embed="rId3">
            <a:alphaModFix amt="31000"/>
          </a:blip>
          <a:stretch>
            <a:fillRect/>
          </a:stretch>
        </p:blipFill>
        <p:spPr>
          <a:xfrm rot="20442335">
            <a:off x="11238183" y="6671042"/>
            <a:ext cx="4276171" cy="4276171"/>
          </a:xfrm>
          <a:prstGeom prst="rect">
            <a:avLst/>
          </a:prstGeom>
        </p:spPr>
      </p:pic>
      <p:pic>
        <p:nvPicPr>
          <p:cNvPr id="41" name="Picture 40" descr="Mouse icon">
            <a:extLst>
              <a:ext uri="{FF2B5EF4-FFF2-40B4-BE49-F238E27FC236}">
                <a16:creationId xmlns:a16="http://schemas.microsoft.com/office/drawing/2014/main" id="{7F38F399-5531-46EC-8BA8-8335572EBC2A}"/>
              </a:ext>
            </a:extLst>
          </p:cNvPr>
          <p:cNvPicPr>
            <a:picLocks noChangeAspect="1"/>
          </p:cNvPicPr>
          <p:nvPr/>
        </p:nvPicPr>
        <p:blipFill>
          <a:blip r:embed="rId3">
            <a:alphaModFix amt="31000"/>
          </a:blip>
          <a:stretch>
            <a:fillRect/>
          </a:stretch>
        </p:blipFill>
        <p:spPr>
          <a:xfrm rot="20442335">
            <a:off x="12287288" y="6524868"/>
            <a:ext cx="4276171" cy="4276171"/>
          </a:xfrm>
          <a:prstGeom prst="rect">
            <a:avLst/>
          </a:prstGeom>
        </p:spPr>
      </p:pic>
      <mc:AlternateContent xmlns:mc="http://schemas.openxmlformats.org/markup-compatibility/2006" xmlns:p14="http://schemas.microsoft.com/office/powerpoint/2010/main">
        <mc:Choice Requires="p14">
          <p:contentPart p14:bwMode="auto" r:id="rId4">
            <p14:nvContentPartPr>
              <p14:cNvPr id="35" name="Ink 34">
                <a:extLst>
                  <a:ext uri="{FF2B5EF4-FFF2-40B4-BE49-F238E27FC236}">
                    <a16:creationId xmlns:a16="http://schemas.microsoft.com/office/drawing/2014/main" id="{D0E79199-C113-BFA3-E228-58EEDA52D394}"/>
                  </a:ext>
                </a:extLst>
              </p14:cNvPr>
              <p14:cNvContentPartPr/>
              <p14:nvPr/>
            </p14:nvContentPartPr>
            <p14:xfrm>
              <a:off x="12861124" y="8787258"/>
              <a:ext cx="1149840" cy="1447200"/>
            </p14:xfrm>
          </p:contentPart>
        </mc:Choice>
        <mc:Fallback xmlns="">
          <p:pic>
            <p:nvPicPr>
              <p:cNvPr id="35" name="Ink 34">
                <a:extLst>
                  <a:ext uri="{FF2B5EF4-FFF2-40B4-BE49-F238E27FC236}">
                    <a16:creationId xmlns:a16="http://schemas.microsoft.com/office/drawing/2014/main" id="{D0E79199-C113-BFA3-E228-58EEDA52D394}"/>
                  </a:ext>
                </a:extLst>
              </p:cNvPr>
              <p:cNvPicPr/>
              <p:nvPr/>
            </p:nvPicPr>
            <p:blipFill>
              <a:blip r:embed="rId5"/>
              <a:stretch>
                <a:fillRect/>
              </a:stretch>
            </p:blipFill>
            <p:spPr>
              <a:xfrm>
                <a:off x="12825124" y="8751618"/>
                <a:ext cx="1221480" cy="1518840"/>
              </a:xfrm>
              <a:prstGeom prst="rect">
                <a:avLst/>
              </a:prstGeom>
            </p:spPr>
          </p:pic>
        </mc:Fallback>
      </mc:AlternateContent>
      <p:pic>
        <p:nvPicPr>
          <p:cNvPr id="34" name="Picture 33" descr="Mouse icon">
            <a:extLst>
              <a:ext uri="{FF2B5EF4-FFF2-40B4-BE49-F238E27FC236}">
                <a16:creationId xmlns:a16="http://schemas.microsoft.com/office/drawing/2014/main" id="{D053ADB9-1D5B-AB52-5D9E-C5AFFB37CBDE}"/>
              </a:ext>
            </a:extLst>
          </p:cNvPr>
          <p:cNvPicPr>
            <a:picLocks noChangeAspect="1"/>
          </p:cNvPicPr>
          <p:nvPr/>
        </p:nvPicPr>
        <p:blipFill>
          <a:blip r:embed="rId3">
            <a:alphaModFix/>
          </a:blip>
          <a:stretch>
            <a:fillRect/>
          </a:stretch>
        </p:blipFill>
        <p:spPr>
          <a:xfrm rot="20442335">
            <a:off x="11289946" y="7271392"/>
            <a:ext cx="4276171" cy="4276171"/>
          </a:xfrm>
          <a:prstGeom prst="rect">
            <a:avLst/>
          </a:prstGeom>
        </p:spPr>
      </p:pic>
      <mc:AlternateContent xmlns:mc="http://schemas.openxmlformats.org/markup-compatibility/2006" xmlns:p14="http://schemas.microsoft.com/office/powerpoint/2010/main">
        <mc:Choice Requires="p14">
          <p:contentPart p14:bwMode="auto" r:id="rId6">
            <p14:nvContentPartPr>
              <p14:cNvPr id="48" name="Ink 47">
                <a:extLst>
                  <a:ext uri="{FF2B5EF4-FFF2-40B4-BE49-F238E27FC236}">
                    <a16:creationId xmlns:a16="http://schemas.microsoft.com/office/drawing/2014/main" id="{265F9CF2-2853-40E6-59E8-51D794EDF9F3}"/>
                  </a:ext>
                </a:extLst>
              </p14:cNvPr>
              <p14:cNvContentPartPr/>
              <p14:nvPr/>
            </p14:nvContentPartPr>
            <p14:xfrm>
              <a:off x="13368993" y="9426273"/>
              <a:ext cx="162360" cy="73080"/>
            </p14:xfrm>
          </p:contentPart>
        </mc:Choice>
        <mc:Fallback xmlns="">
          <p:pic>
            <p:nvPicPr>
              <p:cNvPr id="48" name="Ink 47">
                <a:extLst>
                  <a:ext uri="{FF2B5EF4-FFF2-40B4-BE49-F238E27FC236}">
                    <a16:creationId xmlns:a16="http://schemas.microsoft.com/office/drawing/2014/main" id="{265F9CF2-2853-40E6-59E8-51D794EDF9F3}"/>
                  </a:ext>
                </a:extLst>
              </p:cNvPr>
              <p:cNvPicPr/>
              <p:nvPr/>
            </p:nvPicPr>
            <p:blipFill>
              <a:blip r:embed="rId7"/>
              <a:stretch>
                <a:fillRect/>
              </a:stretch>
            </p:blipFill>
            <p:spPr>
              <a:xfrm>
                <a:off x="13332993" y="9390633"/>
                <a:ext cx="234000" cy="144720"/>
              </a:xfrm>
              <a:prstGeom prst="rect">
                <a:avLst/>
              </a:prstGeom>
            </p:spPr>
          </p:pic>
        </mc:Fallback>
      </mc:AlternateContent>
      <p:sp>
        <p:nvSpPr>
          <p:cNvPr id="2" name="Slide Number Placeholder 5">
            <a:extLst>
              <a:ext uri="{FF2B5EF4-FFF2-40B4-BE49-F238E27FC236}">
                <a16:creationId xmlns:a16="http://schemas.microsoft.com/office/drawing/2014/main" id="{827878CD-B0DE-557B-E6D2-19D4E556A20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30</a:t>
            </a:fld>
            <a:endParaRPr lang="en-US" sz="1800" dirty="0">
              <a:solidFill>
                <a:srgbClr val="5E5E5E"/>
              </a:solidFill>
            </a:endParaRPr>
          </a:p>
        </p:txBody>
      </p:sp>
      <p:sp>
        <p:nvSpPr>
          <p:cNvPr id="7" name="Text Placeholder 3">
            <a:extLst>
              <a:ext uri="{FF2B5EF4-FFF2-40B4-BE49-F238E27FC236}">
                <a16:creationId xmlns:a16="http://schemas.microsoft.com/office/drawing/2014/main" id="{4D8DC452-3DE8-4C6C-D497-0111737C5A81}"/>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Example</a:t>
            </a:r>
            <a:r>
              <a:rPr lang="en-US" i="1" dirty="0">
                <a:solidFill>
                  <a:srgbClr val="5E5E5E"/>
                </a:solidFill>
                <a:latin typeface="Helvetica Neue UltraLight" panose="02000206000000020004" pitchFamily="2" charset="0"/>
                <a:ea typeface="Helvetica Neue UltraLight" panose="02000206000000020004" pitchFamily="2" charset="0"/>
              </a:rPr>
              <a:t>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155757667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F065CD-A3CF-E698-FB72-CAEE2B0AC66F}"/>
              </a:ext>
            </a:extLst>
          </p:cNvPr>
          <p:cNvSpPr>
            <a:spLocks noGrp="1"/>
          </p:cNvSpPr>
          <p:nvPr>
            <p:ph type="title"/>
          </p:nvPr>
        </p:nvSpPr>
        <p:spPr>
          <a:xfrm>
            <a:off x="1201441" y="3441700"/>
            <a:ext cx="22347106" cy="6832600"/>
          </a:xfrm>
        </p:spPr>
        <p:txBody>
          <a:bodyPr anchor="ctr">
            <a:normAutofit/>
          </a:bodyPr>
          <a:lstStyle/>
          <a:p>
            <a:pPr algn="ctr"/>
            <a:r>
              <a:rPr lang="en-US" sz="7200" b="1" dirty="0">
                <a:latin typeface="Helvetica Neue" panose="02000503000000020004" pitchFamily="2" charset="0"/>
                <a:ea typeface="Helvetica Neue" panose="02000503000000020004" pitchFamily="2" charset="0"/>
                <a:cs typeface="Helvetica Neue" panose="02000503000000020004" pitchFamily="2" charset="0"/>
              </a:rPr>
              <a:t>Conjecture 1</a:t>
            </a:r>
            <a:r>
              <a:rPr lang="en-US" sz="7200" dirty="0">
                <a:latin typeface="Helvetica Neue" panose="02000503000000020004" pitchFamily="2" charset="0"/>
                <a:ea typeface="Helvetica Neue" panose="02000503000000020004" pitchFamily="2" charset="0"/>
                <a:cs typeface="Helvetica Neue" panose="02000503000000020004" pitchFamily="2" charset="0"/>
              </a:rPr>
              <a:t>: we can’t build a more accessible world if we don’t know how to recognize accessibility barriers.</a:t>
            </a:r>
          </a:p>
        </p:txBody>
      </p:sp>
      <p:sp>
        <p:nvSpPr>
          <p:cNvPr id="5" name="Slide Number Placeholder 5">
            <a:extLst>
              <a:ext uri="{FF2B5EF4-FFF2-40B4-BE49-F238E27FC236}">
                <a16:creationId xmlns:a16="http://schemas.microsoft.com/office/drawing/2014/main" id="{A1FE2103-AF00-3A2D-2BAC-A7E8E1CCE53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31</a:t>
            </a:fld>
            <a:endParaRPr lang="en-US" sz="1800" dirty="0">
              <a:solidFill>
                <a:srgbClr val="5E5E5E"/>
              </a:solidFill>
            </a:endParaRPr>
          </a:p>
        </p:txBody>
      </p:sp>
      <p:sp>
        <p:nvSpPr>
          <p:cNvPr id="4" name="Text Placeholder 3">
            <a:extLst>
              <a:ext uri="{FF2B5EF4-FFF2-40B4-BE49-F238E27FC236}">
                <a16:creationId xmlns:a16="http://schemas.microsoft.com/office/drawing/2014/main" id="{DF785A7C-17F6-1178-F6AD-A1BB821E6F0F}"/>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Example</a:t>
            </a:r>
            <a:r>
              <a:rPr lang="en-US" i="1" dirty="0">
                <a:solidFill>
                  <a:srgbClr val="5E5E5E"/>
                </a:solidFill>
                <a:latin typeface="Helvetica Neue UltraLight" panose="02000206000000020004" pitchFamily="2" charset="0"/>
                <a:ea typeface="Helvetica Neue UltraLight" panose="02000206000000020004" pitchFamily="2" charset="0"/>
              </a:rPr>
              <a:t>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353512649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F065CD-A3CF-E698-FB72-CAEE2B0AC66F}"/>
              </a:ext>
            </a:extLst>
          </p:cNvPr>
          <p:cNvSpPr>
            <a:spLocks noGrp="1"/>
          </p:cNvSpPr>
          <p:nvPr>
            <p:ph type="title"/>
          </p:nvPr>
        </p:nvSpPr>
        <p:spPr>
          <a:xfrm>
            <a:off x="1201441" y="3441700"/>
            <a:ext cx="22347106" cy="6832600"/>
          </a:xfrm>
        </p:spPr>
        <p:txBody>
          <a:bodyPr anchor="ctr">
            <a:normAutofit/>
          </a:bodyPr>
          <a:lstStyle/>
          <a:p>
            <a:pPr algn="ctr"/>
            <a:r>
              <a:rPr lang="en-US" sz="7200" b="1" dirty="0">
                <a:latin typeface="Helvetica Neue" panose="02000503000000020004" pitchFamily="2" charset="0"/>
                <a:ea typeface="Helvetica Neue" panose="02000503000000020004" pitchFamily="2" charset="0"/>
                <a:cs typeface="Helvetica Neue" panose="02000503000000020004" pitchFamily="2" charset="0"/>
              </a:rPr>
              <a:t>Conjecture 2</a:t>
            </a:r>
            <a:r>
              <a:rPr lang="en-US" sz="7200" dirty="0">
                <a:latin typeface="Helvetica Neue" panose="02000503000000020004" pitchFamily="2" charset="0"/>
                <a:ea typeface="Helvetica Neue" panose="02000503000000020004" pitchFamily="2" charset="0"/>
                <a:cs typeface="Helvetica Neue" panose="02000503000000020004" pitchFamily="2" charset="0"/>
              </a:rPr>
              <a:t>: most practitioners don’t know how to recognize accessibility barriers because learning how is difficult and intimidating.</a:t>
            </a:r>
          </a:p>
        </p:txBody>
      </p:sp>
      <p:sp>
        <p:nvSpPr>
          <p:cNvPr id="5" name="Slide Number Placeholder 5">
            <a:extLst>
              <a:ext uri="{FF2B5EF4-FFF2-40B4-BE49-F238E27FC236}">
                <a16:creationId xmlns:a16="http://schemas.microsoft.com/office/drawing/2014/main" id="{A1FE2103-AF00-3A2D-2BAC-A7E8E1CCE53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32</a:t>
            </a:fld>
            <a:endParaRPr lang="en-US" sz="1800" dirty="0">
              <a:solidFill>
                <a:srgbClr val="5E5E5E"/>
              </a:solidFill>
            </a:endParaRPr>
          </a:p>
        </p:txBody>
      </p:sp>
      <p:sp>
        <p:nvSpPr>
          <p:cNvPr id="4" name="Text Placeholder 3">
            <a:extLst>
              <a:ext uri="{FF2B5EF4-FFF2-40B4-BE49-F238E27FC236}">
                <a16:creationId xmlns:a16="http://schemas.microsoft.com/office/drawing/2014/main" id="{D285C100-D295-596C-0EF9-647581530DAA}"/>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Example</a:t>
            </a:r>
            <a:r>
              <a:rPr lang="en-US" i="1" dirty="0">
                <a:solidFill>
                  <a:srgbClr val="5E5E5E"/>
                </a:solidFill>
                <a:latin typeface="Helvetica Neue UltraLight" panose="02000206000000020004" pitchFamily="2" charset="0"/>
                <a:ea typeface="Helvetica Neue UltraLight" panose="02000206000000020004" pitchFamily="2" charset="0"/>
              </a:rPr>
              <a:t>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112329860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F065CD-A3CF-E698-FB72-CAEE2B0AC66F}"/>
              </a:ext>
            </a:extLst>
          </p:cNvPr>
          <p:cNvSpPr>
            <a:spLocks noGrp="1"/>
          </p:cNvSpPr>
          <p:nvPr>
            <p:ph type="title"/>
          </p:nvPr>
        </p:nvSpPr>
        <p:spPr>
          <a:xfrm>
            <a:off x="1206496" y="3733800"/>
            <a:ext cx="21736632" cy="6832600"/>
          </a:xfrm>
        </p:spPr>
        <p:txBody>
          <a:bodyPr anchor="ctr">
            <a:normAutofit/>
          </a:bodyPr>
          <a:lstStyle/>
          <a:p>
            <a:pPr algn="ctr"/>
            <a:r>
              <a:rPr lang="en-US" sz="8000" b="1" dirty="0">
                <a:latin typeface="Helvetica Neue" panose="02000503000000020004" pitchFamily="2" charset="0"/>
                <a:ea typeface="Helvetica Neue" panose="02000503000000020004" pitchFamily="2" charset="0"/>
                <a:cs typeface="Helvetica Neue" panose="02000503000000020004" pitchFamily="2" charset="0"/>
              </a:rPr>
              <a:t>Hypothesis</a:t>
            </a:r>
            <a:r>
              <a:rPr lang="en-US" sz="8000" dirty="0">
                <a:latin typeface="Helvetica Neue" panose="02000503000000020004" pitchFamily="2" charset="0"/>
                <a:ea typeface="Helvetica Neue" panose="02000503000000020004" pitchFamily="2" charset="0"/>
                <a:cs typeface="Helvetica Neue" panose="02000503000000020004" pitchFamily="2" charset="0"/>
              </a:rPr>
              <a:t>: if we can collect and synthesize existing knowledge for practitioners into a usable artifact, we can improve how they do this work.</a:t>
            </a:r>
          </a:p>
        </p:txBody>
      </p:sp>
      <p:sp>
        <p:nvSpPr>
          <p:cNvPr id="5" name="Slide Number Placeholder 5">
            <a:extLst>
              <a:ext uri="{FF2B5EF4-FFF2-40B4-BE49-F238E27FC236}">
                <a16:creationId xmlns:a16="http://schemas.microsoft.com/office/drawing/2014/main" id="{A1FE2103-AF00-3A2D-2BAC-A7E8E1CCE53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33</a:t>
            </a:fld>
            <a:endParaRPr lang="en-US" sz="1800" dirty="0">
              <a:solidFill>
                <a:srgbClr val="5E5E5E"/>
              </a:solidFill>
            </a:endParaRPr>
          </a:p>
        </p:txBody>
      </p:sp>
      <p:sp>
        <p:nvSpPr>
          <p:cNvPr id="4" name="Text Placeholder 3">
            <a:extLst>
              <a:ext uri="{FF2B5EF4-FFF2-40B4-BE49-F238E27FC236}">
                <a16:creationId xmlns:a16="http://schemas.microsoft.com/office/drawing/2014/main" id="{B4F9C6FA-B6DB-34C3-900B-302DFEE221D2}"/>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Example</a:t>
            </a:r>
            <a:r>
              <a:rPr lang="en-US" i="1" dirty="0">
                <a:solidFill>
                  <a:srgbClr val="5E5E5E"/>
                </a:solidFill>
                <a:latin typeface="Helvetica Neue UltraLight" panose="02000206000000020004" pitchFamily="2" charset="0"/>
                <a:ea typeface="Helvetica Neue UltraLight" panose="02000206000000020004" pitchFamily="2" charset="0"/>
              </a:rPr>
              <a:t>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413126051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F065CD-A3CF-E698-FB72-CAEE2B0AC66F}"/>
              </a:ext>
            </a:extLst>
          </p:cNvPr>
          <p:cNvSpPr>
            <a:spLocks noGrp="1"/>
          </p:cNvSpPr>
          <p:nvPr>
            <p:ph type="title"/>
          </p:nvPr>
        </p:nvSpPr>
        <p:spPr>
          <a:xfrm>
            <a:off x="1206496" y="3733800"/>
            <a:ext cx="21736632" cy="6832600"/>
          </a:xfrm>
        </p:spPr>
        <p:txBody>
          <a:bodyPr anchor="ctr">
            <a:normAutofit/>
          </a:bodyPr>
          <a:lstStyle/>
          <a:p>
            <a:pPr algn="ctr"/>
            <a:r>
              <a:rPr lang="en-US" sz="8000" b="1" dirty="0">
                <a:latin typeface="Helvetica Neue" panose="02000503000000020004" pitchFamily="2" charset="0"/>
                <a:ea typeface="Helvetica Neue" panose="02000503000000020004" pitchFamily="2" charset="0"/>
                <a:cs typeface="Helvetica Neue" panose="02000503000000020004" pitchFamily="2" charset="0"/>
              </a:rPr>
              <a:t>How did we make Chartability?</a:t>
            </a:r>
            <a:endParaRPr lang="en-US" sz="8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Slide Number Placeholder 5">
            <a:extLst>
              <a:ext uri="{FF2B5EF4-FFF2-40B4-BE49-F238E27FC236}">
                <a16:creationId xmlns:a16="http://schemas.microsoft.com/office/drawing/2014/main" id="{A1FE2103-AF00-3A2D-2BAC-A7E8E1CCE53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34</a:t>
            </a:fld>
            <a:endParaRPr lang="en-US" sz="1800" dirty="0">
              <a:solidFill>
                <a:srgbClr val="5E5E5E"/>
              </a:solidFill>
            </a:endParaRPr>
          </a:p>
        </p:txBody>
      </p:sp>
      <p:sp>
        <p:nvSpPr>
          <p:cNvPr id="3" name="Text Placeholder 3">
            <a:extLst>
              <a:ext uri="{FF2B5EF4-FFF2-40B4-BE49-F238E27FC236}">
                <a16:creationId xmlns:a16="http://schemas.microsoft.com/office/drawing/2014/main" id="{F88BFE6B-D473-5635-0DB6-7D029E07F5CF}"/>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Design</a:t>
            </a:r>
            <a:r>
              <a:rPr lang="en-US" i="1" dirty="0">
                <a:solidFill>
                  <a:srgbClr val="5E5E5E"/>
                </a:solidFill>
                <a:latin typeface="Helvetica Neue UltraLight" panose="02000206000000020004" pitchFamily="2" charset="0"/>
                <a:ea typeface="Helvetica Neue UltraLight" panose="02000206000000020004" pitchFamily="2" charset="0"/>
              </a:rPr>
              <a:t>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373238956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1FE2103-AF00-3A2D-2BAC-A7E8E1CCE53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35</a:t>
            </a:fld>
            <a:endParaRPr lang="en-US" sz="1800" dirty="0">
              <a:solidFill>
                <a:srgbClr val="5E5E5E"/>
              </a:solidFill>
            </a:endParaRPr>
          </a:p>
        </p:txBody>
      </p:sp>
      <p:pic>
        <p:nvPicPr>
          <p:cNvPr id="7" name="Picture 6">
            <a:extLst>
              <a:ext uri="{FF2B5EF4-FFF2-40B4-BE49-F238E27FC236}">
                <a16:creationId xmlns:a16="http://schemas.microsoft.com/office/drawing/2014/main" id="{FD38B3F2-92E1-303D-5F38-2F173568FAF5}"/>
              </a:ext>
            </a:extLst>
          </p:cNvPr>
          <p:cNvPicPr>
            <a:picLocks noChangeAspect="1"/>
          </p:cNvPicPr>
          <p:nvPr/>
        </p:nvPicPr>
        <p:blipFill>
          <a:blip r:embed="rId2"/>
          <a:stretch>
            <a:fillRect/>
          </a:stretch>
        </p:blipFill>
        <p:spPr>
          <a:xfrm>
            <a:off x="6256382" y="4068769"/>
            <a:ext cx="3461631" cy="7708014"/>
          </a:xfrm>
          <a:prstGeom prst="rect">
            <a:avLst/>
          </a:prstGeom>
        </p:spPr>
      </p:pic>
      <p:pic>
        <p:nvPicPr>
          <p:cNvPr id="8" name="Picture 7">
            <a:extLst>
              <a:ext uri="{FF2B5EF4-FFF2-40B4-BE49-F238E27FC236}">
                <a16:creationId xmlns:a16="http://schemas.microsoft.com/office/drawing/2014/main" id="{824FF390-1F54-5307-B2AC-4D3619186526}"/>
              </a:ext>
            </a:extLst>
          </p:cNvPr>
          <p:cNvPicPr>
            <a:picLocks noChangeAspect="1"/>
          </p:cNvPicPr>
          <p:nvPr/>
        </p:nvPicPr>
        <p:blipFill>
          <a:blip r:embed="rId3"/>
          <a:stretch>
            <a:fillRect/>
          </a:stretch>
        </p:blipFill>
        <p:spPr>
          <a:xfrm>
            <a:off x="10274078" y="4068769"/>
            <a:ext cx="3461631" cy="7653383"/>
          </a:xfrm>
          <a:prstGeom prst="rect">
            <a:avLst/>
          </a:prstGeom>
        </p:spPr>
      </p:pic>
      <p:pic>
        <p:nvPicPr>
          <p:cNvPr id="9" name="Picture 8">
            <a:extLst>
              <a:ext uri="{FF2B5EF4-FFF2-40B4-BE49-F238E27FC236}">
                <a16:creationId xmlns:a16="http://schemas.microsoft.com/office/drawing/2014/main" id="{7D051810-9F98-E9DB-2280-09BB3E478113}"/>
              </a:ext>
            </a:extLst>
          </p:cNvPr>
          <p:cNvPicPr>
            <a:picLocks noChangeAspect="1"/>
          </p:cNvPicPr>
          <p:nvPr/>
        </p:nvPicPr>
        <p:blipFill>
          <a:blip r:embed="rId4"/>
          <a:stretch>
            <a:fillRect/>
          </a:stretch>
        </p:blipFill>
        <p:spPr>
          <a:xfrm>
            <a:off x="14291774" y="4068769"/>
            <a:ext cx="3446078" cy="6048218"/>
          </a:xfrm>
          <a:prstGeom prst="rect">
            <a:avLst/>
          </a:prstGeom>
        </p:spPr>
      </p:pic>
      <p:sp>
        <p:nvSpPr>
          <p:cNvPr id="10" name="Google Shape;141;g10104eaf235_1_123">
            <a:extLst>
              <a:ext uri="{FF2B5EF4-FFF2-40B4-BE49-F238E27FC236}">
                <a16:creationId xmlns:a16="http://schemas.microsoft.com/office/drawing/2014/main" id="{C85EC274-87AA-992B-1D65-BE39E2EA390E}"/>
              </a:ext>
            </a:extLst>
          </p:cNvPr>
          <p:cNvSpPr txBox="1">
            <a:spLocks noGrp="1"/>
          </p:cNvSpPr>
          <p:nvPr>
            <p:ph type="title"/>
          </p:nvPr>
        </p:nvSpPr>
        <p:spPr>
          <a:xfrm>
            <a:off x="1206500" y="1079500"/>
            <a:ext cx="21971100" cy="143520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ts val="8500"/>
              <a:buFont typeface="Helvetica Neue"/>
              <a:buNone/>
            </a:pPr>
            <a:r>
              <a:rPr lang="en-US" dirty="0"/>
              <a:t>WCAG as our seed</a:t>
            </a:r>
            <a:endParaRPr dirty="0"/>
          </a:p>
        </p:txBody>
      </p:sp>
      <p:sp>
        <p:nvSpPr>
          <p:cNvPr id="4" name="Text Placeholder 3">
            <a:extLst>
              <a:ext uri="{FF2B5EF4-FFF2-40B4-BE49-F238E27FC236}">
                <a16:creationId xmlns:a16="http://schemas.microsoft.com/office/drawing/2014/main" id="{18EE48D6-5916-18F1-27AC-030A711DC0D1}"/>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Design</a:t>
            </a:r>
            <a:r>
              <a:rPr lang="en-US" i="1" dirty="0">
                <a:solidFill>
                  <a:srgbClr val="5E5E5E"/>
                </a:solidFill>
                <a:latin typeface="Helvetica Neue UltraLight" panose="02000206000000020004" pitchFamily="2" charset="0"/>
                <a:ea typeface="Helvetica Neue UltraLight" panose="02000206000000020004" pitchFamily="2" charset="0"/>
              </a:rPr>
              <a:t>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6" name="TextBox 5">
            <a:extLst>
              <a:ext uri="{FF2B5EF4-FFF2-40B4-BE49-F238E27FC236}">
                <a16:creationId xmlns:a16="http://schemas.microsoft.com/office/drawing/2014/main" id="{28A9129E-387D-76AA-C136-117B9FADF301}"/>
              </a:ext>
            </a:extLst>
          </p:cNvPr>
          <p:cNvSpPr txBox="1"/>
          <p:nvPr/>
        </p:nvSpPr>
        <p:spPr>
          <a:xfrm>
            <a:off x="6256382" y="11873089"/>
            <a:ext cx="8864032"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000" i="1" dirty="0">
                <a:latin typeface="Helvetica Neue Thin" panose="020B0403020202020204" pitchFamily="34" charset="0"/>
                <a:ea typeface="Helvetica Neue Thin" panose="020B0403020202020204" pitchFamily="34" charset="0"/>
              </a:rPr>
              <a:t>Source: </a:t>
            </a:r>
            <a:r>
              <a:rPr lang="en-US" sz="3000" i="1" dirty="0">
                <a:latin typeface="Helvetica Neue Thin" panose="020B0403020202020204" pitchFamily="34" charset="0"/>
                <a:ea typeface="Helvetica Neue Thin" panose="020B0403020202020204" pitchFamily="34" charset="0"/>
                <a:hlinkClick r:id="rId5"/>
              </a:rPr>
              <a:t>WCAG 2.1 Standards Draft</a:t>
            </a:r>
            <a:r>
              <a:rPr lang="en-US" sz="3000" i="1" dirty="0">
                <a:latin typeface="Helvetica Neue Thin" panose="020B0403020202020204" pitchFamily="34" charset="0"/>
                <a:ea typeface="Helvetica Neue Thin" panose="020B0403020202020204" pitchFamily="34" charset="0"/>
              </a:rPr>
              <a:t>, 2018</a:t>
            </a:r>
            <a:endParaRPr lang="en-US" sz="3000" dirty="0"/>
          </a:p>
        </p:txBody>
      </p:sp>
    </p:spTree>
    <p:extLst>
      <p:ext uri="{BB962C8B-B14F-4D97-AF65-F5344CB8AC3E}">
        <p14:creationId xmlns:p14="http://schemas.microsoft.com/office/powerpoint/2010/main" val="273026096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093304" y="1079499"/>
            <a:ext cx="22143930" cy="326927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dirty="0"/>
              <a:t>We supplement WCAG</a:t>
            </a:r>
            <a:endParaRPr dirty="0"/>
          </a:p>
        </p:txBody>
      </p:sp>
      <p:sp>
        <p:nvSpPr>
          <p:cNvPr id="9" name="Oval 8">
            <a:extLst>
              <a:ext uri="{FF2B5EF4-FFF2-40B4-BE49-F238E27FC236}">
                <a16:creationId xmlns:a16="http://schemas.microsoft.com/office/drawing/2014/main" id="{9C8436C5-1495-ADD3-BA1F-89D0571BA540}"/>
              </a:ext>
            </a:extLst>
          </p:cNvPr>
          <p:cNvSpPr/>
          <p:nvPr/>
        </p:nvSpPr>
        <p:spPr>
          <a:xfrm>
            <a:off x="1703453" y="4993234"/>
            <a:ext cx="3563207" cy="1529199"/>
          </a:xfrm>
          <a:prstGeom prst="ellipse">
            <a:avLst/>
          </a:prstGeom>
          <a:noFill/>
          <a:ln w="381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Neue Medium"/>
              </a:rPr>
              <a:t>Web Standards</a:t>
            </a:r>
          </a:p>
        </p:txBody>
      </p:sp>
      <p:sp>
        <p:nvSpPr>
          <p:cNvPr id="10" name="Oval 9">
            <a:extLst>
              <a:ext uri="{FF2B5EF4-FFF2-40B4-BE49-F238E27FC236}">
                <a16:creationId xmlns:a16="http://schemas.microsoft.com/office/drawing/2014/main" id="{E00241A5-C3D8-5921-B7B0-327941653473}"/>
              </a:ext>
            </a:extLst>
          </p:cNvPr>
          <p:cNvSpPr/>
          <p:nvPr/>
        </p:nvSpPr>
        <p:spPr>
          <a:xfrm>
            <a:off x="1752880" y="7047102"/>
            <a:ext cx="3563208" cy="1529199"/>
          </a:xfrm>
          <a:prstGeom prst="ellipse">
            <a:avLst/>
          </a:prstGeom>
          <a:noFill/>
          <a:ln w="381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Neue Medium"/>
              </a:rPr>
              <a:t>Academic Papers</a:t>
            </a:r>
          </a:p>
        </p:txBody>
      </p:sp>
      <p:sp>
        <p:nvSpPr>
          <p:cNvPr id="11" name="Oval 10">
            <a:extLst>
              <a:ext uri="{FF2B5EF4-FFF2-40B4-BE49-F238E27FC236}">
                <a16:creationId xmlns:a16="http://schemas.microsoft.com/office/drawing/2014/main" id="{4BA7B704-DEFB-11B0-2C0C-8AF82098122E}"/>
              </a:ext>
            </a:extLst>
          </p:cNvPr>
          <p:cNvSpPr/>
          <p:nvPr/>
        </p:nvSpPr>
        <p:spPr>
          <a:xfrm>
            <a:off x="1703453" y="9100970"/>
            <a:ext cx="3563208" cy="1529199"/>
          </a:xfrm>
          <a:prstGeom prst="ellipse">
            <a:avLst/>
          </a:prstGeom>
          <a:noFill/>
          <a:ln w="381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Neue Medium"/>
              </a:rPr>
              <a:t>Practitioner Artifacts</a:t>
            </a:r>
          </a:p>
        </p:txBody>
      </p:sp>
      <p:sp>
        <p:nvSpPr>
          <p:cNvPr id="2" name="Slide Number Placeholder 5">
            <a:extLst>
              <a:ext uri="{FF2B5EF4-FFF2-40B4-BE49-F238E27FC236}">
                <a16:creationId xmlns:a16="http://schemas.microsoft.com/office/drawing/2014/main" id="{43BC8853-36AF-555A-D68B-02C066268257}"/>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36</a:t>
            </a:fld>
            <a:endParaRPr lang="en-US" sz="1800" dirty="0">
              <a:solidFill>
                <a:srgbClr val="5E5E5E"/>
              </a:solidFill>
            </a:endParaRPr>
          </a:p>
        </p:txBody>
      </p:sp>
      <p:sp>
        <p:nvSpPr>
          <p:cNvPr id="7" name="TextBox 6">
            <a:extLst>
              <a:ext uri="{FF2B5EF4-FFF2-40B4-BE49-F238E27FC236}">
                <a16:creationId xmlns:a16="http://schemas.microsoft.com/office/drawing/2014/main" id="{2BC6F840-25E2-CBC8-814B-9BEBD4289EED}"/>
              </a:ext>
            </a:extLst>
          </p:cNvPr>
          <p:cNvSpPr txBox="1"/>
          <p:nvPr/>
        </p:nvSpPr>
        <p:spPr>
          <a:xfrm>
            <a:off x="5693627" y="5460315"/>
            <a:ext cx="444730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3200" i="0" u="none" strike="noStrike" cap="none" spc="0" normalizeH="0" baseline="0" dirty="0">
                <a:ln>
                  <a:noFill/>
                </a:ln>
                <a:solidFill>
                  <a:srgbClr val="000000"/>
                </a:solidFill>
                <a:effectLst/>
                <a:uFillTx/>
                <a:latin typeface="Helvetica Neue"/>
                <a:ea typeface="Helvetica Neue"/>
                <a:cs typeface="Helvetica Neue"/>
                <a:sym typeface="Helvetica Neue"/>
              </a:rPr>
              <a:t>Broad</a:t>
            </a:r>
          </a:p>
        </p:txBody>
      </p:sp>
      <p:sp>
        <p:nvSpPr>
          <p:cNvPr id="40" name="TextBox 39">
            <a:extLst>
              <a:ext uri="{FF2B5EF4-FFF2-40B4-BE49-F238E27FC236}">
                <a16:creationId xmlns:a16="http://schemas.microsoft.com/office/drawing/2014/main" id="{19578292-7F0B-4C30-6D7E-642D05BC9080}"/>
              </a:ext>
            </a:extLst>
          </p:cNvPr>
          <p:cNvSpPr txBox="1"/>
          <p:nvPr/>
        </p:nvSpPr>
        <p:spPr>
          <a:xfrm>
            <a:off x="5693628" y="7407041"/>
            <a:ext cx="444730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3200" i="0" u="none" strike="noStrike" cap="none" spc="0" normalizeH="0" baseline="0" dirty="0">
                <a:ln>
                  <a:noFill/>
                </a:ln>
                <a:solidFill>
                  <a:srgbClr val="000000"/>
                </a:solidFill>
                <a:effectLst/>
                <a:uFillTx/>
                <a:latin typeface="Helvetica Neue"/>
                <a:ea typeface="Helvetica Neue"/>
                <a:cs typeface="Helvetica Neue"/>
                <a:sym typeface="Helvetica Neue"/>
              </a:rPr>
              <a:t>Focused on vision</a:t>
            </a:r>
          </a:p>
        </p:txBody>
      </p:sp>
      <p:sp>
        <p:nvSpPr>
          <p:cNvPr id="41" name="TextBox 40">
            <a:extLst>
              <a:ext uri="{FF2B5EF4-FFF2-40B4-BE49-F238E27FC236}">
                <a16:creationId xmlns:a16="http://schemas.microsoft.com/office/drawing/2014/main" id="{A11FA20A-259F-CF1C-5288-3852856AA4D1}"/>
              </a:ext>
            </a:extLst>
          </p:cNvPr>
          <p:cNvSpPr txBox="1"/>
          <p:nvPr/>
        </p:nvSpPr>
        <p:spPr>
          <a:xfrm>
            <a:off x="5693628" y="9568051"/>
            <a:ext cx="444730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3200" i="0" u="none" strike="noStrike" cap="none" spc="0" normalizeH="0" baseline="0" dirty="0">
                <a:ln>
                  <a:noFill/>
                </a:ln>
                <a:solidFill>
                  <a:srgbClr val="000000"/>
                </a:solidFill>
                <a:effectLst/>
                <a:uFillTx/>
                <a:latin typeface="Helvetica Neue"/>
                <a:ea typeface="Helvetica Neue"/>
                <a:cs typeface="Helvetica Neue"/>
                <a:sym typeface="Helvetica Neue"/>
              </a:rPr>
              <a:t>Practical examples</a:t>
            </a:r>
          </a:p>
        </p:txBody>
      </p:sp>
      <p:sp>
        <p:nvSpPr>
          <p:cNvPr id="43" name="Text Placeholder 3">
            <a:extLst>
              <a:ext uri="{FF2B5EF4-FFF2-40B4-BE49-F238E27FC236}">
                <a16:creationId xmlns:a16="http://schemas.microsoft.com/office/drawing/2014/main" id="{E14C04B6-E456-50DC-B1E9-A1F6B1849E02}"/>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Design</a:t>
            </a:r>
            <a:r>
              <a:rPr lang="en-US" i="1" dirty="0">
                <a:solidFill>
                  <a:srgbClr val="5E5E5E"/>
                </a:solidFill>
                <a:latin typeface="Helvetica Neue UltraLight" panose="02000206000000020004" pitchFamily="2" charset="0"/>
                <a:ea typeface="Helvetica Neue UltraLight" panose="02000206000000020004" pitchFamily="2" charset="0"/>
              </a:rPr>
              <a:t>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1885731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093304" y="1079499"/>
            <a:ext cx="22143930" cy="326927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dirty="0"/>
              <a:t>Thematic analysis of standards, research, and practitioner artifacts produced 45 heuristics.</a:t>
            </a:r>
            <a:endParaRPr dirty="0"/>
          </a:p>
        </p:txBody>
      </p:sp>
      <p:sp>
        <p:nvSpPr>
          <p:cNvPr id="9" name="Oval 8">
            <a:extLst>
              <a:ext uri="{FF2B5EF4-FFF2-40B4-BE49-F238E27FC236}">
                <a16:creationId xmlns:a16="http://schemas.microsoft.com/office/drawing/2014/main" id="{9C8436C5-1495-ADD3-BA1F-89D0571BA540}"/>
              </a:ext>
            </a:extLst>
          </p:cNvPr>
          <p:cNvSpPr/>
          <p:nvPr/>
        </p:nvSpPr>
        <p:spPr>
          <a:xfrm>
            <a:off x="1703453" y="4993234"/>
            <a:ext cx="3563207" cy="1529199"/>
          </a:xfrm>
          <a:prstGeom prst="ellipse">
            <a:avLst/>
          </a:prstGeom>
          <a:noFill/>
          <a:ln w="381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Neue Medium"/>
              </a:rPr>
              <a:t>Web Standards</a:t>
            </a:r>
          </a:p>
        </p:txBody>
      </p:sp>
      <p:sp>
        <p:nvSpPr>
          <p:cNvPr id="10" name="Oval 9">
            <a:extLst>
              <a:ext uri="{FF2B5EF4-FFF2-40B4-BE49-F238E27FC236}">
                <a16:creationId xmlns:a16="http://schemas.microsoft.com/office/drawing/2014/main" id="{E00241A5-C3D8-5921-B7B0-327941653473}"/>
              </a:ext>
            </a:extLst>
          </p:cNvPr>
          <p:cNvSpPr/>
          <p:nvPr/>
        </p:nvSpPr>
        <p:spPr>
          <a:xfrm>
            <a:off x="1752880" y="7047102"/>
            <a:ext cx="3563208" cy="1529199"/>
          </a:xfrm>
          <a:prstGeom prst="ellipse">
            <a:avLst/>
          </a:prstGeom>
          <a:noFill/>
          <a:ln w="381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Neue Medium"/>
              </a:rPr>
              <a:t>Academic Papers</a:t>
            </a:r>
          </a:p>
        </p:txBody>
      </p:sp>
      <p:sp>
        <p:nvSpPr>
          <p:cNvPr id="11" name="Oval 10">
            <a:extLst>
              <a:ext uri="{FF2B5EF4-FFF2-40B4-BE49-F238E27FC236}">
                <a16:creationId xmlns:a16="http://schemas.microsoft.com/office/drawing/2014/main" id="{4BA7B704-DEFB-11B0-2C0C-8AF82098122E}"/>
              </a:ext>
            </a:extLst>
          </p:cNvPr>
          <p:cNvSpPr/>
          <p:nvPr/>
        </p:nvSpPr>
        <p:spPr>
          <a:xfrm>
            <a:off x="1703453" y="9100970"/>
            <a:ext cx="3563208" cy="1529199"/>
          </a:xfrm>
          <a:prstGeom prst="ellipse">
            <a:avLst/>
          </a:prstGeom>
          <a:noFill/>
          <a:ln w="381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Neue Medium"/>
              </a:rPr>
              <a:t>Practitioner Artifacts</a:t>
            </a:r>
          </a:p>
        </p:txBody>
      </p:sp>
      <p:sp>
        <p:nvSpPr>
          <p:cNvPr id="12" name="Rectangle 11">
            <a:extLst>
              <a:ext uri="{FF2B5EF4-FFF2-40B4-BE49-F238E27FC236}">
                <a16:creationId xmlns:a16="http://schemas.microsoft.com/office/drawing/2014/main" id="{D087611B-272F-B507-B94E-97E5BBEA5776}"/>
              </a:ext>
            </a:extLst>
          </p:cNvPr>
          <p:cNvSpPr/>
          <p:nvPr/>
        </p:nvSpPr>
        <p:spPr>
          <a:xfrm>
            <a:off x="8561351" y="4398199"/>
            <a:ext cx="4176584" cy="595035"/>
          </a:xfrm>
          <a:prstGeom prst="rect">
            <a:avLst/>
          </a:prstGeom>
          <a:solidFill>
            <a:schemeClr val="bg1"/>
          </a:solidFill>
          <a:ln w="28575"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Neue Medium"/>
              </a:rPr>
              <a:t>Coded Data</a:t>
            </a:r>
          </a:p>
        </p:txBody>
      </p:sp>
      <p:grpSp>
        <p:nvGrpSpPr>
          <p:cNvPr id="5" name="Group 4">
            <a:extLst>
              <a:ext uri="{FF2B5EF4-FFF2-40B4-BE49-F238E27FC236}">
                <a16:creationId xmlns:a16="http://schemas.microsoft.com/office/drawing/2014/main" id="{C84B5AC1-1656-F395-C526-D76D2F152D91}"/>
              </a:ext>
            </a:extLst>
          </p:cNvPr>
          <p:cNvGrpSpPr/>
          <p:nvPr/>
        </p:nvGrpSpPr>
        <p:grpSpPr>
          <a:xfrm>
            <a:off x="9000220" y="5369761"/>
            <a:ext cx="3466364" cy="4958123"/>
            <a:chOff x="12181998" y="5284287"/>
            <a:chExt cx="3466364" cy="4958123"/>
          </a:xfrm>
        </p:grpSpPr>
        <p:sp>
          <p:nvSpPr>
            <p:cNvPr id="13" name="Oval 12">
              <a:extLst>
                <a:ext uri="{FF2B5EF4-FFF2-40B4-BE49-F238E27FC236}">
                  <a16:creationId xmlns:a16="http://schemas.microsoft.com/office/drawing/2014/main" id="{A1626931-80BD-8C59-7766-CD144F3F28C5}"/>
                </a:ext>
              </a:extLst>
            </p:cNvPr>
            <p:cNvSpPr/>
            <p:nvPr/>
          </p:nvSpPr>
          <p:spPr>
            <a:xfrm>
              <a:off x="12801601" y="5284287"/>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Oval 13">
              <a:extLst>
                <a:ext uri="{FF2B5EF4-FFF2-40B4-BE49-F238E27FC236}">
                  <a16:creationId xmlns:a16="http://schemas.microsoft.com/office/drawing/2014/main" id="{7BD6250D-E410-BC97-41CF-C84D293A56C6}"/>
                </a:ext>
              </a:extLst>
            </p:cNvPr>
            <p:cNvSpPr/>
            <p:nvPr/>
          </p:nvSpPr>
          <p:spPr>
            <a:xfrm>
              <a:off x="13345298" y="6050405"/>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Oval 14">
              <a:extLst>
                <a:ext uri="{FF2B5EF4-FFF2-40B4-BE49-F238E27FC236}">
                  <a16:creationId xmlns:a16="http://schemas.microsoft.com/office/drawing/2014/main" id="{D2A73658-1869-788A-38EE-4BCA2105596B}"/>
                </a:ext>
              </a:extLst>
            </p:cNvPr>
            <p:cNvSpPr/>
            <p:nvPr/>
          </p:nvSpPr>
          <p:spPr>
            <a:xfrm>
              <a:off x="13246444" y="5531421"/>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 name="Oval 15">
              <a:extLst>
                <a:ext uri="{FF2B5EF4-FFF2-40B4-BE49-F238E27FC236}">
                  <a16:creationId xmlns:a16="http://schemas.microsoft.com/office/drawing/2014/main" id="{4C52161D-EE37-7350-FD74-9C505241DEA8}"/>
                </a:ext>
              </a:extLst>
            </p:cNvPr>
            <p:cNvSpPr/>
            <p:nvPr/>
          </p:nvSpPr>
          <p:spPr>
            <a:xfrm>
              <a:off x="12776887" y="6223400"/>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a:extLst>
                <a:ext uri="{FF2B5EF4-FFF2-40B4-BE49-F238E27FC236}">
                  <a16:creationId xmlns:a16="http://schemas.microsoft.com/office/drawing/2014/main" id="{9D615769-5A2C-238C-DFAE-FD81C7A02FCE}"/>
                </a:ext>
              </a:extLst>
            </p:cNvPr>
            <p:cNvSpPr/>
            <p:nvPr/>
          </p:nvSpPr>
          <p:spPr>
            <a:xfrm>
              <a:off x="12727460" y="5654989"/>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Oval 17">
              <a:extLst>
                <a:ext uri="{FF2B5EF4-FFF2-40B4-BE49-F238E27FC236}">
                  <a16:creationId xmlns:a16="http://schemas.microsoft.com/office/drawing/2014/main" id="{324EEAE7-E09F-00F4-A9B5-CAF58BFFFF01}"/>
                </a:ext>
              </a:extLst>
            </p:cNvPr>
            <p:cNvSpPr/>
            <p:nvPr/>
          </p:nvSpPr>
          <p:spPr>
            <a:xfrm>
              <a:off x="12986166" y="7092778"/>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 name="Oval 18">
              <a:extLst>
                <a:ext uri="{FF2B5EF4-FFF2-40B4-BE49-F238E27FC236}">
                  <a16:creationId xmlns:a16="http://schemas.microsoft.com/office/drawing/2014/main" id="{078A4BDB-9E35-FA60-0304-71CADC7C8F63}"/>
                </a:ext>
              </a:extLst>
            </p:cNvPr>
            <p:cNvSpPr/>
            <p:nvPr/>
          </p:nvSpPr>
          <p:spPr>
            <a:xfrm>
              <a:off x="12887312" y="6573794"/>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Oval 19">
              <a:extLst>
                <a:ext uri="{FF2B5EF4-FFF2-40B4-BE49-F238E27FC236}">
                  <a16:creationId xmlns:a16="http://schemas.microsoft.com/office/drawing/2014/main" id="{3EDB2C98-F2EE-9731-3616-C701C97F5E25}"/>
                </a:ext>
              </a:extLst>
            </p:cNvPr>
            <p:cNvSpPr/>
            <p:nvPr/>
          </p:nvSpPr>
          <p:spPr>
            <a:xfrm>
              <a:off x="12541130" y="7413421"/>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1" name="Oval 20">
              <a:extLst>
                <a:ext uri="{FF2B5EF4-FFF2-40B4-BE49-F238E27FC236}">
                  <a16:creationId xmlns:a16="http://schemas.microsoft.com/office/drawing/2014/main" id="{3BCF5EEB-0BFD-2FC0-452A-B5122D703878}"/>
                </a:ext>
              </a:extLst>
            </p:cNvPr>
            <p:cNvSpPr/>
            <p:nvPr/>
          </p:nvSpPr>
          <p:spPr>
            <a:xfrm>
              <a:off x="12368328" y="6697362"/>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Oval 21">
              <a:extLst>
                <a:ext uri="{FF2B5EF4-FFF2-40B4-BE49-F238E27FC236}">
                  <a16:creationId xmlns:a16="http://schemas.microsoft.com/office/drawing/2014/main" id="{39889EE1-99E0-417D-6EAB-89D64A3F4836}"/>
                </a:ext>
              </a:extLst>
            </p:cNvPr>
            <p:cNvSpPr/>
            <p:nvPr/>
          </p:nvSpPr>
          <p:spPr>
            <a:xfrm>
              <a:off x="14248125" y="6923823"/>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3" name="Oval 22">
              <a:extLst>
                <a:ext uri="{FF2B5EF4-FFF2-40B4-BE49-F238E27FC236}">
                  <a16:creationId xmlns:a16="http://schemas.microsoft.com/office/drawing/2014/main" id="{0FB8D4BD-9AAC-77DD-C461-B3D3019A0C6B}"/>
                </a:ext>
              </a:extLst>
            </p:cNvPr>
            <p:cNvSpPr/>
            <p:nvPr/>
          </p:nvSpPr>
          <p:spPr>
            <a:xfrm>
              <a:off x="14149271" y="6404839"/>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Oval 23">
              <a:extLst>
                <a:ext uri="{FF2B5EF4-FFF2-40B4-BE49-F238E27FC236}">
                  <a16:creationId xmlns:a16="http://schemas.microsoft.com/office/drawing/2014/main" id="{53B70D6A-34E4-C71B-6BB4-90D0A4743092}"/>
                </a:ext>
              </a:extLst>
            </p:cNvPr>
            <p:cNvSpPr/>
            <p:nvPr/>
          </p:nvSpPr>
          <p:spPr>
            <a:xfrm>
              <a:off x="13679714" y="7096818"/>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5" name="Oval 24">
              <a:extLst>
                <a:ext uri="{FF2B5EF4-FFF2-40B4-BE49-F238E27FC236}">
                  <a16:creationId xmlns:a16="http://schemas.microsoft.com/office/drawing/2014/main" id="{4E4660BE-197E-1CD0-CB56-AA6F04F6D21D}"/>
                </a:ext>
              </a:extLst>
            </p:cNvPr>
            <p:cNvSpPr/>
            <p:nvPr/>
          </p:nvSpPr>
          <p:spPr>
            <a:xfrm>
              <a:off x="13630287" y="6528407"/>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6" name="Oval 25">
              <a:extLst>
                <a:ext uri="{FF2B5EF4-FFF2-40B4-BE49-F238E27FC236}">
                  <a16:creationId xmlns:a16="http://schemas.microsoft.com/office/drawing/2014/main" id="{D0185E04-CF6D-1B6F-82CD-3FCD9ECC7B02}"/>
                </a:ext>
              </a:extLst>
            </p:cNvPr>
            <p:cNvSpPr/>
            <p:nvPr/>
          </p:nvSpPr>
          <p:spPr>
            <a:xfrm>
              <a:off x="12615271" y="7959957"/>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7" name="Oval 26">
              <a:extLst>
                <a:ext uri="{FF2B5EF4-FFF2-40B4-BE49-F238E27FC236}">
                  <a16:creationId xmlns:a16="http://schemas.microsoft.com/office/drawing/2014/main" id="{41448062-C0CC-14EE-72E6-C5E2E09681AB}"/>
                </a:ext>
              </a:extLst>
            </p:cNvPr>
            <p:cNvSpPr/>
            <p:nvPr/>
          </p:nvSpPr>
          <p:spPr>
            <a:xfrm>
              <a:off x="13158968" y="8726075"/>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8" name="Oval 27">
              <a:extLst>
                <a:ext uri="{FF2B5EF4-FFF2-40B4-BE49-F238E27FC236}">
                  <a16:creationId xmlns:a16="http://schemas.microsoft.com/office/drawing/2014/main" id="{D0CB75CD-ABC0-D731-1192-EC8F031968EB}"/>
                </a:ext>
              </a:extLst>
            </p:cNvPr>
            <p:cNvSpPr/>
            <p:nvPr/>
          </p:nvSpPr>
          <p:spPr>
            <a:xfrm>
              <a:off x="13060114" y="8207091"/>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9" name="Oval 28">
              <a:extLst>
                <a:ext uri="{FF2B5EF4-FFF2-40B4-BE49-F238E27FC236}">
                  <a16:creationId xmlns:a16="http://schemas.microsoft.com/office/drawing/2014/main" id="{40EE3C1A-FAF4-3D3E-8280-A5A2654E59E2}"/>
                </a:ext>
              </a:extLst>
            </p:cNvPr>
            <p:cNvSpPr/>
            <p:nvPr/>
          </p:nvSpPr>
          <p:spPr>
            <a:xfrm>
              <a:off x="12590557" y="8899070"/>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0" name="Oval 29">
              <a:extLst>
                <a:ext uri="{FF2B5EF4-FFF2-40B4-BE49-F238E27FC236}">
                  <a16:creationId xmlns:a16="http://schemas.microsoft.com/office/drawing/2014/main" id="{A9552B58-95CB-32EE-6094-BEE3C46947E9}"/>
                </a:ext>
              </a:extLst>
            </p:cNvPr>
            <p:cNvSpPr/>
            <p:nvPr/>
          </p:nvSpPr>
          <p:spPr>
            <a:xfrm>
              <a:off x="12541130" y="8330659"/>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1" name="Oval 30">
              <a:extLst>
                <a:ext uri="{FF2B5EF4-FFF2-40B4-BE49-F238E27FC236}">
                  <a16:creationId xmlns:a16="http://schemas.microsoft.com/office/drawing/2014/main" id="{BD15A172-FD57-D231-3A5B-19198390EBCA}"/>
                </a:ext>
              </a:extLst>
            </p:cNvPr>
            <p:cNvSpPr/>
            <p:nvPr/>
          </p:nvSpPr>
          <p:spPr>
            <a:xfrm>
              <a:off x="13715422" y="8583618"/>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2" name="Oval 31">
              <a:extLst>
                <a:ext uri="{FF2B5EF4-FFF2-40B4-BE49-F238E27FC236}">
                  <a16:creationId xmlns:a16="http://schemas.microsoft.com/office/drawing/2014/main" id="{FD5456BC-9C4C-4D59-7C1C-434944B9606C}"/>
                </a:ext>
              </a:extLst>
            </p:cNvPr>
            <p:cNvSpPr/>
            <p:nvPr/>
          </p:nvSpPr>
          <p:spPr>
            <a:xfrm>
              <a:off x="12700982" y="9249464"/>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3" name="Oval 32">
              <a:extLst>
                <a:ext uri="{FF2B5EF4-FFF2-40B4-BE49-F238E27FC236}">
                  <a16:creationId xmlns:a16="http://schemas.microsoft.com/office/drawing/2014/main" id="{5E392408-DCAC-7BDF-4D3F-1054D051038D}"/>
                </a:ext>
              </a:extLst>
            </p:cNvPr>
            <p:cNvSpPr/>
            <p:nvPr/>
          </p:nvSpPr>
          <p:spPr>
            <a:xfrm>
              <a:off x="13690708" y="9054673"/>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4" name="Oval 33">
              <a:extLst>
                <a:ext uri="{FF2B5EF4-FFF2-40B4-BE49-F238E27FC236}">
                  <a16:creationId xmlns:a16="http://schemas.microsoft.com/office/drawing/2014/main" id="{81DB01E4-5F70-B9EE-2B09-0125C8EBAF64}"/>
                </a:ext>
              </a:extLst>
            </p:cNvPr>
            <p:cNvSpPr/>
            <p:nvPr/>
          </p:nvSpPr>
          <p:spPr>
            <a:xfrm>
              <a:off x="12181998" y="9373032"/>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5" name="Oval 34">
              <a:extLst>
                <a:ext uri="{FF2B5EF4-FFF2-40B4-BE49-F238E27FC236}">
                  <a16:creationId xmlns:a16="http://schemas.microsoft.com/office/drawing/2014/main" id="{9D6D8E93-A0F4-19E2-81F6-C131210D5B8A}"/>
                </a:ext>
              </a:extLst>
            </p:cNvPr>
            <p:cNvSpPr/>
            <p:nvPr/>
          </p:nvSpPr>
          <p:spPr>
            <a:xfrm>
              <a:off x="14037083" y="8141612"/>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6" name="Oval 35">
              <a:extLst>
                <a:ext uri="{FF2B5EF4-FFF2-40B4-BE49-F238E27FC236}">
                  <a16:creationId xmlns:a16="http://schemas.microsoft.com/office/drawing/2014/main" id="{4417E9B4-17EC-02CB-4160-F954CE108E26}"/>
                </a:ext>
              </a:extLst>
            </p:cNvPr>
            <p:cNvSpPr/>
            <p:nvPr/>
          </p:nvSpPr>
          <p:spPr>
            <a:xfrm>
              <a:off x="13592240" y="7745487"/>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7" name="Oval 36">
              <a:extLst>
                <a:ext uri="{FF2B5EF4-FFF2-40B4-BE49-F238E27FC236}">
                  <a16:creationId xmlns:a16="http://schemas.microsoft.com/office/drawing/2014/main" id="{5A4249D4-F8D8-95E1-E50E-55B8AC4738C4}"/>
                </a:ext>
              </a:extLst>
            </p:cNvPr>
            <p:cNvSpPr/>
            <p:nvPr/>
          </p:nvSpPr>
          <p:spPr>
            <a:xfrm>
              <a:off x="14732392" y="7319610"/>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8" name="Oval 37">
              <a:extLst>
                <a:ext uri="{FF2B5EF4-FFF2-40B4-BE49-F238E27FC236}">
                  <a16:creationId xmlns:a16="http://schemas.microsoft.com/office/drawing/2014/main" id="{8B5FEEBA-AB90-6D1E-B322-A795348A44C8}"/>
                </a:ext>
              </a:extLst>
            </p:cNvPr>
            <p:cNvSpPr/>
            <p:nvPr/>
          </p:nvSpPr>
          <p:spPr>
            <a:xfrm>
              <a:off x="14559205" y="7856697"/>
              <a:ext cx="915970" cy="869378"/>
            </a:xfrm>
            <a:prstGeom prst="ellipse">
              <a:avLst/>
            </a:prstGeom>
            <a:noFill/>
            <a:ln w="762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6" name="Right Arrow 5">
            <a:extLst>
              <a:ext uri="{FF2B5EF4-FFF2-40B4-BE49-F238E27FC236}">
                <a16:creationId xmlns:a16="http://schemas.microsoft.com/office/drawing/2014/main" id="{68E8430D-9E24-6BD6-F99A-CCBCEBB9C74B}"/>
              </a:ext>
            </a:extLst>
          </p:cNvPr>
          <p:cNvSpPr/>
          <p:nvPr/>
        </p:nvSpPr>
        <p:spPr>
          <a:xfrm>
            <a:off x="5945494" y="7415174"/>
            <a:ext cx="2189727" cy="831573"/>
          </a:xfrm>
          <a:prstGeom prst="rightArrow">
            <a:avLst>
              <a:gd name="adj1" fmla="val 32011"/>
              <a:gd name="adj2" fmla="val 50000"/>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Rectangle 3">
            <a:extLst>
              <a:ext uri="{FF2B5EF4-FFF2-40B4-BE49-F238E27FC236}">
                <a16:creationId xmlns:a16="http://schemas.microsoft.com/office/drawing/2014/main" id="{66190158-8518-D180-FF28-C40B7F3B7729}"/>
              </a:ext>
            </a:extLst>
          </p:cNvPr>
          <p:cNvSpPr/>
          <p:nvPr/>
        </p:nvSpPr>
        <p:spPr>
          <a:xfrm>
            <a:off x="16270800" y="7209955"/>
            <a:ext cx="5933868" cy="1221829"/>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8" name="TextBox 7">
            <a:extLst>
              <a:ext uri="{FF2B5EF4-FFF2-40B4-BE49-F238E27FC236}">
                <a16:creationId xmlns:a16="http://schemas.microsoft.com/office/drawing/2014/main" id="{4580A497-E9C8-5296-DD2A-80F7F5147335}"/>
              </a:ext>
            </a:extLst>
          </p:cNvPr>
          <p:cNvSpPr txBox="1"/>
          <p:nvPr/>
        </p:nvSpPr>
        <p:spPr>
          <a:xfrm>
            <a:off x="16170086" y="7459665"/>
            <a:ext cx="347869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Helvetica Neue"/>
                <a:ea typeface="Helvetica Neue"/>
                <a:cs typeface="Helvetica Neue"/>
                <a:sym typeface="Helvetica Neue"/>
              </a:rPr>
              <a:t>45 Heuristics</a:t>
            </a:r>
          </a:p>
        </p:txBody>
      </p:sp>
      <p:sp>
        <p:nvSpPr>
          <p:cNvPr id="2" name="Slide Number Placeholder 5">
            <a:extLst>
              <a:ext uri="{FF2B5EF4-FFF2-40B4-BE49-F238E27FC236}">
                <a16:creationId xmlns:a16="http://schemas.microsoft.com/office/drawing/2014/main" id="{43BC8853-36AF-555A-D68B-02C066268257}"/>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37</a:t>
            </a:fld>
            <a:endParaRPr lang="en-US" sz="1800" dirty="0">
              <a:solidFill>
                <a:srgbClr val="5E5E5E"/>
              </a:solidFill>
            </a:endParaRPr>
          </a:p>
        </p:txBody>
      </p:sp>
      <p:sp>
        <p:nvSpPr>
          <p:cNvPr id="7" name="Text Placeholder 3">
            <a:extLst>
              <a:ext uri="{FF2B5EF4-FFF2-40B4-BE49-F238E27FC236}">
                <a16:creationId xmlns:a16="http://schemas.microsoft.com/office/drawing/2014/main" id="{86D8B844-15B1-39DF-BBA8-8296870614FB}"/>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Design</a:t>
            </a:r>
            <a:r>
              <a:rPr lang="en-US" i="1" dirty="0">
                <a:solidFill>
                  <a:srgbClr val="5E5E5E"/>
                </a:solidFill>
                <a:latin typeface="Helvetica Neue UltraLight" panose="02000206000000020004" pitchFamily="2" charset="0"/>
                <a:ea typeface="Helvetica Neue UltraLight" panose="02000206000000020004" pitchFamily="2" charset="0"/>
              </a:rPr>
              <a:t>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40" name="Right Arrow 39">
            <a:extLst>
              <a:ext uri="{FF2B5EF4-FFF2-40B4-BE49-F238E27FC236}">
                <a16:creationId xmlns:a16="http://schemas.microsoft.com/office/drawing/2014/main" id="{ACE1FBB6-E6F8-0894-50E2-EF6EE135E62D}"/>
              </a:ext>
            </a:extLst>
          </p:cNvPr>
          <p:cNvSpPr/>
          <p:nvPr/>
        </p:nvSpPr>
        <p:spPr>
          <a:xfrm>
            <a:off x="13223266" y="7405084"/>
            <a:ext cx="2189727" cy="831573"/>
          </a:xfrm>
          <a:prstGeom prst="rightArrow">
            <a:avLst>
              <a:gd name="adj1" fmla="val 32011"/>
              <a:gd name="adj2" fmla="val 50000"/>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72574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40" name="Rectangle 39">
            <a:extLst>
              <a:ext uri="{FF2B5EF4-FFF2-40B4-BE49-F238E27FC236}">
                <a16:creationId xmlns:a16="http://schemas.microsoft.com/office/drawing/2014/main" id="{4B6FB724-0F5C-F970-1DA9-FBD95F9A0F60}"/>
              </a:ext>
            </a:extLst>
          </p:cNvPr>
          <p:cNvSpPr/>
          <p:nvPr/>
        </p:nvSpPr>
        <p:spPr>
          <a:xfrm>
            <a:off x="15653763" y="3342318"/>
            <a:ext cx="6042305" cy="595035"/>
          </a:xfrm>
          <a:prstGeom prst="rect">
            <a:avLst/>
          </a:prstGeom>
          <a:solidFill>
            <a:schemeClr val="bg1"/>
          </a:solidFill>
          <a:ln w="381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Neue Medium"/>
              </a:rPr>
              <a:t>Perceivable (7)</a:t>
            </a:r>
          </a:p>
        </p:txBody>
      </p:sp>
      <p:sp>
        <p:nvSpPr>
          <p:cNvPr id="41" name="Rectangle 40">
            <a:extLst>
              <a:ext uri="{FF2B5EF4-FFF2-40B4-BE49-F238E27FC236}">
                <a16:creationId xmlns:a16="http://schemas.microsoft.com/office/drawing/2014/main" id="{8E3C6FCC-FC00-AF82-0B4A-78011F7BEAD2}"/>
              </a:ext>
            </a:extLst>
          </p:cNvPr>
          <p:cNvSpPr/>
          <p:nvPr/>
        </p:nvSpPr>
        <p:spPr>
          <a:xfrm>
            <a:off x="15653763" y="4190037"/>
            <a:ext cx="6042305" cy="595035"/>
          </a:xfrm>
          <a:prstGeom prst="rect">
            <a:avLst/>
          </a:prstGeom>
          <a:solidFill>
            <a:schemeClr val="bg1"/>
          </a:solidFill>
          <a:ln w="381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Neue Medium"/>
              </a:rPr>
              <a:t>Operable (7)</a:t>
            </a:r>
          </a:p>
        </p:txBody>
      </p:sp>
      <p:sp>
        <p:nvSpPr>
          <p:cNvPr id="42" name="Rectangle 41">
            <a:extLst>
              <a:ext uri="{FF2B5EF4-FFF2-40B4-BE49-F238E27FC236}">
                <a16:creationId xmlns:a16="http://schemas.microsoft.com/office/drawing/2014/main" id="{723A0167-367D-5B83-1F9B-9D2D595B6531}"/>
              </a:ext>
            </a:extLst>
          </p:cNvPr>
          <p:cNvSpPr/>
          <p:nvPr/>
        </p:nvSpPr>
        <p:spPr>
          <a:xfrm>
            <a:off x="15653764" y="5129151"/>
            <a:ext cx="6042305" cy="595035"/>
          </a:xfrm>
          <a:prstGeom prst="rect">
            <a:avLst/>
          </a:prstGeom>
          <a:solidFill>
            <a:schemeClr val="bg1"/>
          </a:solidFill>
          <a:ln w="381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Neue Medium"/>
              </a:rPr>
              <a:t>Understandable (</a:t>
            </a:r>
            <a:r>
              <a:rPr lang="en-US" sz="3200" dirty="0">
                <a:solidFill>
                  <a:srgbClr val="000000"/>
                </a:solidFill>
                <a:latin typeface="+mn-lt"/>
                <a:ea typeface="+mn-ea"/>
                <a:cs typeface="+mn-cs"/>
                <a:sym typeface="Helvetica Neue Medium"/>
              </a:rPr>
              <a:t>9</a:t>
            </a:r>
            <a:r>
              <a:rPr kumimoji="0" lang="en-US" sz="3200" b="0" i="0" u="none" strike="noStrike" cap="none" spc="0" normalizeH="0" baseline="0" dirty="0">
                <a:ln>
                  <a:noFill/>
                </a:ln>
                <a:solidFill>
                  <a:srgbClr val="000000"/>
                </a:solidFill>
                <a:effectLst/>
                <a:uFillTx/>
                <a:latin typeface="+mn-lt"/>
                <a:ea typeface="+mn-ea"/>
                <a:cs typeface="+mn-cs"/>
                <a:sym typeface="Helvetica Neue Medium"/>
              </a:rPr>
              <a:t>)</a:t>
            </a:r>
          </a:p>
        </p:txBody>
      </p:sp>
      <p:sp>
        <p:nvSpPr>
          <p:cNvPr id="43" name="Rectangle 42">
            <a:extLst>
              <a:ext uri="{FF2B5EF4-FFF2-40B4-BE49-F238E27FC236}">
                <a16:creationId xmlns:a16="http://schemas.microsoft.com/office/drawing/2014/main" id="{4647AB7D-EA46-9798-012F-AF46FC143BF8}"/>
              </a:ext>
            </a:extLst>
          </p:cNvPr>
          <p:cNvSpPr/>
          <p:nvPr/>
        </p:nvSpPr>
        <p:spPr>
          <a:xfrm>
            <a:off x="15653763" y="6043551"/>
            <a:ext cx="6042305" cy="595035"/>
          </a:xfrm>
          <a:prstGeom prst="rect">
            <a:avLst/>
          </a:prstGeom>
          <a:solidFill>
            <a:schemeClr val="bg1"/>
          </a:solidFill>
          <a:ln w="381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Neue Medium"/>
              </a:rPr>
              <a:t>Robust (3)</a:t>
            </a:r>
          </a:p>
        </p:txBody>
      </p:sp>
      <p:sp>
        <p:nvSpPr>
          <p:cNvPr id="44" name="Rectangle 43">
            <a:extLst>
              <a:ext uri="{FF2B5EF4-FFF2-40B4-BE49-F238E27FC236}">
                <a16:creationId xmlns:a16="http://schemas.microsoft.com/office/drawing/2014/main" id="{7416D7D5-CFD1-A9C1-EF81-CCF402FD5899}"/>
              </a:ext>
            </a:extLst>
          </p:cNvPr>
          <p:cNvSpPr/>
          <p:nvPr/>
        </p:nvSpPr>
        <p:spPr>
          <a:xfrm>
            <a:off x="15653764" y="8422089"/>
            <a:ext cx="6042304" cy="595035"/>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mn-lt"/>
                <a:ea typeface="+mn-ea"/>
                <a:cs typeface="+mn-cs"/>
                <a:sym typeface="Helvetica Neue Medium"/>
              </a:rPr>
              <a:t>Compromising (</a:t>
            </a:r>
            <a:r>
              <a:rPr kumimoji="0" lang="en-US" sz="3200" i="0" u="none" strike="noStrike" cap="none" spc="0" normalizeH="0" baseline="0" dirty="0">
                <a:ln>
                  <a:noFill/>
                </a:ln>
                <a:solidFill>
                  <a:srgbClr val="FFFFFF"/>
                </a:solidFill>
                <a:effectLst/>
                <a:uFillTx/>
                <a:latin typeface="+mn-lt"/>
                <a:ea typeface="+mn-ea"/>
                <a:cs typeface="+mn-cs"/>
                <a:sym typeface="Helvetica Neue Medium"/>
              </a:rPr>
              <a:t>7</a:t>
            </a:r>
            <a:r>
              <a:rPr kumimoji="0" lang="en-US" sz="3200" b="0" i="0" u="none" strike="noStrike" cap="none" spc="0" normalizeH="0" baseline="0" dirty="0">
                <a:ln>
                  <a:noFill/>
                </a:ln>
                <a:solidFill>
                  <a:srgbClr val="FFFFFF"/>
                </a:solidFill>
                <a:effectLst/>
                <a:uFillTx/>
                <a:latin typeface="+mn-lt"/>
                <a:ea typeface="+mn-ea"/>
                <a:cs typeface="+mn-cs"/>
                <a:sym typeface="Helvetica Neue Medium"/>
              </a:rPr>
              <a:t>)</a:t>
            </a:r>
          </a:p>
        </p:txBody>
      </p:sp>
      <p:sp>
        <p:nvSpPr>
          <p:cNvPr id="45" name="Rectangle 44">
            <a:extLst>
              <a:ext uri="{FF2B5EF4-FFF2-40B4-BE49-F238E27FC236}">
                <a16:creationId xmlns:a16="http://schemas.microsoft.com/office/drawing/2014/main" id="{D1E61950-6AAD-DE83-63BE-C079AF31D223}"/>
              </a:ext>
            </a:extLst>
          </p:cNvPr>
          <p:cNvSpPr/>
          <p:nvPr/>
        </p:nvSpPr>
        <p:spPr>
          <a:xfrm>
            <a:off x="15653764" y="9311776"/>
            <a:ext cx="6042304" cy="595035"/>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mn-lt"/>
                <a:ea typeface="+mn-ea"/>
                <a:cs typeface="+mn-cs"/>
                <a:sym typeface="Helvetica Neue Medium"/>
              </a:rPr>
              <a:t>Assistive (5)</a:t>
            </a:r>
          </a:p>
        </p:txBody>
      </p:sp>
      <p:sp>
        <p:nvSpPr>
          <p:cNvPr id="46" name="Rectangle 45">
            <a:extLst>
              <a:ext uri="{FF2B5EF4-FFF2-40B4-BE49-F238E27FC236}">
                <a16:creationId xmlns:a16="http://schemas.microsoft.com/office/drawing/2014/main" id="{FF967230-D517-906C-7C94-E1D5D0BCCFF2}"/>
              </a:ext>
            </a:extLst>
          </p:cNvPr>
          <p:cNvSpPr/>
          <p:nvPr/>
        </p:nvSpPr>
        <p:spPr>
          <a:xfrm>
            <a:off x="15653764" y="10201463"/>
            <a:ext cx="6042304" cy="595035"/>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mn-lt"/>
                <a:ea typeface="+mn-ea"/>
                <a:cs typeface="+mn-cs"/>
                <a:sym typeface="Helvetica Neue Medium"/>
              </a:rPr>
              <a:t>Flexible (7)</a:t>
            </a:r>
          </a:p>
        </p:txBody>
      </p:sp>
      <p:sp>
        <p:nvSpPr>
          <p:cNvPr id="50" name="Right Arrow 49">
            <a:extLst>
              <a:ext uri="{FF2B5EF4-FFF2-40B4-BE49-F238E27FC236}">
                <a16:creationId xmlns:a16="http://schemas.microsoft.com/office/drawing/2014/main" id="{48D3032B-7755-0E70-7612-F3307BAC27D3}"/>
              </a:ext>
            </a:extLst>
          </p:cNvPr>
          <p:cNvSpPr/>
          <p:nvPr/>
        </p:nvSpPr>
        <p:spPr>
          <a:xfrm>
            <a:off x="11210849" y="4544232"/>
            <a:ext cx="2498229" cy="771535"/>
          </a:xfrm>
          <a:prstGeom prst="rightArrow">
            <a:avLst>
              <a:gd name="adj1" fmla="val 39465"/>
              <a:gd name="adj2" fmla="val 50000"/>
            </a:avLst>
          </a:prstGeom>
          <a:solidFill>
            <a:schemeClr val="bg1"/>
          </a:solidFill>
          <a:ln w="381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Right Arrow 46">
            <a:extLst>
              <a:ext uri="{FF2B5EF4-FFF2-40B4-BE49-F238E27FC236}">
                <a16:creationId xmlns:a16="http://schemas.microsoft.com/office/drawing/2014/main" id="{BAB189C7-5560-2C3F-E56D-05BDB27D6CCF}"/>
              </a:ext>
            </a:extLst>
          </p:cNvPr>
          <p:cNvSpPr/>
          <p:nvPr/>
        </p:nvSpPr>
        <p:spPr>
          <a:xfrm>
            <a:off x="11210849" y="9193070"/>
            <a:ext cx="2498229" cy="771535"/>
          </a:xfrm>
          <a:prstGeom prst="rightArrow">
            <a:avLst>
              <a:gd name="adj1" fmla="val 39465"/>
              <a:gd name="adj2" fmla="val 50000"/>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8" name="Rectangle 47">
            <a:extLst>
              <a:ext uri="{FF2B5EF4-FFF2-40B4-BE49-F238E27FC236}">
                <a16:creationId xmlns:a16="http://schemas.microsoft.com/office/drawing/2014/main" id="{70750CA8-F68A-B971-2C14-96794D485EDE}"/>
              </a:ext>
            </a:extLst>
          </p:cNvPr>
          <p:cNvSpPr/>
          <p:nvPr/>
        </p:nvSpPr>
        <p:spPr>
          <a:xfrm>
            <a:off x="3332297" y="4295940"/>
            <a:ext cx="5934456" cy="1221829"/>
          </a:xfrm>
          <a:prstGeom prst="rect">
            <a:avLst/>
          </a:prstGeom>
          <a:solidFill>
            <a:schemeClr val="bg1"/>
          </a:solidFill>
          <a:ln w="381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49" name="TextBox 48">
            <a:extLst>
              <a:ext uri="{FF2B5EF4-FFF2-40B4-BE49-F238E27FC236}">
                <a16:creationId xmlns:a16="http://schemas.microsoft.com/office/drawing/2014/main" id="{B1FA6D6B-9CD1-491F-1B32-2D3DF710F432}"/>
              </a:ext>
            </a:extLst>
          </p:cNvPr>
          <p:cNvSpPr txBox="1"/>
          <p:nvPr/>
        </p:nvSpPr>
        <p:spPr>
          <a:xfrm>
            <a:off x="3332299" y="4614602"/>
            <a:ext cx="593386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Helvetica Neue"/>
                <a:ea typeface="Helvetica Neue"/>
                <a:cs typeface="Helvetica Neue"/>
                <a:sym typeface="Helvetica Neue"/>
              </a:rPr>
              <a:t>26 Heuristics</a:t>
            </a:r>
          </a:p>
        </p:txBody>
      </p:sp>
      <p:sp>
        <p:nvSpPr>
          <p:cNvPr id="51" name="Rectangle 50">
            <a:extLst>
              <a:ext uri="{FF2B5EF4-FFF2-40B4-BE49-F238E27FC236}">
                <a16:creationId xmlns:a16="http://schemas.microsoft.com/office/drawing/2014/main" id="{8FF53FF0-00E1-3F62-44DF-253CAF11C6D9}"/>
              </a:ext>
            </a:extLst>
          </p:cNvPr>
          <p:cNvSpPr/>
          <p:nvPr/>
        </p:nvSpPr>
        <p:spPr>
          <a:xfrm>
            <a:off x="3332297" y="8979634"/>
            <a:ext cx="5933868" cy="1221829"/>
          </a:xfrm>
          <a:prstGeom prst="rect">
            <a:avLst/>
          </a:prstGeom>
          <a:solidFill>
            <a:srgbClr val="000000"/>
          </a:solid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52" name="TextBox 51">
            <a:extLst>
              <a:ext uri="{FF2B5EF4-FFF2-40B4-BE49-F238E27FC236}">
                <a16:creationId xmlns:a16="http://schemas.microsoft.com/office/drawing/2014/main" id="{47BBE9BC-F1D7-2A8B-17E1-D1EB604AED9F}"/>
              </a:ext>
            </a:extLst>
          </p:cNvPr>
          <p:cNvSpPr txBox="1"/>
          <p:nvPr/>
        </p:nvSpPr>
        <p:spPr>
          <a:xfrm>
            <a:off x="3332298" y="9298296"/>
            <a:ext cx="593386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Helvetica Neue"/>
                <a:ea typeface="Helvetica Neue"/>
                <a:cs typeface="Helvetica Neue"/>
                <a:sym typeface="Helvetica Neue"/>
              </a:rPr>
              <a:t>19 Heuristics</a:t>
            </a:r>
          </a:p>
        </p:txBody>
      </p:sp>
      <p:sp>
        <p:nvSpPr>
          <p:cNvPr id="2" name="Slide Number Placeholder 5">
            <a:extLst>
              <a:ext uri="{FF2B5EF4-FFF2-40B4-BE49-F238E27FC236}">
                <a16:creationId xmlns:a16="http://schemas.microsoft.com/office/drawing/2014/main" id="{502339AE-5EF5-7F90-393E-40CA83B4956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38</a:t>
            </a:fld>
            <a:endParaRPr lang="en-US" sz="1800" dirty="0">
              <a:solidFill>
                <a:srgbClr val="5E5E5E"/>
              </a:solidFill>
            </a:endParaRPr>
          </a:p>
        </p:txBody>
      </p:sp>
      <p:sp>
        <p:nvSpPr>
          <p:cNvPr id="6" name="TextBox 5">
            <a:extLst>
              <a:ext uri="{FF2B5EF4-FFF2-40B4-BE49-F238E27FC236}">
                <a16:creationId xmlns:a16="http://schemas.microsoft.com/office/drawing/2014/main" id="{47F313D6-916B-8090-9923-EE606EE86D94}"/>
              </a:ext>
            </a:extLst>
          </p:cNvPr>
          <p:cNvSpPr txBox="1"/>
          <p:nvPr/>
        </p:nvSpPr>
        <p:spPr>
          <a:xfrm>
            <a:off x="3332297" y="3364842"/>
            <a:ext cx="1009904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4000" i="0" u="none" strike="noStrike" cap="none" spc="0" normalizeH="0" baseline="0" dirty="0">
                <a:ln>
                  <a:noFill/>
                </a:ln>
                <a:solidFill>
                  <a:srgbClr val="5E5E5E"/>
                </a:solidFill>
                <a:effectLst/>
                <a:uFillTx/>
                <a:latin typeface="Helvetica Neue"/>
                <a:ea typeface="Helvetica Neue"/>
                <a:cs typeface="Helvetica Neue"/>
                <a:sym typeface="Helvetica Neue"/>
              </a:rPr>
              <a:t>Fit into WCAG’s 4 Principles</a:t>
            </a:r>
          </a:p>
        </p:txBody>
      </p:sp>
      <p:sp>
        <p:nvSpPr>
          <p:cNvPr id="7" name="TextBox 6">
            <a:extLst>
              <a:ext uri="{FF2B5EF4-FFF2-40B4-BE49-F238E27FC236}">
                <a16:creationId xmlns:a16="http://schemas.microsoft.com/office/drawing/2014/main" id="{8662438A-1AEC-367F-A2D2-4F17317E44FE}"/>
              </a:ext>
            </a:extLst>
          </p:cNvPr>
          <p:cNvSpPr txBox="1"/>
          <p:nvPr/>
        </p:nvSpPr>
        <p:spPr>
          <a:xfrm>
            <a:off x="3332297" y="8125207"/>
            <a:ext cx="1009904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4000" dirty="0"/>
              <a:t>Demanded new Principles</a:t>
            </a:r>
            <a:endParaRPr kumimoji="0" lang="en-US" sz="4000" i="0" u="none" strike="noStrike" cap="none" spc="0" normalizeH="0" baseline="0" dirty="0">
              <a:ln>
                <a:noFill/>
              </a:ln>
              <a:solidFill>
                <a:srgbClr val="5E5E5E"/>
              </a:solidFill>
              <a:effectLst/>
              <a:uFillTx/>
              <a:latin typeface="Helvetica Neue"/>
              <a:ea typeface="Helvetica Neue"/>
              <a:cs typeface="Helvetica Neue"/>
              <a:sym typeface="Helvetica Neue"/>
            </a:endParaRPr>
          </a:p>
        </p:txBody>
      </p:sp>
      <p:sp>
        <p:nvSpPr>
          <p:cNvPr id="8" name="Text Placeholder 3">
            <a:extLst>
              <a:ext uri="{FF2B5EF4-FFF2-40B4-BE49-F238E27FC236}">
                <a16:creationId xmlns:a16="http://schemas.microsoft.com/office/drawing/2014/main" id="{5EFAF76B-6061-E2E6-58B7-6BBA4B3AA71E}"/>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Design</a:t>
            </a:r>
            <a:r>
              <a:rPr lang="en-US" i="1" dirty="0">
                <a:solidFill>
                  <a:srgbClr val="5E5E5E"/>
                </a:solidFill>
                <a:latin typeface="Helvetica Neue UltraLight" panose="02000206000000020004" pitchFamily="2" charset="0"/>
                <a:ea typeface="Helvetica Neue UltraLight" panose="02000206000000020004" pitchFamily="2" charset="0"/>
              </a:rPr>
              <a:t>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185206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206450" y="1671928"/>
            <a:ext cx="21971100" cy="326927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dirty="0"/>
              <a:t>Compromising:</a:t>
            </a:r>
            <a:endParaRPr dirty="0"/>
          </a:p>
        </p:txBody>
      </p:sp>
      <p:sp>
        <p:nvSpPr>
          <p:cNvPr id="18" name="Google Shape;142;g10104eaf235_1_123">
            <a:extLst>
              <a:ext uri="{FF2B5EF4-FFF2-40B4-BE49-F238E27FC236}">
                <a16:creationId xmlns:a16="http://schemas.microsoft.com/office/drawing/2014/main" id="{74F1FFC7-B29C-0266-B271-38E3920B7A9A}"/>
              </a:ext>
            </a:extLst>
          </p:cNvPr>
          <p:cNvSpPr txBox="1">
            <a:spLocks noGrp="1"/>
          </p:cNvSpPr>
          <p:nvPr>
            <p:ph type="body" idx="1"/>
          </p:nvPr>
        </p:nvSpPr>
        <p:spPr>
          <a:xfrm>
            <a:off x="1206400" y="3044571"/>
            <a:ext cx="21971100" cy="2186648"/>
          </a:xfrm>
          <a:prstGeom prst="rect">
            <a:avLst/>
          </a:prstGeom>
          <a:noFill/>
          <a:ln>
            <a:noFill/>
          </a:ln>
        </p:spPr>
        <p:txBody>
          <a:bodyPr spcFirstLastPara="1" wrap="square" lIns="45700" tIns="45700" rIns="45700" bIns="45700" anchor="t" anchorCtr="0">
            <a:normAutofit fontScale="92500"/>
          </a:bodyPr>
          <a:lstStyle/>
          <a:p>
            <a:pPr marL="0" lvl="0" indent="0"/>
            <a:r>
              <a:rPr lang="en-US" sz="5500" dirty="0">
                <a:latin typeface="Helvetica Neue"/>
                <a:ea typeface="Helvetica Neue"/>
                <a:cs typeface="Helvetica Neue"/>
                <a:sym typeface="Helvetica Neue"/>
              </a:rPr>
              <a:t>Heuristics </a:t>
            </a:r>
            <a:r>
              <a:rPr lang="en-US" dirty="0"/>
              <a:t>that </a:t>
            </a:r>
            <a:r>
              <a:rPr lang="en-US" sz="5500" dirty="0">
                <a:latin typeface="Helvetica Neue"/>
                <a:ea typeface="Helvetica Neue"/>
                <a:cs typeface="Helvetica Neue"/>
                <a:sym typeface="Helvetica Neue"/>
              </a:rPr>
              <a:t>mix </a:t>
            </a:r>
            <a:r>
              <a:rPr lang="en-US" sz="5500" i="1" dirty="0">
                <a:latin typeface="Helvetica Neue"/>
                <a:ea typeface="Helvetica Neue"/>
                <a:cs typeface="Helvetica Neue"/>
                <a:sym typeface="Helvetica Neue"/>
              </a:rPr>
              <a:t>understandable</a:t>
            </a:r>
            <a:r>
              <a:rPr lang="en-US" sz="5500" dirty="0">
                <a:latin typeface="Helvetica Neue"/>
                <a:ea typeface="Helvetica Neue"/>
                <a:cs typeface="Helvetica Neue"/>
                <a:sym typeface="Helvetica Neue"/>
              </a:rPr>
              <a:t> and </a:t>
            </a:r>
            <a:r>
              <a:rPr lang="en-US" sz="5500" i="1" dirty="0">
                <a:latin typeface="Helvetica Neue"/>
                <a:ea typeface="Helvetica Neue"/>
                <a:cs typeface="Helvetica Neue"/>
                <a:sym typeface="Helvetica Neue"/>
              </a:rPr>
              <a:t>robust</a:t>
            </a:r>
            <a:r>
              <a:rPr lang="en-US" i="1" dirty="0"/>
              <a:t>, </a:t>
            </a:r>
            <a:r>
              <a:rPr lang="en-US" dirty="0"/>
              <a:t>evaluating the different ways people use and understand information during interaction.</a:t>
            </a:r>
          </a:p>
        </p:txBody>
      </p:sp>
      <p:pic>
        <p:nvPicPr>
          <p:cNvPr id="20" name="Picture 2" descr="A chart that shows a trend next to a table that shows the month-by-month data for that trend listed out.">
            <a:extLst>
              <a:ext uri="{FF2B5EF4-FFF2-40B4-BE49-F238E27FC236}">
                <a16:creationId xmlns:a16="http://schemas.microsoft.com/office/drawing/2014/main" id="{921A17F5-853A-7138-3733-679388751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2674" y="4769585"/>
            <a:ext cx="12438652" cy="727448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57533F87-9A4B-4158-4801-48A940629AC3}"/>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39</a:t>
            </a:fld>
            <a:endParaRPr lang="en-US" sz="1800" dirty="0">
              <a:solidFill>
                <a:srgbClr val="5E5E5E"/>
              </a:solidFill>
            </a:endParaRPr>
          </a:p>
        </p:txBody>
      </p:sp>
      <p:sp>
        <p:nvSpPr>
          <p:cNvPr id="4" name="Text Placeholder 3">
            <a:extLst>
              <a:ext uri="{FF2B5EF4-FFF2-40B4-BE49-F238E27FC236}">
                <a16:creationId xmlns:a16="http://schemas.microsoft.com/office/drawing/2014/main" id="{3B6C1127-58DC-5BF3-BF61-E5CB4918997B}"/>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Design</a:t>
            </a:r>
            <a:r>
              <a:rPr lang="en-US" i="1" dirty="0">
                <a:solidFill>
                  <a:srgbClr val="5E5E5E"/>
                </a:solidFill>
                <a:latin typeface="Helvetica Neue UltraLight" panose="02000206000000020004" pitchFamily="2" charset="0"/>
                <a:ea typeface="Helvetica Neue UltraLight" panose="02000206000000020004" pitchFamily="2" charset="0"/>
              </a:rPr>
              <a:t>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2006628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1FE2103-AF00-3A2D-2BAC-A7E8E1CCE53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4</a:t>
            </a:fld>
            <a:endParaRPr lang="en-US" sz="1800" dirty="0">
              <a:solidFill>
                <a:srgbClr val="5E5E5E"/>
              </a:solidFill>
            </a:endParaRPr>
          </a:p>
        </p:txBody>
      </p:sp>
      <p:sp>
        <p:nvSpPr>
          <p:cNvPr id="10" name="Google Shape;141;g10104eaf235_1_123">
            <a:extLst>
              <a:ext uri="{FF2B5EF4-FFF2-40B4-BE49-F238E27FC236}">
                <a16:creationId xmlns:a16="http://schemas.microsoft.com/office/drawing/2014/main" id="{C85EC274-87AA-992B-1D65-BE39E2EA390E}"/>
              </a:ext>
            </a:extLst>
          </p:cNvPr>
          <p:cNvSpPr txBox="1">
            <a:spLocks noGrp="1"/>
          </p:cNvSpPr>
          <p:nvPr>
            <p:ph type="title"/>
          </p:nvPr>
        </p:nvSpPr>
        <p:spPr>
          <a:xfrm>
            <a:off x="1206500" y="1079500"/>
            <a:ext cx="21971100" cy="143520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ts val="8500"/>
              <a:buFont typeface="Helvetica Neue"/>
              <a:buNone/>
            </a:pPr>
            <a:r>
              <a:rPr lang="en-US" dirty="0"/>
              <a:t>Web Content Accessibility Guidelines (WCAG), </a:t>
            </a:r>
            <a:r>
              <a:rPr lang="en-US" i="1" dirty="0"/>
              <a:t>May 1999 - Present</a:t>
            </a:r>
            <a:endParaRPr i="1" dirty="0"/>
          </a:p>
        </p:txBody>
      </p:sp>
      <p:sp>
        <p:nvSpPr>
          <p:cNvPr id="3" name="Text Placeholder 3">
            <a:extLst>
              <a:ext uri="{FF2B5EF4-FFF2-40B4-BE49-F238E27FC236}">
                <a16:creationId xmlns:a16="http://schemas.microsoft.com/office/drawing/2014/main" id="{ED5E4574-C2F8-1040-8EC4-F7243D51C0F6}"/>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pic>
        <p:nvPicPr>
          <p:cNvPr id="6" name="Picture 5">
            <a:extLst>
              <a:ext uri="{FF2B5EF4-FFF2-40B4-BE49-F238E27FC236}">
                <a16:creationId xmlns:a16="http://schemas.microsoft.com/office/drawing/2014/main" id="{C7E5A2E6-235E-7FB5-2E2F-DDDDAA9AF94C}"/>
              </a:ext>
            </a:extLst>
          </p:cNvPr>
          <p:cNvPicPr>
            <a:picLocks noChangeAspect="1"/>
          </p:cNvPicPr>
          <p:nvPr/>
        </p:nvPicPr>
        <p:blipFill>
          <a:blip r:embed="rId3"/>
          <a:stretch>
            <a:fillRect/>
          </a:stretch>
        </p:blipFill>
        <p:spPr>
          <a:xfrm>
            <a:off x="4884420" y="3741949"/>
            <a:ext cx="14615160" cy="8356352"/>
          </a:xfrm>
          <a:prstGeom prst="rect">
            <a:avLst/>
          </a:prstGeom>
        </p:spPr>
      </p:pic>
      <p:sp>
        <p:nvSpPr>
          <p:cNvPr id="12" name="TextBox 11">
            <a:extLst>
              <a:ext uri="{FF2B5EF4-FFF2-40B4-BE49-F238E27FC236}">
                <a16:creationId xmlns:a16="http://schemas.microsoft.com/office/drawing/2014/main" id="{48240A69-0186-B9DC-8F25-3FF17C835C31}"/>
              </a:ext>
            </a:extLst>
          </p:cNvPr>
          <p:cNvSpPr txBox="1"/>
          <p:nvPr/>
        </p:nvSpPr>
        <p:spPr>
          <a:xfrm>
            <a:off x="5039360" y="12210463"/>
            <a:ext cx="14284960"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000" i="1" dirty="0">
                <a:latin typeface="Helvetica Neue Thin" panose="020B0403020202020204" pitchFamily="34" charset="0"/>
                <a:ea typeface="Helvetica Neue Thin" panose="020B0403020202020204" pitchFamily="34" charset="0"/>
              </a:rPr>
              <a:t>Source: </a:t>
            </a:r>
            <a:r>
              <a:rPr lang="en-US" sz="3000" i="1" dirty="0">
                <a:latin typeface="Helvetica Neue Thin" panose="020B0403020202020204" pitchFamily="34" charset="0"/>
                <a:ea typeface="Helvetica Neue Thin" panose="020B0403020202020204" pitchFamily="34" charset="0"/>
                <a:hlinkClick r:id="rId4"/>
              </a:rPr>
              <a:t>Web Content Accessibility Guidelines</a:t>
            </a:r>
            <a:r>
              <a:rPr lang="en-US" sz="3000" i="1" dirty="0">
                <a:latin typeface="Helvetica Neue Thin" panose="020B0403020202020204" pitchFamily="34" charset="0"/>
                <a:ea typeface="Helvetica Neue Thin" panose="020B0403020202020204" pitchFamily="34" charset="0"/>
              </a:rPr>
              <a:t>, 2023</a:t>
            </a:r>
            <a:endParaRPr lang="en-US" sz="3000" dirty="0"/>
          </a:p>
        </p:txBody>
      </p:sp>
    </p:spTree>
    <p:extLst>
      <p:ext uri="{BB962C8B-B14F-4D97-AF65-F5344CB8AC3E}">
        <p14:creationId xmlns:p14="http://schemas.microsoft.com/office/powerpoint/2010/main" val="272725939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206450" y="1671928"/>
            <a:ext cx="21971100" cy="326927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dirty="0"/>
              <a:t>Assistive:</a:t>
            </a:r>
            <a:endParaRPr dirty="0"/>
          </a:p>
        </p:txBody>
      </p:sp>
      <p:sp>
        <p:nvSpPr>
          <p:cNvPr id="18" name="Google Shape;142;g10104eaf235_1_123">
            <a:extLst>
              <a:ext uri="{FF2B5EF4-FFF2-40B4-BE49-F238E27FC236}">
                <a16:creationId xmlns:a16="http://schemas.microsoft.com/office/drawing/2014/main" id="{74F1FFC7-B29C-0266-B271-38E3920B7A9A}"/>
              </a:ext>
            </a:extLst>
          </p:cNvPr>
          <p:cNvSpPr txBox="1">
            <a:spLocks noGrp="1"/>
          </p:cNvSpPr>
          <p:nvPr>
            <p:ph type="body" idx="1"/>
          </p:nvPr>
        </p:nvSpPr>
        <p:spPr>
          <a:xfrm>
            <a:off x="1206400" y="3044570"/>
            <a:ext cx="21971100" cy="2526889"/>
          </a:xfrm>
          <a:prstGeom prst="rect">
            <a:avLst/>
          </a:prstGeom>
          <a:noFill/>
          <a:ln>
            <a:noFill/>
          </a:ln>
        </p:spPr>
        <p:txBody>
          <a:bodyPr spcFirstLastPara="1" wrap="square" lIns="45700" tIns="45700" rIns="45700" bIns="45700" anchor="t" anchorCtr="0">
            <a:normAutofit/>
          </a:bodyPr>
          <a:lstStyle/>
          <a:p>
            <a:pPr marL="0" lvl="0" indent="0"/>
            <a:r>
              <a:rPr lang="en-US" dirty="0"/>
              <a:t>Heuristics that mix </a:t>
            </a:r>
            <a:r>
              <a:rPr lang="en-US" i="1" dirty="0"/>
              <a:t>understandable</a:t>
            </a:r>
            <a:r>
              <a:rPr lang="en-US" dirty="0"/>
              <a:t> and </a:t>
            </a:r>
            <a:r>
              <a:rPr lang="en-US" i="1" dirty="0"/>
              <a:t>perceivable</a:t>
            </a:r>
            <a:r>
              <a:rPr lang="en-US" dirty="0"/>
              <a:t>, focusing on the labor required for access.</a:t>
            </a:r>
          </a:p>
        </p:txBody>
      </p:sp>
      <p:pic>
        <p:nvPicPr>
          <p:cNvPr id="4098" name="Picture 2" descr="A dense scatterplot being accessed one element at a time compared by a screen reader to a dense scatterplot where the main outlier cluster (the important part) is being accessed instead.">
            <a:extLst>
              <a:ext uri="{FF2B5EF4-FFF2-40B4-BE49-F238E27FC236}">
                <a16:creationId xmlns:a16="http://schemas.microsoft.com/office/drawing/2014/main" id="{020E58AB-2C2D-4956-25EF-85427DC98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9699" y="4740114"/>
            <a:ext cx="16884502" cy="746721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D8EA0769-F053-FBA3-3E4B-33A99B2B7388}"/>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40</a:t>
            </a:fld>
            <a:endParaRPr lang="en-US" sz="1800" dirty="0">
              <a:solidFill>
                <a:srgbClr val="5E5E5E"/>
              </a:solidFill>
            </a:endParaRPr>
          </a:p>
        </p:txBody>
      </p:sp>
      <p:sp>
        <p:nvSpPr>
          <p:cNvPr id="4" name="Text Placeholder 3">
            <a:extLst>
              <a:ext uri="{FF2B5EF4-FFF2-40B4-BE49-F238E27FC236}">
                <a16:creationId xmlns:a16="http://schemas.microsoft.com/office/drawing/2014/main" id="{9A83C130-2CE3-3CCD-157A-62EA3CEBE0F2}"/>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Design</a:t>
            </a:r>
            <a:r>
              <a:rPr lang="en-US" i="1" dirty="0">
                <a:solidFill>
                  <a:srgbClr val="5E5E5E"/>
                </a:solidFill>
                <a:latin typeface="Helvetica Neue UltraLight" panose="02000206000000020004" pitchFamily="2" charset="0"/>
                <a:ea typeface="Helvetica Neue UltraLight" panose="02000206000000020004" pitchFamily="2" charset="0"/>
              </a:rPr>
              <a:t>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2532066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206450" y="1671928"/>
            <a:ext cx="21971100" cy="326927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dirty="0"/>
              <a:t>Flexible:</a:t>
            </a:r>
            <a:endParaRPr dirty="0"/>
          </a:p>
        </p:txBody>
      </p:sp>
      <p:sp>
        <p:nvSpPr>
          <p:cNvPr id="18" name="Google Shape;142;g10104eaf235_1_123">
            <a:extLst>
              <a:ext uri="{FF2B5EF4-FFF2-40B4-BE49-F238E27FC236}">
                <a16:creationId xmlns:a16="http://schemas.microsoft.com/office/drawing/2014/main" id="{74F1FFC7-B29C-0266-B271-38E3920B7A9A}"/>
              </a:ext>
            </a:extLst>
          </p:cNvPr>
          <p:cNvSpPr txBox="1">
            <a:spLocks noGrp="1"/>
          </p:cNvSpPr>
          <p:nvPr>
            <p:ph type="body" idx="1"/>
          </p:nvPr>
        </p:nvSpPr>
        <p:spPr>
          <a:xfrm>
            <a:off x="1206400" y="3044570"/>
            <a:ext cx="21971100" cy="2526889"/>
          </a:xfrm>
          <a:prstGeom prst="rect">
            <a:avLst/>
          </a:prstGeom>
          <a:noFill/>
          <a:ln>
            <a:noFill/>
          </a:ln>
        </p:spPr>
        <p:txBody>
          <a:bodyPr spcFirstLastPara="1" wrap="square" lIns="45700" tIns="45700" rIns="45700" bIns="45700" anchor="t" anchorCtr="0">
            <a:normAutofit/>
          </a:bodyPr>
          <a:lstStyle/>
          <a:p>
            <a:pPr marL="0" lvl="0" indent="0"/>
            <a:r>
              <a:rPr lang="en-US" dirty="0"/>
              <a:t>Heuristics that mix </a:t>
            </a:r>
            <a:r>
              <a:rPr lang="en-US" i="1" dirty="0"/>
              <a:t>perceivable</a:t>
            </a:r>
            <a:r>
              <a:rPr lang="en-US" dirty="0"/>
              <a:t> and </a:t>
            </a:r>
            <a:r>
              <a:rPr lang="en-US" i="1" dirty="0"/>
              <a:t>robust</a:t>
            </a:r>
            <a:r>
              <a:rPr lang="en-US" dirty="0"/>
              <a:t>, emphasizing the importance of adjustable and adaptive presentations.</a:t>
            </a:r>
          </a:p>
        </p:txBody>
      </p:sp>
      <p:pic>
        <p:nvPicPr>
          <p:cNvPr id="5122" name="Picture 2" descr="A bar chart that has patterned textures combined with color changing into black and white (but still with textures).">
            <a:extLst>
              <a:ext uri="{FF2B5EF4-FFF2-40B4-BE49-F238E27FC236}">
                <a16:creationId xmlns:a16="http://schemas.microsoft.com/office/drawing/2014/main" id="{CB0DF711-3233-2FA1-6DBC-57478EF99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924" y="5263266"/>
            <a:ext cx="15732051" cy="642091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23EFE53F-7F4D-195F-74E3-98C49203A6C6}"/>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41</a:t>
            </a:fld>
            <a:endParaRPr lang="en-US" sz="1800" dirty="0">
              <a:solidFill>
                <a:srgbClr val="5E5E5E"/>
              </a:solidFill>
            </a:endParaRPr>
          </a:p>
        </p:txBody>
      </p:sp>
      <p:sp>
        <p:nvSpPr>
          <p:cNvPr id="4" name="Text Placeholder 3">
            <a:extLst>
              <a:ext uri="{FF2B5EF4-FFF2-40B4-BE49-F238E27FC236}">
                <a16:creationId xmlns:a16="http://schemas.microsoft.com/office/drawing/2014/main" id="{A82F6029-A81D-6081-2256-B9CAEB895F11}"/>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Design</a:t>
            </a:r>
            <a:r>
              <a:rPr lang="en-US" i="1" dirty="0">
                <a:solidFill>
                  <a:srgbClr val="5E5E5E"/>
                </a:solidFill>
                <a:latin typeface="Helvetica Neue UltraLight" panose="02000206000000020004" pitchFamily="2" charset="0"/>
                <a:ea typeface="Helvetica Neue UltraLight" panose="02000206000000020004" pitchFamily="2" charset="0"/>
              </a:rPr>
              <a:t>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1298198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F065CD-A3CF-E698-FB72-CAEE2B0AC66F}"/>
              </a:ext>
            </a:extLst>
          </p:cNvPr>
          <p:cNvSpPr>
            <a:spLocks noGrp="1"/>
          </p:cNvSpPr>
          <p:nvPr>
            <p:ph type="title"/>
          </p:nvPr>
        </p:nvSpPr>
        <p:spPr>
          <a:xfrm>
            <a:off x="1206496" y="3733800"/>
            <a:ext cx="21736632" cy="6832600"/>
          </a:xfrm>
        </p:spPr>
        <p:txBody>
          <a:bodyPr anchor="ctr">
            <a:normAutofit/>
          </a:bodyPr>
          <a:lstStyle/>
          <a:p>
            <a:pPr algn="ctr"/>
            <a:r>
              <a:rPr lang="en-US" sz="8000" b="1" dirty="0">
                <a:latin typeface="Helvetica Neue" panose="02000503000000020004" pitchFamily="2" charset="0"/>
                <a:ea typeface="Helvetica Neue" panose="02000503000000020004" pitchFamily="2" charset="0"/>
                <a:cs typeface="Helvetica Neue" panose="02000503000000020004" pitchFamily="2" charset="0"/>
              </a:rPr>
              <a:t>Evaluation</a:t>
            </a:r>
            <a:endParaRPr lang="en-US" sz="8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Slide Number Placeholder 5">
            <a:extLst>
              <a:ext uri="{FF2B5EF4-FFF2-40B4-BE49-F238E27FC236}">
                <a16:creationId xmlns:a16="http://schemas.microsoft.com/office/drawing/2014/main" id="{A1FE2103-AF00-3A2D-2BAC-A7E8E1CCE53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42</a:t>
            </a:fld>
            <a:endParaRPr lang="en-US" sz="1800" dirty="0">
              <a:solidFill>
                <a:srgbClr val="5E5E5E"/>
              </a:solidFill>
            </a:endParaRPr>
          </a:p>
        </p:txBody>
      </p:sp>
      <p:sp>
        <p:nvSpPr>
          <p:cNvPr id="3" name="Text Placeholder 3">
            <a:extLst>
              <a:ext uri="{FF2B5EF4-FFF2-40B4-BE49-F238E27FC236}">
                <a16:creationId xmlns:a16="http://schemas.microsoft.com/office/drawing/2014/main" id="{BD488F58-015C-F88D-BF60-E41CC8D131E9}"/>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Evaluation</a:t>
            </a:r>
            <a:r>
              <a:rPr lang="en-US" i="1" dirty="0">
                <a:solidFill>
                  <a:srgbClr val="5E5E5E"/>
                </a:solidFill>
                <a:latin typeface="Helvetica Neue UltraLight" panose="02000206000000020004" pitchFamily="2" charset="0"/>
                <a:ea typeface="Helvetica Neue UltraLight" panose="02000206000000020004" pitchFamily="2" charset="0"/>
              </a:rPr>
              <a:t>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133198279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F065CD-A3CF-E698-FB72-CAEE2B0AC66F}"/>
              </a:ext>
            </a:extLst>
          </p:cNvPr>
          <p:cNvSpPr>
            <a:spLocks noGrp="1"/>
          </p:cNvSpPr>
          <p:nvPr>
            <p:ph type="title"/>
          </p:nvPr>
        </p:nvSpPr>
        <p:spPr>
          <a:xfrm>
            <a:off x="1206496" y="803564"/>
            <a:ext cx="21736632" cy="6832600"/>
          </a:xfrm>
        </p:spPr>
        <p:txBody>
          <a:bodyPr anchor="ctr">
            <a:normAutofit/>
          </a:bodyPr>
          <a:lstStyle/>
          <a:p>
            <a:pPr algn="ctr"/>
            <a:r>
              <a:rPr lang="en-US" sz="8500" b="1" dirty="0">
                <a:latin typeface="Helvetica Neue" panose="02000503000000020004" pitchFamily="2" charset="0"/>
                <a:ea typeface="Helvetica Neue" panose="02000503000000020004" pitchFamily="2" charset="0"/>
                <a:cs typeface="Helvetica Neue" panose="02000503000000020004" pitchFamily="2" charset="0"/>
              </a:rPr>
              <a:t>5 stages evaluating Chartability</a:t>
            </a:r>
            <a:endParaRPr lang="en-US" sz="85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Slide Number Placeholder 5">
            <a:extLst>
              <a:ext uri="{FF2B5EF4-FFF2-40B4-BE49-F238E27FC236}">
                <a16:creationId xmlns:a16="http://schemas.microsoft.com/office/drawing/2014/main" id="{A1FE2103-AF00-3A2D-2BAC-A7E8E1CCE53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43</a:t>
            </a:fld>
            <a:endParaRPr lang="en-US" sz="1800" dirty="0">
              <a:solidFill>
                <a:srgbClr val="5E5E5E"/>
              </a:solidFill>
            </a:endParaRPr>
          </a:p>
        </p:txBody>
      </p:sp>
      <p:sp>
        <p:nvSpPr>
          <p:cNvPr id="8" name="TextBox 7">
            <a:extLst>
              <a:ext uri="{FF2B5EF4-FFF2-40B4-BE49-F238E27FC236}">
                <a16:creationId xmlns:a16="http://schemas.microsoft.com/office/drawing/2014/main" id="{1013B747-93B5-7156-FDA3-41E99EF7A306}"/>
              </a:ext>
            </a:extLst>
          </p:cNvPr>
          <p:cNvSpPr txBox="1"/>
          <p:nvPr/>
        </p:nvSpPr>
        <p:spPr>
          <a:xfrm>
            <a:off x="7001958" y="5541168"/>
            <a:ext cx="8766362" cy="34881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742950" marR="0" indent="-742950" algn="l" defTabSz="2438338" rtl="0" fontAlgn="auto" latinLnBrk="0" hangingPunct="0">
              <a:lnSpc>
                <a:spcPct val="100000"/>
              </a:lnSpc>
              <a:spcBef>
                <a:spcPts val="0"/>
              </a:spcBef>
              <a:spcAft>
                <a:spcPts val="0"/>
              </a:spcAft>
              <a:buClrTx/>
              <a:buSzTx/>
              <a:buFontTx/>
              <a:buAutoNum type="arabicPeriod"/>
              <a:tabLst/>
            </a:pPr>
            <a:r>
              <a:rPr kumimoji="0" lang="en-US" sz="4400" i="0" u="none" strike="noStrike" cap="none" spc="0" normalizeH="0" baseline="0" dirty="0">
                <a:ln>
                  <a:noFill/>
                </a:ln>
                <a:solidFill>
                  <a:srgbClr val="000000"/>
                </a:solidFill>
                <a:effectLst/>
                <a:uFillTx/>
                <a:latin typeface="Helvetica Neue"/>
                <a:ea typeface="Helvetica Neue"/>
                <a:cs typeface="Helvetica Neue"/>
                <a:sym typeface="Helvetica Neue"/>
              </a:rPr>
              <a:t>4 Beta Tests</a:t>
            </a:r>
          </a:p>
          <a:p>
            <a:pPr marL="742950" marR="0" indent="-742950" algn="l" defTabSz="2438338" rtl="0" fontAlgn="auto" latinLnBrk="0" hangingPunct="0">
              <a:lnSpc>
                <a:spcPct val="100000"/>
              </a:lnSpc>
              <a:spcBef>
                <a:spcPts val="0"/>
              </a:spcBef>
              <a:spcAft>
                <a:spcPts val="0"/>
              </a:spcAft>
              <a:buClrTx/>
              <a:buSzTx/>
              <a:buFontTx/>
              <a:buAutoNum type="arabicPeriod"/>
              <a:tabLst/>
            </a:pPr>
            <a:r>
              <a:rPr lang="en-US" sz="4400" dirty="0">
                <a:solidFill>
                  <a:srgbClr val="000000"/>
                </a:solidFill>
              </a:rPr>
              <a:t>Early Advice</a:t>
            </a:r>
          </a:p>
          <a:p>
            <a:pPr marL="742950" marR="0" indent="-742950" algn="l" defTabSz="2438338" rtl="0" fontAlgn="auto" latinLnBrk="0" hangingPunct="0">
              <a:lnSpc>
                <a:spcPct val="100000"/>
              </a:lnSpc>
              <a:spcBef>
                <a:spcPts val="0"/>
              </a:spcBef>
              <a:spcAft>
                <a:spcPts val="0"/>
              </a:spcAft>
              <a:buClrTx/>
              <a:buSzTx/>
              <a:buFontTx/>
              <a:buAutoNum type="arabicPeriod"/>
              <a:tabLst/>
            </a:pPr>
            <a:r>
              <a:rPr kumimoji="0" lang="en-US" sz="4400" i="0" u="none" strike="noStrike" cap="none" spc="0" normalizeH="0" baseline="0" dirty="0">
                <a:ln>
                  <a:noFill/>
                </a:ln>
                <a:solidFill>
                  <a:srgbClr val="000000"/>
                </a:solidFill>
                <a:effectLst/>
                <a:uFillTx/>
                <a:latin typeface="Helvetica Neue"/>
                <a:ea typeface="Helvetica Neue"/>
                <a:cs typeface="Helvetica Neue"/>
                <a:sym typeface="Helvetica Neue"/>
              </a:rPr>
              <a:t>2 Demo Sessions</a:t>
            </a:r>
          </a:p>
          <a:p>
            <a:pPr marL="742950" marR="0" indent="-742950" algn="l" defTabSz="2438338" rtl="0" fontAlgn="auto" latinLnBrk="0" hangingPunct="0">
              <a:lnSpc>
                <a:spcPct val="100000"/>
              </a:lnSpc>
              <a:spcBef>
                <a:spcPts val="0"/>
              </a:spcBef>
              <a:spcAft>
                <a:spcPts val="0"/>
              </a:spcAft>
              <a:buClrTx/>
              <a:buSzTx/>
              <a:buFontTx/>
              <a:buAutoNum type="arabicPeriod"/>
              <a:tabLst/>
            </a:pPr>
            <a:r>
              <a:rPr lang="en-US" sz="4400" dirty="0">
                <a:solidFill>
                  <a:srgbClr val="000000"/>
                </a:solidFill>
              </a:rPr>
              <a:t>Professional Workshop</a:t>
            </a:r>
          </a:p>
          <a:p>
            <a:pPr marL="742950" marR="0" indent="-742950" algn="l" defTabSz="2438338" rtl="0" fontAlgn="auto" latinLnBrk="0" hangingPunct="0">
              <a:lnSpc>
                <a:spcPct val="100000"/>
              </a:lnSpc>
              <a:spcBef>
                <a:spcPts val="0"/>
              </a:spcBef>
              <a:spcAft>
                <a:spcPts val="0"/>
              </a:spcAft>
              <a:buClrTx/>
              <a:buSzTx/>
              <a:buFontTx/>
              <a:buAutoNum type="arabicPeriod"/>
              <a:tabLst/>
            </a:pPr>
            <a:r>
              <a:rPr kumimoji="0" lang="en-US" sz="4400" i="0" u="none" strike="noStrike" cap="none" spc="0" normalizeH="0" baseline="0" dirty="0">
                <a:ln>
                  <a:noFill/>
                </a:ln>
                <a:solidFill>
                  <a:srgbClr val="000000"/>
                </a:solidFill>
                <a:effectLst/>
                <a:uFillTx/>
                <a:latin typeface="Helvetica Neue"/>
                <a:ea typeface="Helvetica Neue"/>
                <a:cs typeface="Helvetica Neue"/>
                <a:sym typeface="Helvetica Neue"/>
              </a:rPr>
              <a:t>Practitioner Test + Interviews</a:t>
            </a:r>
          </a:p>
        </p:txBody>
      </p:sp>
      <p:sp>
        <p:nvSpPr>
          <p:cNvPr id="4" name="Text Placeholder 3">
            <a:extLst>
              <a:ext uri="{FF2B5EF4-FFF2-40B4-BE49-F238E27FC236}">
                <a16:creationId xmlns:a16="http://schemas.microsoft.com/office/drawing/2014/main" id="{C9E1C55C-1A97-9A80-6328-ADDAC7E8984D}"/>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Evaluation</a:t>
            </a:r>
            <a:r>
              <a:rPr lang="en-US" i="1" dirty="0">
                <a:solidFill>
                  <a:srgbClr val="5E5E5E"/>
                </a:solidFill>
                <a:latin typeface="Helvetica Neue UltraLight" panose="02000206000000020004" pitchFamily="2" charset="0"/>
                <a:ea typeface="Helvetica Neue UltraLight" panose="02000206000000020004" pitchFamily="2" charset="0"/>
              </a:rPr>
              <a:t>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277885880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F065CD-A3CF-E698-FB72-CAEE2B0AC66F}"/>
              </a:ext>
            </a:extLst>
          </p:cNvPr>
          <p:cNvSpPr>
            <a:spLocks noGrp="1"/>
          </p:cNvSpPr>
          <p:nvPr>
            <p:ph type="title"/>
          </p:nvPr>
        </p:nvSpPr>
        <p:spPr>
          <a:xfrm>
            <a:off x="1206496" y="803564"/>
            <a:ext cx="21736632" cy="6832600"/>
          </a:xfrm>
        </p:spPr>
        <p:txBody>
          <a:bodyPr anchor="ctr">
            <a:normAutofit/>
          </a:bodyPr>
          <a:lstStyle/>
          <a:p>
            <a:pPr algn="ctr"/>
            <a:r>
              <a:rPr lang="en-US" sz="8500" b="1" dirty="0">
                <a:latin typeface="Helvetica Neue" panose="02000503000000020004" pitchFamily="2" charset="0"/>
                <a:ea typeface="Helvetica Neue" panose="02000503000000020004" pitchFamily="2" charset="0"/>
                <a:cs typeface="Helvetica Neue" panose="02000503000000020004" pitchFamily="2" charset="0"/>
              </a:rPr>
              <a:t>5 stages evaluating Chartability</a:t>
            </a:r>
            <a:endParaRPr lang="en-US" sz="85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Slide Number Placeholder 5">
            <a:extLst>
              <a:ext uri="{FF2B5EF4-FFF2-40B4-BE49-F238E27FC236}">
                <a16:creationId xmlns:a16="http://schemas.microsoft.com/office/drawing/2014/main" id="{A1FE2103-AF00-3A2D-2BAC-A7E8E1CCE53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44</a:t>
            </a:fld>
            <a:endParaRPr lang="en-US" sz="1800" dirty="0">
              <a:solidFill>
                <a:srgbClr val="5E5E5E"/>
              </a:solidFill>
            </a:endParaRPr>
          </a:p>
        </p:txBody>
      </p:sp>
      <p:sp>
        <p:nvSpPr>
          <p:cNvPr id="8" name="TextBox 7">
            <a:extLst>
              <a:ext uri="{FF2B5EF4-FFF2-40B4-BE49-F238E27FC236}">
                <a16:creationId xmlns:a16="http://schemas.microsoft.com/office/drawing/2014/main" id="{1013B747-93B5-7156-FDA3-41E99EF7A306}"/>
              </a:ext>
            </a:extLst>
          </p:cNvPr>
          <p:cNvSpPr txBox="1"/>
          <p:nvPr/>
        </p:nvSpPr>
        <p:spPr>
          <a:xfrm>
            <a:off x="7001958" y="5541168"/>
            <a:ext cx="9294682" cy="34881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742950" marR="0" indent="-742950" algn="l" defTabSz="2438338" rtl="0" fontAlgn="auto" latinLnBrk="0" hangingPunct="0">
              <a:lnSpc>
                <a:spcPct val="100000"/>
              </a:lnSpc>
              <a:spcBef>
                <a:spcPts val="0"/>
              </a:spcBef>
              <a:spcAft>
                <a:spcPts val="0"/>
              </a:spcAft>
              <a:buClrTx/>
              <a:buSzTx/>
              <a:buFontTx/>
              <a:buAutoNum type="arabicPeriod"/>
              <a:tabLst/>
            </a:pPr>
            <a:r>
              <a:rPr kumimoji="0" lang="en-US" sz="4400" i="0" u="none" strike="noStrike" cap="none" spc="0" normalizeH="0" baseline="0" dirty="0">
                <a:ln>
                  <a:noFill/>
                </a:ln>
                <a:solidFill>
                  <a:srgbClr val="000000"/>
                </a:solidFill>
                <a:effectLst/>
                <a:uFillTx/>
                <a:latin typeface="Helvetica Neue"/>
                <a:ea typeface="Helvetica Neue"/>
                <a:cs typeface="Helvetica Neue"/>
                <a:sym typeface="Helvetica Neue"/>
              </a:rPr>
              <a:t>4 Beta Tests</a:t>
            </a:r>
          </a:p>
          <a:p>
            <a:pPr marL="742950" marR="0" indent="-742950" algn="l" defTabSz="2438338" rtl="0" fontAlgn="auto" latinLnBrk="0" hangingPunct="0">
              <a:lnSpc>
                <a:spcPct val="100000"/>
              </a:lnSpc>
              <a:spcBef>
                <a:spcPts val="0"/>
              </a:spcBef>
              <a:spcAft>
                <a:spcPts val="0"/>
              </a:spcAft>
              <a:buClrTx/>
              <a:buSzTx/>
              <a:buFontTx/>
              <a:buAutoNum type="arabicPeriod"/>
              <a:tabLst/>
            </a:pPr>
            <a:r>
              <a:rPr lang="en-US" sz="4400" dirty="0">
                <a:solidFill>
                  <a:srgbClr val="000000"/>
                </a:solidFill>
              </a:rPr>
              <a:t>Early Advice</a:t>
            </a:r>
          </a:p>
          <a:p>
            <a:pPr marL="742950" marR="0" indent="-742950" algn="l" defTabSz="2438338" rtl="0" fontAlgn="auto" latinLnBrk="0" hangingPunct="0">
              <a:lnSpc>
                <a:spcPct val="100000"/>
              </a:lnSpc>
              <a:spcBef>
                <a:spcPts val="0"/>
              </a:spcBef>
              <a:spcAft>
                <a:spcPts val="0"/>
              </a:spcAft>
              <a:buClrTx/>
              <a:buSzTx/>
              <a:buFontTx/>
              <a:buAutoNum type="arabicPeriod"/>
              <a:tabLst/>
            </a:pPr>
            <a:r>
              <a:rPr kumimoji="0" lang="en-US" sz="4400" i="0" u="none" strike="noStrike" cap="none" spc="0" normalizeH="0" baseline="0" dirty="0">
                <a:ln>
                  <a:noFill/>
                </a:ln>
                <a:solidFill>
                  <a:srgbClr val="000000"/>
                </a:solidFill>
                <a:effectLst/>
                <a:uFillTx/>
                <a:latin typeface="Helvetica Neue"/>
                <a:ea typeface="Helvetica Neue"/>
                <a:cs typeface="Helvetica Neue"/>
                <a:sym typeface="Helvetica Neue"/>
              </a:rPr>
              <a:t>2 Demo Sessions</a:t>
            </a:r>
          </a:p>
          <a:p>
            <a:pPr marL="742950" marR="0" indent="-742950" algn="l" defTabSz="2438338" rtl="0" fontAlgn="auto" latinLnBrk="0" hangingPunct="0">
              <a:lnSpc>
                <a:spcPct val="100000"/>
              </a:lnSpc>
              <a:spcBef>
                <a:spcPts val="0"/>
              </a:spcBef>
              <a:spcAft>
                <a:spcPts val="0"/>
              </a:spcAft>
              <a:buClrTx/>
              <a:buSzTx/>
              <a:buFontTx/>
              <a:buAutoNum type="arabicPeriod"/>
              <a:tabLst/>
            </a:pPr>
            <a:r>
              <a:rPr lang="en-US" sz="4400" dirty="0">
                <a:solidFill>
                  <a:srgbClr val="000000"/>
                </a:solidFill>
              </a:rPr>
              <a:t>Professional Workshop</a:t>
            </a:r>
          </a:p>
          <a:p>
            <a:pPr marL="742950" marR="0" indent="-742950" algn="l" defTabSz="2438338" rtl="0" fontAlgn="auto" latinLnBrk="0" hangingPunct="0">
              <a:lnSpc>
                <a:spcPct val="100000"/>
              </a:lnSpc>
              <a:spcBef>
                <a:spcPts val="0"/>
              </a:spcBef>
              <a:spcAft>
                <a:spcPts val="0"/>
              </a:spcAft>
              <a:buClrTx/>
              <a:buSzTx/>
              <a:buFontTx/>
              <a:buAutoNum type="arabicPeriod"/>
              <a:tabLst/>
            </a:pPr>
            <a:r>
              <a:rPr kumimoji="0" lang="en-US" sz="4400" b="1"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rPr>
              <a:t>Practitioner Test + Interviews</a:t>
            </a:r>
          </a:p>
        </p:txBody>
      </p:sp>
      <p:sp>
        <p:nvSpPr>
          <p:cNvPr id="4" name="Text Placeholder 3">
            <a:extLst>
              <a:ext uri="{FF2B5EF4-FFF2-40B4-BE49-F238E27FC236}">
                <a16:creationId xmlns:a16="http://schemas.microsoft.com/office/drawing/2014/main" id="{D15F9E06-65D9-B26C-412B-44C183A9727A}"/>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Evaluation</a:t>
            </a:r>
            <a:r>
              <a:rPr lang="en-US" i="1" dirty="0">
                <a:solidFill>
                  <a:srgbClr val="5E5E5E"/>
                </a:solidFill>
                <a:latin typeface="Helvetica Neue UltraLight" panose="02000206000000020004" pitchFamily="2" charset="0"/>
                <a:ea typeface="Helvetica Neue UltraLight" panose="02000206000000020004" pitchFamily="2" charset="0"/>
              </a:rPr>
              <a:t>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374726859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1FE2103-AF00-3A2D-2BAC-A7E8E1CCE53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45</a:t>
            </a:fld>
            <a:endParaRPr lang="en-US" sz="1800" dirty="0">
              <a:solidFill>
                <a:srgbClr val="5E5E5E"/>
              </a:solidFill>
            </a:endParaRPr>
          </a:p>
        </p:txBody>
      </p:sp>
      <p:pic>
        <p:nvPicPr>
          <p:cNvPr id="7" name="Picture 6"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5A189632-B370-44E3-5572-AC1030A4627B}"/>
              </a:ext>
            </a:extLst>
          </p:cNvPr>
          <p:cNvPicPr>
            <a:picLocks noChangeAspect="1"/>
          </p:cNvPicPr>
          <p:nvPr/>
        </p:nvPicPr>
        <p:blipFill>
          <a:blip r:embed="rId2"/>
          <a:stretch>
            <a:fillRect/>
          </a:stretch>
        </p:blipFill>
        <p:spPr>
          <a:xfrm>
            <a:off x="2632336" y="1948228"/>
            <a:ext cx="7662480" cy="5837720"/>
          </a:xfrm>
          <a:prstGeom prst="rect">
            <a:avLst/>
          </a:prstGeom>
        </p:spPr>
      </p:pic>
      <p:sp>
        <p:nvSpPr>
          <p:cNvPr id="2" name="Oval 1" descr="53 errors.">
            <a:extLst>
              <a:ext uri="{FF2B5EF4-FFF2-40B4-BE49-F238E27FC236}">
                <a16:creationId xmlns:a16="http://schemas.microsoft.com/office/drawing/2014/main" id="{8E7E9C47-BA4B-1164-4BE1-9F12291969C8}"/>
              </a:ext>
            </a:extLst>
          </p:cNvPr>
          <p:cNvSpPr/>
          <p:nvPr/>
        </p:nvSpPr>
        <p:spPr>
          <a:xfrm>
            <a:off x="4508863" y="4483085"/>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Oval 2" descr="53 errors.">
            <a:extLst>
              <a:ext uri="{FF2B5EF4-FFF2-40B4-BE49-F238E27FC236}">
                <a16:creationId xmlns:a16="http://schemas.microsoft.com/office/drawing/2014/main" id="{5855B2BB-8E05-346B-0568-93CD07A78113}"/>
              </a:ext>
            </a:extLst>
          </p:cNvPr>
          <p:cNvSpPr/>
          <p:nvPr/>
        </p:nvSpPr>
        <p:spPr>
          <a:xfrm>
            <a:off x="4898608" y="3912665"/>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Oval 8" descr="53 errors.">
            <a:extLst>
              <a:ext uri="{FF2B5EF4-FFF2-40B4-BE49-F238E27FC236}">
                <a16:creationId xmlns:a16="http://schemas.microsoft.com/office/drawing/2014/main" id="{3F4C1B23-77CD-8159-825C-5EBCC15C3F73}"/>
              </a:ext>
            </a:extLst>
          </p:cNvPr>
          <p:cNvSpPr/>
          <p:nvPr/>
        </p:nvSpPr>
        <p:spPr>
          <a:xfrm>
            <a:off x="4205863" y="4988120"/>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Oval 10" descr="53 errors.">
            <a:extLst>
              <a:ext uri="{FF2B5EF4-FFF2-40B4-BE49-F238E27FC236}">
                <a16:creationId xmlns:a16="http://schemas.microsoft.com/office/drawing/2014/main" id="{9423803C-66FF-A170-EB5B-D2FEE0D4C537}"/>
              </a:ext>
            </a:extLst>
          </p:cNvPr>
          <p:cNvSpPr/>
          <p:nvPr/>
        </p:nvSpPr>
        <p:spPr>
          <a:xfrm>
            <a:off x="4352167" y="6743768"/>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Oval 11" descr="53 errors.">
            <a:extLst>
              <a:ext uri="{FF2B5EF4-FFF2-40B4-BE49-F238E27FC236}">
                <a16:creationId xmlns:a16="http://schemas.microsoft.com/office/drawing/2014/main" id="{0F53A235-38C1-1B87-BC4B-1867FA572D9F}"/>
              </a:ext>
            </a:extLst>
          </p:cNvPr>
          <p:cNvSpPr/>
          <p:nvPr/>
        </p:nvSpPr>
        <p:spPr>
          <a:xfrm>
            <a:off x="5815207" y="7200968"/>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Oval 12" descr="53 errors.">
            <a:extLst>
              <a:ext uri="{FF2B5EF4-FFF2-40B4-BE49-F238E27FC236}">
                <a16:creationId xmlns:a16="http://schemas.microsoft.com/office/drawing/2014/main" id="{F7C36376-10BE-BAAE-2C93-63A19F94F967}"/>
              </a:ext>
            </a:extLst>
          </p:cNvPr>
          <p:cNvSpPr/>
          <p:nvPr/>
        </p:nvSpPr>
        <p:spPr>
          <a:xfrm>
            <a:off x="4827655" y="5299016"/>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Oval 13" descr="53 errors.">
            <a:extLst>
              <a:ext uri="{FF2B5EF4-FFF2-40B4-BE49-F238E27FC236}">
                <a16:creationId xmlns:a16="http://schemas.microsoft.com/office/drawing/2014/main" id="{8E799844-E991-2F68-8AD8-D3D6B7253726}"/>
              </a:ext>
            </a:extLst>
          </p:cNvPr>
          <p:cNvSpPr/>
          <p:nvPr/>
        </p:nvSpPr>
        <p:spPr>
          <a:xfrm>
            <a:off x="5156839" y="5939096"/>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Oval 14" descr="53 errors.">
            <a:extLst>
              <a:ext uri="{FF2B5EF4-FFF2-40B4-BE49-F238E27FC236}">
                <a16:creationId xmlns:a16="http://schemas.microsoft.com/office/drawing/2014/main" id="{86B7EA2D-D14D-CBC1-2028-07976DB5506C}"/>
              </a:ext>
            </a:extLst>
          </p:cNvPr>
          <p:cNvSpPr/>
          <p:nvPr/>
        </p:nvSpPr>
        <p:spPr>
          <a:xfrm>
            <a:off x="5266567" y="5280728"/>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 name="Oval 15" descr="53 errors.">
            <a:extLst>
              <a:ext uri="{FF2B5EF4-FFF2-40B4-BE49-F238E27FC236}">
                <a16:creationId xmlns:a16="http://schemas.microsoft.com/office/drawing/2014/main" id="{6F00999F-5DC5-358F-9962-E9982AFFEB5B}"/>
              </a:ext>
            </a:extLst>
          </p:cNvPr>
          <p:cNvSpPr/>
          <p:nvPr/>
        </p:nvSpPr>
        <p:spPr>
          <a:xfrm>
            <a:off x="5156839" y="4658936"/>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descr="53 errors.">
            <a:extLst>
              <a:ext uri="{FF2B5EF4-FFF2-40B4-BE49-F238E27FC236}">
                <a16:creationId xmlns:a16="http://schemas.microsoft.com/office/drawing/2014/main" id="{70725ABD-2C23-58C9-E3F8-EDF10B9D3AFE}"/>
              </a:ext>
            </a:extLst>
          </p:cNvPr>
          <p:cNvSpPr/>
          <p:nvPr/>
        </p:nvSpPr>
        <p:spPr>
          <a:xfrm>
            <a:off x="5723767" y="4238312"/>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Oval 17" descr="53 errors.">
            <a:extLst>
              <a:ext uri="{FF2B5EF4-FFF2-40B4-BE49-F238E27FC236}">
                <a16:creationId xmlns:a16="http://schemas.microsoft.com/office/drawing/2014/main" id="{39072BC0-E6C9-ED08-D982-F5432E83BFF4}"/>
              </a:ext>
            </a:extLst>
          </p:cNvPr>
          <p:cNvSpPr/>
          <p:nvPr/>
        </p:nvSpPr>
        <p:spPr>
          <a:xfrm>
            <a:off x="5742055" y="5006408"/>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 name="Oval 18" descr="53 errors.">
            <a:extLst>
              <a:ext uri="{FF2B5EF4-FFF2-40B4-BE49-F238E27FC236}">
                <a16:creationId xmlns:a16="http://schemas.microsoft.com/office/drawing/2014/main" id="{663B5AFA-F4C7-99E9-0705-0B370BD07AFF}"/>
              </a:ext>
            </a:extLst>
          </p:cNvPr>
          <p:cNvSpPr/>
          <p:nvPr/>
        </p:nvSpPr>
        <p:spPr>
          <a:xfrm>
            <a:off x="5998087" y="5445320"/>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Oval 19" descr="53 errors.">
            <a:extLst>
              <a:ext uri="{FF2B5EF4-FFF2-40B4-BE49-F238E27FC236}">
                <a16:creationId xmlns:a16="http://schemas.microsoft.com/office/drawing/2014/main" id="{C7C16FC8-D175-2AC1-E469-BC638740010B}"/>
              </a:ext>
            </a:extLst>
          </p:cNvPr>
          <p:cNvSpPr/>
          <p:nvPr/>
        </p:nvSpPr>
        <p:spPr>
          <a:xfrm>
            <a:off x="5851783" y="6158552"/>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1" name="Oval 20" descr="53 errors.">
            <a:extLst>
              <a:ext uri="{FF2B5EF4-FFF2-40B4-BE49-F238E27FC236}">
                <a16:creationId xmlns:a16="http://schemas.microsoft.com/office/drawing/2014/main" id="{99234A1F-7C20-0EB7-DDDA-BA651B5BEDD0}"/>
              </a:ext>
            </a:extLst>
          </p:cNvPr>
          <p:cNvSpPr/>
          <p:nvPr/>
        </p:nvSpPr>
        <p:spPr>
          <a:xfrm>
            <a:off x="6510151" y="6506024"/>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Oval 21" descr="53 errors.">
            <a:extLst>
              <a:ext uri="{FF2B5EF4-FFF2-40B4-BE49-F238E27FC236}">
                <a16:creationId xmlns:a16="http://schemas.microsoft.com/office/drawing/2014/main" id="{9C6F2ABD-B9C3-FE6D-755F-8727CCBD7AEE}"/>
              </a:ext>
            </a:extLst>
          </p:cNvPr>
          <p:cNvSpPr/>
          <p:nvPr/>
        </p:nvSpPr>
        <p:spPr>
          <a:xfrm>
            <a:off x="7003927" y="6048824"/>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3" name="Oval 22" descr="53 errors.">
            <a:extLst>
              <a:ext uri="{FF2B5EF4-FFF2-40B4-BE49-F238E27FC236}">
                <a16:creationId xmlns:a16="http://schemas.microsoft.com/office/drawing/2014/main" id="{5DFF721A-320E-4187-FDD4-E891B71245D4}"/>
              </a:ext>
            </a:extLst>
          </p:cNvPr>
          <p:cNvSpPr/>
          <p:nvPr/>
        </p:nvSpPr>
        <p:spPr>
          <a:xfrm>
            <a:off x="6711319" y="5536760"/>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Oval 23" descr="53 errors.">
            <a:extLst>
              <a:ext uri="{FF2B5EF4-FFF2-40B4-BE49-F238E27FC236}">
                <a16:creationId xmlns:a16="http://schemas.microsoft.com/office/drawing/2014/main" id="{E9C7D38A-6822-72F5-E9DE-C1074D24CC3C}"/>
              </a:ext>
            </a:extLst>
          </p:cNvPr>
          <p:cNvSpPr/>
          <p:nvPr/>
        </p:nvSpPr>
        <p:spPr>
          <a:xfrm>
            <a:off x="6674743" y="5134424"/>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5" name="Oval 24" descr="53 errors.">
            <a:extLst>
              <a:ext uri="{FF2B5EF4-FFF2-40B4-BE49-F238E27FC236}">
                <a16:creationId xmlns:a16="http://schemas.microsoft.com/office/drawing/2014/main" id="{3E1CBF8F-BAB9-86BB-8B90-A1145D835B7E}"/>
              </a:ext>
            </a:extLst>
          </p:cNvPr>
          <p:cNvSpPr/>
          <p:nvPr/>
        </p:nvSpPr>
        <p:spPr>
          <a:xfrm>
            <a:off x="6528439" y="4732088"/>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6" name="Oval 25" descr="53 errors.">
            <a:extLst>
              <a:ext uri="{FF2B5EF4-FFF2-40B4-BE49-F238E27FC236}">
                <a16:creationId xmlns:a16="http://schemas.microsoft.com/office/drawing/2014/main" id="{EB1B23A5-E4E6-F44D-9020-9AA0E49C037F}"/>
              </a:ext>
            </a:extLst>
          </p:cNvPr>
          <p:cNvSpPr/>
          <p:nvPr/>
        </p:nvSpPr>
        <p:spPr>
          <a:xfrm>
            <a:off x="6546727" y="4274888"/>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7" name="Oval 26" descr="53 errors.">
            <a:extLst>
              <a:ext uri="{FF2B5EF4-FFF2-40B4-BE49-F238E27FC236}">
                <a16:creationId xmlns:a16="http://schemas.microsoft.com/office/drawing/2014/main" id="{5B0DE3E6-B945-0DB9-2088-2B64B7C5BC3E}"/>
              </a:ext>
            </a:extLst>
          </p:cNvPr>
          <p:cNvSpPr/>
          <p:nvPr/>
        </p:nvSpPr>
        <p:spPr>
          <a:xfrm>
            <a:off x="7150231" y="4384616"/>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8" name="Oval 27" descr="53 errors.">
            <a:extLst>
              <a:ext uri="{FF2B5EF4-FFF2-40B4-BE49-F238E27FC236}">
                <a16:creationId xmlns:a16="http://schemas.microsoft.com/office/drawing/2014/main" id="{D06212C0-0CF5-5138-DE74-F9825746A48E}"/>
              </a:ext>
            </a:extLst>
          </p:cNvPr>
          <p:cNvSpPr/>
          <p:nvPr/>
        </p:nvSpPr>
        <p:spPr>
          <a:xfrm>
            <a:off x="7205095" y="5134424"/>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9" name="Oval 28" descr="53 errors.">
            <a:extLst>
              <a:ext uri="{FF2B5EF4-FFF2-40B4-BE49-F238E27FC236}">
                <a16:creationId xmlns:a16="http://schemas.microsoft.com/office/drawing/2014/main" id="{E0A8023A-B760-0B65-2E7D-2B7748112727}"/>
              </a:ext>
            </a:extLst>
          </p:cNvPr>
          <p:cNvSpPr/>
          <p:nvPr/>
        </p:nvSpPr>
        <p:spPr>
          <a:xfrm>
            <a:off x="7387975" y="5609912"/>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0" name="Oval 29" descr="53 errors.">
            <a:extLst>
              <a:ext uri="{FF2B5EF4-FFF2-40B4-BE49-F238E27FC236}">
                <a16:creationId xmlns:a16="http://schemas.microsoft.com/office/drawing/2014/main" id="{D544749C-C34A-802A-9586-9E1C99D0207D}"/>
              </a:ext>
            </a:extLst>
          </p:cNvPr>
          <p:cNvSpPr/>
          <p:nvPr/>
        </p:nvSpPr>
        <p:spPr>
          <a:xfrm>
            <a:off x="7369687" y="6067112"/>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1" name="Oval 30" descr="53 errors.">
            <a:extLst>
              <a:ext uri="{FF2B5EF4-FFF2-40B4-BE49-F238E27FC236}">
                <a16:creationId xmlns:a16="http://schemas.microsoft.com/office/drawing/2014/main" id="{1D5B027D-8568-8625-A874-E1C09C140629}"/>
              </a:ext>
            </a:extLst>
          </p:cNvPr>
          <p:cNvSpPr/>
          <p:nvPr/>
        </p:nvSpPr>
        <p:spPr>
          <a:xfrm>
            <a:off x="7369687" y="6524312"/>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2" name="Oval 31" descr="53 errors.">
            <a:extLst>
              <a:ext uri="{FF2B5EF4-FFF2-40B4-BE49-F238E27FC236}">
                <a16:creationId xmlns:a16="http://schemas.microsoft.com/office/drawing/2014/main" id="{1A71996E-5C37-B00A-C0DB-713C56C27A68}"/>
              </a:ext>
            </a:extLst>
          </p:cNvPr>
          <p:cNvSpPr/>
          <p:nvPr/>
        </p:nvSpPr>
        <p:spPr>
          <a:xfrm>
            <a:off x="7790311" y="6524312"/>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3" name="Oval 32" descr="53 errors.">
            <a:extLst>
              <a:ext uri="{FF2B5EF4-FFF2-40B4-BE49-F238E27FC236}">
                <a16:creationId xmlns:a16="http://schemas.microsoft.com/office/drawing/2014/main" id="{543A8EFA-DAC9-532E-E348-8A741656B33B}"/>
              </a:ext>
            </a:extLst>
          </p:cNvPr>
          <p:cNvSpPr/>
          <p:nvPr/>
        </p:nvSpPr>
        <p:spPr>
          <a:xfrm>
            <a:off x="8082919" y="6304856"/>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4" name="Oval 33" descr="53 errors.">
            <a:extLst>
              <a:ext uri="{FF2B5EF4-FFF2-40B4-BE49-F238E27FC236}">
                <a16:creationId xmlns:a16="http://schemas.microsoft.com/office/drawing/2014/main" id="{573159B7-C6F9-A48C-5E01-C90BCCB3CA98}"/>
              </a:ext>
            </a:extLst>
          </p:cNvPr>
          <p:cNvSpPr/>
          <p:nvPr/>
        </p:nvSpPr>
        <p:spPr>
          <a:xfrm>
            <a:off x="8448679" y="6323144"/>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5" name="Oval 34" descr="53 errors.">
            <a:extLst>
              <a:ext uri="{FF2B5EF4-FFF2-40B4-BE49-F238E27FC236}">
                <a16:creationId xmlns:a16="http://schemas.microsoft.com/office/drawing/2014/main" id="{6E6B7C4A-0AE1-B9D9-A0FE-E004FCA831F9}"/>
              </a:ext>
            </a:extLst>
          </p:cNvPr>
          <p:cNvSpPr/>
          <p:nvPr/>
        </p:nvSpPr>
        <p:spPr>
          <a:xfrm>
            <a:off x="8722999" y="6871784"/>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6" name="Oval 35" descr="53 errors.">
            <a:extLst>
              <a:ext uri="{FF2B5EF4-FFF2-40B4-BE49-F238E27FC236}">
                <a16:creationId xmlns:a16="http://schemas.microsoft.com/office/drawing/2014/main" id="{95660581-6F6A-F9C4-5A08-34637EA3F753}"/>
              </a:ext>
            </a:extLst>
          </p:cNvPr>
          <p:cNvSpPr/>
          <p:nvPr/>
        </p:nvSpPr>
        <p:spPr>
          <a:xfrm>
            <a:off x="8759575" y="6067112"/>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7" name="Oval 36" descr="53 errors.">
            <a:extLst>
              <a:ext uri="{FF2B5EF4-FFF2-40B4-BE49-F238E27FC236}">
                <a16:creationId xmlns:a16="http://schemas.microsoft.com/office/drawing/2014/main" id="{30859E14-DA6E-3C7A-43AC-79F48E3CE4ED}"/>
              </a:ext>
            </a:extLst>
          </p:cNvPr>
          <p:cNvSpPr/>
          <p:nvPr/>
        </p:nvSpPr>
        <p:spPr>
          <a:xfrm>
            <a:off x="8997319" y="5774504"/>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8" name="Oval 37" descr="53 errors.">
            <a:extLst>
              <a:ext uri="{FF2B5EF4-FFF2-40B4-BE49-F238E27FC236}">
                <a16:creationId xmlns:a16="http://schemas.microsoft.com/office/drawing/2014/main" id="{25312543-093C-0ADB-127F-3349CB9F687A}"/>
              </a:ext>
            </a:extLst>
          </p:cNvPr>
          <p:cNvSpPr/>
          <p:nvPr/>
        </p:nvSpPr>
        <p:spPr>
          <a:xfrm>
            <a:off x="8905879" y="5481896"/>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9" name="Oval 38" descr="53 errors.">
            <a:extLst>
              <a:ext uri="{FF2B5EF4-FFF2-40B4-BE49-F238E27FC236}">
                <a16:creationId xmlns:a16="http://schemas.microsoft.com/office/drawing/2014/main" id="{4B9C33C8-DE4E-8DBF-5792-FEB1C95B7980}"/>
              </a:ext>
            </a:extLst>
          </p:cNvPr>
          <p:cNvSpPr/>
          <p:nvPr/>
        </p:nvSpPr>
        <p:spPr>
          <a:xfrm>
            <a:off x="9655687" y="5536760"/>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0" name="Oval 39" descr="53 errors.">
            <a:extLst>
              <a:ext uri="{FF2B5EF4-FFF2-40B4-BE49-F238E27FC236}">
                <a16:creationId xmlns:a16="http://schemas.microsoft.com/office/drawing/2014/main" id="{C8B12EE6-B694-D996-C19F-3AB1EB14ACC1}"/>
              </a:ext>
            </a:extLst>
          </p:cNvPr>
          <p:cNvSpPr/>
          <p:nvPr/>
        </p:nvSpPr>
        <p:spPr>
          <a:xfrm>
            <a:off x="8979031" y="5299016"/>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1" name="Oval 40" descr="53 errors.">
            <a:extLst>
              <a:ext uri="{FF2B5EF4-FFF2-40B4-BE49-F238E27FC236}">
                <a16:creationId xmlns:a16="http://schemas.microsoft.com/office/drawing/2014/main" id="{DE06F983-A3A9-A1AE-5AE3-350C0D4D96C7}"/>
              </a:ext>
            </a:extLst>
          </p:cNvPr>
          <p:cNvSpPr/>
          <p:nvPr/>
        </p:nvSpPr>
        <p:spPr>
          <a:xfrm>
            <a:off x="9289927" y="5317304"/>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2" name="Oval 41" descr="53 errors.">
            <a:extLst>
              <a:ext uri="{FF2B5EF4-FFF2-40B4-BE49-F238E27FC236}">
                <a16:creationId xmlns:a16="http://schemas.microsoft.com/office/drawing/2014/main" id="{1607B766-AA2F-75E6-84BC-00079B867E8D}"/>
              </a:ext>
            </a:extLst>
          </p:cNvPr>
          <p:cNvSpPr/>
          <p:nvPr/>
        </p:nvSpPr>
        <p:spPr>
          <a:xfrm>
            <a:off x="9235063" y="5061272"/>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3" name="Oval 42" descr="53 errors.">
            <a:extLst>
              <a:ext uri="{FF2B5EF4-FFF2-40B4-BE49-F238E27FC236}">
                <a16:creationId xmlns:a16="http://schemas.microsoft.com/office/drawing/2014/main" id="{A9792B58-0A69-8FDA-218A-BFD600D1350B}"/>
              </a:ext>
            </a:extLst>
          </p:cNvPr>
          <p:cNvSpPr/>
          <p:nvPr/>
        </p:nvSpPr>
        <p:spPr>
          <a:xfrm>
            <a:off x="8777863" y="5042984"/>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4" name="Oval 43" descr="53 errors.">
            <a:extLst>
              <a:ext uri="{FF2B5EF4-FFF2-40B4-BE49-F238E27FC236}">
                <a16:creationId xmlns:a16="http://schemas.microsoft.com/office/drawing/2014/main" id="{9EA7348D-63AF-D743-8499-5E542B2F14C1}"/>
              </a:ext>
            </a:extLst>
          </p:cNvPr>
          <p:cNvSpPr/>
          <p:nvPr/>
        </p:nvSpPr>
        <p:spPr>
          <a:xfrm>
            <a:off x="8979031" y="4695512"/>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5" name="Oval 44" descr="53 errors.">
            <a:extLst>
              <a:ext uri="{FF2B5EF4-FFF2-40B4-BE49-F238E27FC236}">
                <a16:creationId xmlns:a16="http://schemas.microsoft.com/office/drawing/2014/main" id="{EC48B992-417A-974E-BDC2-6CCA844BAB94}"/>
              </a:ext>
            </a:extLst>
          </p:cNvPr>
          <p:cNvSpPr/>
          <p:nvPr/>
        </p:nvSpPr>
        <p:spPr>
          <a:xfrm>
            <a:off x="9271639" y="4896680"/>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6" name="Oval 45" descr="53 errors.">
            <a:extLst>
              <a:ext uri="{FF2B5EF4-FFF2-40B4-BE49-F238E27FC236}">
                <a16:creationId xmlns:a16="http://schemas.microsoft.com/office/drawing/2014/main" id="{27F96267-B5AC-B170-59B6-D125134A95DA}"/>
              </a:ext>
            </a:extLst>
          </p:cNvPr>
          <p:cNvSpPr/>
          <p:nvPr/>
        </p:nvSpPr>
        <p:spPr>
          <a:xfrm>
            <a:off x="9491095" y="4896680"/>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Oval 46" descr="53 errors.">
            <a:extLst>
              <a:ext uri="{FF2B5EF4-FFF2-40B4-BE49-F238E27FC236}">
                <a16:creationId xmlns:a16="http://schemas.microsoft.com/office/drawing/2014/main" id="{5C338810-95E7-C5C6-14A1-63AAF421FC02}"/>
              </a:ext>
            </a:extLst>
          </p:cNvPr>
          <p:cNvSpPr/>
          <p:nvPr/>
        </p:nvSpPr>
        <p:spPr>
          <a:xfrm>
            <a:off x="9417943" y="4695512"/>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8" name="Oval 47" descr="53 errors.">
            <a:extLst>
              <a:ext uri="{FF2B5EF4-FFF2-40B4-BE49-F238E27FC236}">
                <a16:creationId xmlns:a16="http://schemas.microsoft.com/office/drawing/2014/main" id="{36C4046B-1C94-1A3F-C33E-9D652A78E544}"/>
              </a:ext>
            </a:extLst>
          </p:cNvPr>
          <p:cNvSpPr/>
          <p:nvPr/>
        </p:nvSpPr>
        <p:spPr>
          <a:xfrm>
            <a:off x="9381367" y="4567496"/>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9" name="Oval 48" descr="53 errors.">
            <a:extLst>
              <a:ext uri="{FF2B5EF4-FFF2-40B4-BE49-F238E27FC236}">
                <a16:creationId xmlns:a16="http://schemas.microsoft.com/office/drawing/2014/main" id="{F6E51687-EAA8-ED59-DB3C-6B73A86256F8}"/>
              </a:ext>
            </a:extLst>
          </p:cNvPr>
          <p:cNvSpPr/>
          <p:nvPr/>
        </p:nvSpPr>
        <p:spPr>
          <a:xfrm>
            <a:off x="9198487" y="4457768"/>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0" name="Oval 49" descr="53 errors.">
            <a:extLst>
              <a:ext uri="{FF2B5EF4-FFF2-40B4-BE49-F238E27FC236}">
                <a16:creationId xmlns:a16="http://schemas.microsoft.com/office/drawing/2014/main" id="{000D9015-C71D-2DCE-9B0D-8CF4F6E5AE98}"/>
              </a:ext>
            </a:extLst>
          </p:cNvPr>
          <p:cNvSpPr/>
          <p:nvPr/>
        </p:nvSpPr>
        <p:spPr>
          <a:xfrm>
            <a:off x="9582535" y="4238312"/>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1" name="Oval 50" descr="53 errors.">
            <a:extLst>
              <a:ext uri="{FF2B5EF4-FFF2-40B4-BE49-F238E27FC236}">
                <a16:creationId xmlns:a16="http://schemas.microsoft.com/office/drawing/2014/main" id="{2CD4D92D-DBB4-81DE-8B3C-7135538F6309}"/>
              </a:ext>
            </a:extLst>
          </p:cNvPr>
          <p:cNvSpPr/>
          <p:nvPr/>
        </p:nvSpPr>
        <p:spPr>
          <a:xfrm>
            <a:off x="8302375" y="5244152"/>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2" name="Oval 51" descr="53 errors.">
            <a:extLst>
              <a:ext uri="{FF2B5EF4-FFF2-40B4-BE49-F238E27FC236}">
                <a16:creationId xmlns:a16="http://schemas.microsoft.com/office/drawing/2014/main" id="{B31A9933-857A-BF52-DE10-531A8A561F4B}"/>
              </a:ext>
            </a:extLst>
          </p:cNvPr>
          <p:cNvSpPr/>
          <p:nvPr/>
        </p:nvSpPr>
        <p:spPr>
          <a:xfrm>
            <a:off x="8649847" y="5427032"/>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3" name="Oval 52" descr="53 errors.">
            <a:extLst>
              <a:ext uri="{FF2B5EF4-FFF2-40B4-BE49-F238E27FC236}">
                <a16:creationId xmlns:a16="http://schemas.microsoft.com/office/drawing/2014/main" id="{04F1DA79-94FB-A4AA-5F53-BC3D0D60683A}"/>
              </a:ext>
            </a:extLst>
          </p:cNvPr>
          <p:cNvSpPr/>
          <p:nvPr/>
        </p:nvSpPr>
        <p:spPr>
          <a:xfrm>
            <a:off x="8192647" y="5628200"/>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4" name="Oval 53" descr="53 errors.">
            <a:extLst>
              <a:ext uri="{FF2B5EF4-FFF2-40B4-BE49-F238E27FC236}">
                <a16:creationId xmlns:a16="http://schemas.microsoft.com/office/drawing/2014/main" id="{7A2EDA71-DD0D-7A29-21CE-135331679AE9}"/>
              </a:ext>
            </a:extLst>
          </p:cNvPr>
          <p:cNvSpPr/>
          <p:nvPr/>
        </p:nvSpPr>
        <p:spPr>
          <a:xfrm>
            <a:off x="8101207" y="5902520"/>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5" name="Oval 54" descr="53 errors.">
            <a:extLst>
              <a:ext uri="{FF2B5EF4-FFF2-40B4-BE49-F238E27FC236}">
                <a16:creationId xmlns:a16="http://schemas.microsoft.com/office/drawing/2014/main" id="{56ECCC95-269C-25BA-5881-FA1813B9D4C7}"/>
              </a:ext>
            </a:extLst>
          </p:cNvPr>
          <p:cNvSpPr/>
          <p:nvPr/>
        </p:nvSpPr>
        <p:spPr>
          <a:xfrm>
            <a:off x="7717159" y="5317304"/>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6" name="Oval 55" descr="53 errors.">
            <a:extLst>
              <a:ext uri="{FF2B5EF4-FFF2-40B4-BE49-F238E27FC236}">
                <a16:creationId xmlns:a16="http://schemas.microsoft.com/office/drawing/2014/main" id="{6BCED219-DF4C-9C84-1918-138E5E564517}"/>
              </a:ext>
            </a:extLst>
          </p:cNvPr>
          <p:cNvSpPr/>
          <p:nvPr/>
        </p:nvSpPr>
        <p:spPr>
          <a:xfrm>
            <a:off x="8156071" y="4677224"/>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7" name="Oval 56" descr="53 errors.">
            <a:extLst>
              <a:ext uri="{FF2B5EF4-FFF2-40B4-BE49-F238E27FC236}">
                <a16:creationId xmlns:a16="http://schemas.microsoft.com/office/drawing/2014/main" id="{B877CC76-1484-8EA8-113D-25C84C0471A9}"/>
              </a:ext>
            </a:extLst>
          </p:cNvPr>
          <p:cNvSpPr/>
          <p:nvPr/>
        </p:nvSpPr>
        <p:spPr>
          <a:xfrm>
            <a:off x="7534279" y="4732088"/>
            <a:ext cx="389745" cy="389745"/>
          </a:xfrm>
          <a:prstGeom prst="ellipse">
            <a:avLst/>
          </a:prstGeom>
          <a:solidFill>
            <a:srgbClr val="000000">
              <a:alpha val="24691"/>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8" name="Oval 57" descr="53 errors.">
            <a:extLst>
              <a:ext uri="{FF2B5EF4-FFF2-40B4-BE49-F238E27FC236}">
                <a16:creationId xmlns:a16="http://schemas.microsoft.com/office/drawing/2014/main" id="{E1308492-373D-691D-42E4-DD37FE84E078}"/>
              </a:ext>
            </a:extLst>
          </p:cNvPr>
          <p:cNvSpPr/>
          <p:nvPr/>
        </p:nvSpPr>
        <p:spPr>
          <a:xfrm>
            <a:off x="6797144" y="326669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9" name="Oval 58" descr="53 errors.">
            <a:extLst>
              <a:ext uri="{FF2B5EF4-FFF2-40B4-BE49-F238E27FC236}">
                <a16:creationId xmlns:a16="http://schemas.microsoft.com/office/drawing/2014/main" id="{86F37B7D-CDE8-AD79-AAA9-C6225A8C3CAB}"/>
              </a:ext>
            </a:extLst>
          </p:cNvPr>
          <p:cNvSpPr/>
          <p:nvPr/>
        </p:nvSpPr>
        <p:spPr>
          <a:xfrm>
            <a:off x="7418936" y="324840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0" name="Oval 59" descr="53 errors.">
            <a:extLst>
              <a:ext uri="{FF2B5EF4-FFF2-40B4-BE49-F238E27FC236}">
                <a16:creationId xmlns:a16="http://schemas.microsoft.com/office/drawing/2014/main" id="{536496D9-EF95-6FAB-C0A8-C59528BD06E8}"/>
              </a:ext>
            </a:extLst>
          </p:cNvPr>
          <p:cNvSpPr/>
          <p:nvPr/>
        </p:nvSpPr>
        <p:spPr>
          <a:xfrm>
            <a:off x="5608424" y="251688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15" name="Picture 114"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3956029C-A632-9476-59A2-8F4E5AC48538}"/>
              </a:ext>
            </a:extLst>
          </p:cNvPr>
          <p:cNvPicPr>
            <a:picLocks noChangeAspect="1"/>
          </p:cNvPicPr>
          <p:nvPr/>
        </p:nvPicPr>
        <p:blipFill>
          <a:blip r:embed="rId2"/>
          <a:stretch>
            <a:fillRect/>
          </a:stretch>
        </p:blipFill>
        <p:spPr>
          <a:xfrm>
            <a:off x="14217665" y="1948228"/>
            <a:ext cx="7407147" cy="5643192"/>
          </a:xfrm>
          <a:prstGeom prst="rect">
            <a:avLst/>
          </a:prstGeom>
        </p:spPr>
      </p:pic>
      <p:sp>
        <p:nvSpPr>
          <p:cNvPr id="117" name="Oval 116">
            <a:extLst>
              <a:ext uri="{FF2B5EF4-FFF2-40B4-BE49-F238E27FC236}">
                <a16:creationId xmlns:a16="http://schemas.microsoft.com/office/drawing/2014/main" id="{5A8B9717-23BD-CD5A-A4A9-58CD56AE59A3}"/>
              </a:ext>
            </a:extLst>
          </p:cNvPr>
          <p:cNvSpPr/>
          <p:nvPr/>
        </p:nvSpPr>
        <p:spPr>
          <a:xfrm>
            <a:off x="15947127" y="4313290"/>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8" name="Oval 117">
            <a:extLst>
              <a:ext uri="{FF2B5EF4-FFF2-40B4-BE49-F238E27FC236}">
                <a16:creationId xmlns:a16="http://schemas.microsoft.com/office/drawing/2014/main" id="{8866EF48-6B6A-B1CC-AF65-DAC28896DB9F}"/>
              </a:ext>
            </a:extLst>
          </p:cNvPr>
          <p:cNvSpPr/>
          <p:nvPr/>
        </p:nvSpPr>
        <p:spPr>
          <a:xfrm>
            <a:off x="16336872" y="3742870"/>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9" name="Oval 118">
            <a:extLst>
              <a:ext uri="{FF2B5EF4-FFF2-40B4-BE49-F238E27FC236}">
                <a16:creationId xmlns:a16="http://schemas.microsoft.com/office/drawing/2014/main" id="{2E3E8321-42F0-133F-E2ED-C050003BF045}"/>
              </a:ext>
            </a:extLst>
          </p:cNvPr>
          <p:cNvSpPr/>
          <p:nvPr/>
        </p:nvSpPr>
        <p:spPr>
          <a:xfrm>
            <a:off x="14175826" y="563646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0" name="Oval 119">
            <a:extLst>
              <a:ext uri="{FF2B5EF4-FFF2-40B4-BE49-F238E27FC236}">
                <a16:creationId xmlns:a16="http://schemas.microsoft.com/office/drawing/2014/main" id="{F94DD0EA-1E94-053E-272D-522567C4C335}"/>
              </a:ext>
            </a:extLst>
          </p:cNvPr>
          <p:cNvSpPr/>
          <p:nvPr/>
        </p:nvSpPr>
        <p:spPr>
          <a:xfrm>
            <a:off x="14175826" y="6272859"/>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1" name="Oval 120">
            <a:extLst>
              <a:ext uri="{FF2B5EF4-FFF2-40B4-BE49-F238E27FC236}">
                <a16:creationId xmlns:a16="http://schemas.microsoft.com/office/drawing/2014/main" id="{ABA915E2-CE06-3FC0-4CF6-DBB4DBB10CFA}"/>
              </a:ext>
            </a:extLst>
          </p:cNvPr>
          <p:cNvSpPr/>
          <p:nvPr/>
        </p:nvSpPr>
        <p:spPr>
          <a:xfrm>
            <a:off x="14217664" y="428264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2" name="Oval 121">
            <a:extLst>
              <a:ext uri="{FF2B5EF4-FFF2-40B4-BE49-F238E27FC236}">
                <a16:creationId xmlns:a16="http://schemas.microsoft.com/office/drawing/2014/main" id="{B4371330-8595-3176-03D2-28D74C58B705}"/>
              </a:ext>
            </a:extLst>
          </p:cNvPr>
          <p:cNvSpPr/>
          <p:nvPr/>
        </p:nvSpPr>
        <p:spPr>
          <a:xfrm>
            <a:off x="14217663" y="483661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3" name="Oval 122">
            <a:extLst>
              <a:ext uri="{FF2B5EF4-FFF2-40B4-BE49-F238E27FC236}">
                <a16:creationId xmlns:a16="http://schemas.microsoft.com/office/drawing/2014/main" id="{4EC66EA9-BDCE-0C74-7364-7E725FFF0916}"/>
              </a:ext>
            </a:extLst>
          </p:cNvPr>
          <p:cNvSpPr/>
          <p:nvPr/>
        </p:nvSpPr>
        <p:spPr>
          <a:xfrm>
            <a:off x="15644127" y="4818325"/>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4" name="Oval 123">
            <a:extLst>
              <a:ext uri="{FF2B5EF4-FFF2-40B4-BE49-F238E27FC236}">
                <a16:creationId xmlns:a16="http://schemas.microsoft.com/office/drawing/2014/main" id="{CF12B9BE-6602-1AC2-A283-DE12320A7872}"/>
              </a:ext>
            </a:extLst>
          </p:cNvPr>
          <p:cNvSpPr/>
          <p:nvPr/>
        </p:nvSpPr>
        <p:spPr>
          <a:xfrm>
            <a:off x="15790431" y="6573973"/>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5" name="Oval 124">
            <a:extLst>
              <a:ext uri="{FF2B5EF4-FFF2-40B4-BE49-F238E27FC236}">
                <a16:creationId xmlns:a16="http://schemas.microsoft.com/office/drawing/2014/main" id="{828CD8C0-CF4F-B4B5-4E45-6E5D786A97EE}"/>
              </a:ext>
            </a:extLst>
          </p:cNvPr>
          <p:cNvSpPr/>
          <p:nvPr/>
        </p:nvSpPr>
        <p:spPr>
          <a:xfrm>
            <a:off x="17253471" y="7031173"/>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6" name="Oval 125">
            <a:extLst>
              <a:ext uri="{FF2B5EF4-FFF2-40B4-BE49-F238E27FC236}">
                <a16:creationId xmlns:a16="http://schemas.microsoft.com/office/drawing/2014/main" id="{6EBBAB57-12E4-8B5A-4D72-FC86B7434ADC}"/>
              </a:ext>
            </a:extLst>
          </p:cNvPr>
          <p:cNvSpPr/>
          <p:nvPr/>
        </p:nvSpPr>
        <p:spPr>
          <a:xfrm>
            <a:off x="16265919" y="5129221"/>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7" name="Oval 126">
            <a:extLst>
              <a:ext uri="{FF2B5EF4-FFF2-40B4-BE49-F238E27FC236}">
                <a16:creationId xmlns:a16="http://schemas.microsoft.com/office/drawing/2014/main" id="{239AB9FA-B243-AA25-AF75-B1D431162704}"/>
              </a:ext>
            </a:extLst>
          </p:cNvPr>
          <p:cNvSpPr/>
          <p:nvPr/>
        </p:nvSpPr>
        <p:spPr>
          <a:xfrm>
            <a:off x="16595103" y="5769301"/>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8" name="Oval 127">
            <a:extLst>
              <a:ext uri="{FF2B5EF4-FFF2-40B4-BE49-F238E27FC236}">
                <a16:creationId xmlns:a16="http://schemas.microsoft.com/office/drawing/2014/main" id="{BFA2282F-4C42-EBB3-9286-95711220EF30}"/>
              </a:ext>
            </a:extLst>
          </p:cNvPr>
          <p:cNvSpPr/>
          <p:nvPr/>
        </p:nvSpPr>
        <p:spPr>
          <a:xfrm>
            <a:off x="16704831" y="5110933"/>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9" name="Oval 128">
            <a:extLst>
              <a:ext uri="{FF2B5EF4-FFF2-40B4-BE49-F238E27FC236}">
                <a16:creationId xmlns:a16="http://schemas.microsoft.com/office/drawing/2014/main" id="{72FA7D26-BFCF-FA87-3E75-54A57EE6C20F}"/>
              </a:ext>
            </a:extLst>
          </p:cNvPr>
          <p:cNvSpPr/>
          <p:nvPr/>
        </p:nvSpPr>
        <p:spPr>
          <a:xfrm>
            <a:off x="16595103" y="4489141"/>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0" name="Oval 129">
            <a:extLst>
              <a:ext uri="{FF2B5EF4-FFF2-40B4-BE49-F238E27FC236}">
                <a16:creationId xmlns:a16="http://schemas.microsoft.com/office/drawing/2014/main" id="{773BFA02-1154-2B0E-89CD-B37DB721E0C9}"/>
              </a:ext>
            </a:extLst>
          </p:cNvPr>
          <p:cNvSpPr/>
          <p:nvPr/>
        </p:nvSpPr>
        <p:spPr>
          <a:xfrm>
            <a:off x="17162031" y="4068517"/>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1" name="Oval 130">
            <a:extLst>
              <a:ext uri="{FF2B5EF4-FFF2-40B4-BE49-F238E27FC236}">
                <a16:creationId xmlns:a16="http://schemas.microsoft.com/office/drawing/2014/main" id="{8D8FE2BC-02CD-8E28-EB1B-209BD3FEB983}"/>
              </a:ext>
            </a:extLst>
          </p:cNvPr>
          <p:cNvSpPr/>
          <p:nvPr/>
        </p:nvSpPr>
        <p:spPr>
          <a:xfrm>
            <a:off x="17180319" y="4836613"/>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2" name="Oval 131">
            <a:extLst>
              <a:ext uri="{FF2B5EF4-FFF2-40B4-BE49-F238E27FC236}">
                <a16:creationId xmlns:a16="http://schemas.microsoft.com/office/drawing/2014/main" id="{772B0598-C4F1-76E1-73B5-FC8C1269D7BF}"/>
              </a:ext>
            </a:extLst>
          </p:cNvPr>
          <p:cNvSpPr/>
          <p:nvPr/>
        </p:nvSpPr>
        <p:spPr>
          <a:xfrm>
            <a:off x="17436351" y="5275525"/>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3" name="Oval 132">
            <a:extLst>
              <a:ext uri="{FF2B5EF4-FFF2-40B4-BE49-F238E27FC236}">
                <a16:creationId xmlns:a16="http://schemas.microsoft.com/office/drawing/2014/main" id="{5149B334-A669-8F9F-9C42-7300F39B0B51}"/>
              </a:ext>
            </a:extLst>
          </p:cNvPr>
          <p:cNvSpPr/>
          <p:nvPr/>
        </p:nvSpPr>
        <p:spPr>
          <a:xfrm>
            <a:off x="17290047" y="5988757"/>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4" name="Oval 133">
            <a:extLst>
              <a:ext uri="{FF2B5EF4-FFF2-40B4-BE49-F238E27FC236}">
                <a16:creationId xmlns:a16="http://schemas.microsoft.com/office/drawing/2014/main" id="{6E5E3D6D-CE4B-51AB-A0E8-D4C8C096345A}"/>
              </a:ext>
            </a:extLst>
          </p:cNvPr>
          <p:cNvSpPr/>
          <p:nvPr/>
        </p:nvSpPr>
        <p:spPr>
          <a:xfrm>
            <a:off x="17948415" y="6336229"/>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5" name="Oval 134">
            <a:extLst>
              <a:ext uri="{FF2B5EF4-FFF2-40B4-BE49-F238E27FC236}">
                <a16:creationId xmlns:a16="http://schemas.microsoft.com/office/drawing/2014/main" id="{BD511890-E9C9-D5B6-E640-50411EE0EBF7}"/>
              </a:ext>
            </a:extLst>
          </p:cNvPr>
          <p:cNvSpPr/>
          <p:nvPr/>
        </p:nvSpPr>
        <p:spPr>
          <a:xfrm>
            <a:off x="18442191" y="5879029"/>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6" name="Oval 135">
            <a:extLst>
              <a:ext uri="{FF2B5EF4-FFF2-40B4-BE49-F238E27FC236}">
                <a16:creationId xmlns:a16="http://schemas.microsoft.com/office/drawing/2014/main" id="{50E5BEF8-3187-3460-C020-A6D37CEFE82A}"/>
              </a:ext>
            </a:extLst>
          </p:cNvPr>
          <p:cNvSpPr/>
          <p:nvPr/>
        </p:nvSpPr>
        <p:spPr>
          <a:xfrm>
            <a:off x="18149583" y="5366965"/>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7" name="Oval 136">
            <a:extLst>
              <a:ext uri="{FF2B5EF4-FFF2-40B4-BE49-F238E27FC236}">
                <a16:creationId xmlns:a16="http://schemas.microsoft.com/office/drawing/2014/main" id="{9E6DDDF7-414D-B171-3B57-2BC854631976}"/>
              </a:ext>
            </a:extLst>
          </p:cNvPr>
          <p:cNvSpPr/>
          <p:nvPr/>
        </p:nvSpPr>
        <p:spPr>
          <a:xfrm>
            <a:off x="18113007" y="4964629"/>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8" name="Oval 137">
            <a:extLst>
              <a:ext uri="{FF2B5EF4-FFF2-40B4-BE49-F238E27FC236}">
                <a16:creationId xmlns:a16="http://schemas.microsoft.com/office/drawing/2014/main" id="{33FB1320-129D-9857-00C9-BF4DB95BBFAB}"/>
              </a:ext>
            </a:extLst>
          </p:cNvPr>
          <p:cNvSpPr/>
          <p:nvPr/>
        </p:nvSpPr>
        <p:spPr>
          <a:xfrm>
            <a:off x="17966703" y="4562293"/>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9" name="Oval 138">
            <a:extLst>
              <a:ext uri="{FF2B5EF4-FFF2-40B4-BE49-F238E27FC236}">
                <a16:creationId xmlns:a16="http://schemas.microsoft.com/office/drawing/2014/main" id="{F4B60603-66B3-6BD3-7EF4-422FC9C6DEE5}"/>
              </a:ext>
            </a:extLst>
          </p:cNvPr>
          <p:cNvSpPr/>
          <p:nvPr/>
        </p:nvSpPr>
        <p:spPr>
          <a:xfrm>
            <a:off x="17984991" y="4105093"/>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0" name="Oval 139">
            <a:extLst>
              <a:ext uri="{FF2B5EF4-FFF2-40B4-BE49-F238E27FC236}">
                <a16:creationId xmlns:a16="http://schemas.microsoft.com/office/drawing/2014/main" id="{A303BDC9-3777-5FC3-9FFD-C86FAE59CD06}"/>
              </a:ext>
            </a:extLst>
          </p:cNvPr>
          <p:cNvSpPr/>
          <p:nvPr/>
        </p:nvSpPr>
        <p:spPr>
          <a:xfrm>
            <a:off x="18588495" y="4214821"/>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1" name="Oval 140">
            <a:extLst>
              <a:ext uri="{FF2B5EF4-FFF2-40B4-BE49-F238E27FC236}">
                <a16:creationId xmlns:a16="http://schemas.microsoft.com/office/drawing/2014/main" id="{A44232C5-8B00-308F-BBBA-50BDB36047ED}"/>
              </a:ext>
            </a:extLst>
          </p:cNvPr>
          <p:cNvSpPr/>
          <p:nvPr/>
        </p:nvSpPr>
        <p:spPr>
          <a:xfrm>
            <a:off x="18643359" y="4964629"/>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2" name="Oval 141">
            <a:extLst>
              <a:ext uri="{FF2B5EF4-FFF2-40B4-BE49-F238E27FC236}">
                <a16:creationId xmlns:a16="http://schemas.microsoft.com/office/drawing/2014/main" id="{68E129C4-7CCF-4379-5886-E9D1F40B23A5}"/>
              </a:ext>
            </a:extLst>
          </p:cNvPr>
          <p:cNvSpPr/>
          <p:nvPr/>
        </p:nvSpPr>
        <p:spPr>
          <a:xfrm>
            <a:off x="18826239" y="5440117"/>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3" name="Oval 142">
            <a:extLst>
              <a:ext uri="{FF2B5EF4-FFF2-40B4-BE49-F238E27FC236}">
                <a16:creationId xmlns:a16="http://schemas.microsoft.com/office/drawing/2014/main" id="{E73D38B0-052C-4931-F45B-CAE0166EF13B}"/>
              </a:ext>
            </a:extLst>
          </p:cNvPr>
          <p:cNvSpPr/>
          <p:nvPr/>
        </p:nvSpPr>
        <p:spPr>
          <a:xfrm>
            <a:off x="18807951" y="5897317"/>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4" name="Oval 143">
            <a:extLst>
              <a:ext uri="{FF2B5EF4-FFF2-40B4-BE49-F238E27FC236}">
                <a16:creationId xmlns:a16="http://schemas.microsoft.com/office/drawing/2014/main" id="{B1DD0954-A423-394C-745C-F3CC2B5BCA1A}"/>
              </a:ext>
            </a:extLst>
          </p:cNvPr>
          <p:cNvSpPr/>
          <p:nvPr/>
        </p:nvSpPr>
        <p:spPr>
          <a:xfrm>
            <a:off x="18807951" y="6354517"/>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5" name="Oval 144">
            <a:extLst>
              <a:ext uri="{FF2B5EF4-FFF2-40B4-BE49-F238E27FC236}">
                <a16:creationId xmlns:a16="http://schemas.microsoft.com/office/drawing/2014/main" id="{7D5F78B4-89A4-F285-6F83-BC691562E93C}"/>
              </a:ext>
            </a:extLst>
          </p:cNvPr>
          <p:cNvSpPr/>
          <p:nvPr/>
        </p:nvSpPr>
        <p:spPr>
          <a:xfrm>
            <a:off x="19228575" y="6354517"/>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6" name="Oval 145">
            <a:extLst>
              <a:ext uri="{FF2B5EF4-FFF2-40B4-BE49-F238E27FC236}">
                <a16:creationId xmlns:a16="http://schemas.microsoft.com/office/drawing/2014/main" id="{9D373334-8477-60E7-E5ED-DE45FEAF58E0}"/>
              </a:ext>
            </a:extLst>
          </p:cNvPr>
          <p:cNvSpPr/>
          <p:nvPr/>
        </p:nvSpPr>
        <p:spPr>
          <a:xfrm>
            <a:off x="19521183" y="6135061"/>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7" name="Oval 146">
            <a:extLst>
              <a:ext uri="{FF2B5EF4-FFF2-40B4-BE49-F238E27FC236}">
                <a16:creationId xmlns:a16="http://schemas.microsoft.com/office/drawing/2014/main" id="{875DEF48-4E2B-7557-5D64-4CF2FED8062A}"/>
              </a:ext>
            </a:extLst>
          </p:cNvPr>
          <p:cNvSpPr/>
          <p:nvPr/>
        </p:nvSpPr>
        <p:spPr>
          <a:xfrm>
            <a:off x="19886943" y="6153349"/>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8" name="Oval 147">
            <a:extLst>
              <a:ext uri="{FF2B5EF4-FFF2-40B4-BE49-F238E27FC236}">
                <a16:creationId xmlns:a16="http://schemas.microsoft.com/office/drawing/2014/main" id="{723987DC-7623-A301-81D8-90C28E840495}"/>
              </a:ext>
            </a:extLst>
          </p:cNvPr>
          <p:cNvSpPr/>
          <p:nvPr/>
        </p:nvSpPr>
        <p:spPr>
          <a:xfrm>
            <a:off x="20161263" y="6701989"/>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9" name="Oval 148">
            <a:extLst>
              <a:ext uri="{FF2B5EF4-FFF2-40B4-BE49-F238E27FC236}">
                <a16:creationId xmlns:a16="http://schemas.microsoft.com/office/drawing/2014/main" id="{E011CA04-5434-01A1-0DBE-06B05DF7D4E0}"/>
              </a:ext>
            </a:extLst>
          </p:cNvPr>
          <p:cNvSpPr/>
          <p:nvPr/>
        </p:nvSpPr>
        <p:spPr>
          <a:xfrm>
            <a:off x="20197839" y="5897317"/>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0" name="Oval 149">
            <a:extLst>
              <a:ext uri="{FF2B5EF4-FFF2-40B4-BE49-F238E27FC236}">
                <a16:creationId xmlns:a16="http://schemas.microsoft.com/office/drawing/2014/main" id="{E4FEF4DF-6207-3D9A-64EB-585CCA6789DE}"/>
              </a:ext>
            </a:extLst>
          </p:cNvPr>
          <p:cNvSpPr/>
          <p:nvPr/>
        </p:nvSpPr>
        <p:spPr>
          <a:xfrm>
            <a:off x="20435583" y="5604709"/>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1" name="Oval 150">
            <a:extLst>
              <a:ext uri="{FF2B5EF4-FFF2-40B4-BE49-F238E27FC236}">
                <a16:creationId xmlns:a16="http://schemas.microsoft.com/office/drawing/2014/main" id="{0A43D738-3102-A9DA-44CC-447AE05B586E}"/>
              </a:ext>
            </a:extLst>
          </p:cNvPr>
          <p:cNvSpPr/>
          <p:nvPr/>
        </p:nvSpPr>
        <p:spPr>
          <a:xfrm>
            <a:off x="20344143" y="5312101"/>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2" name="Oval 151">
            <a:extLst>
              <a:ext uri="{FF2B5EF4-FFF2-40B4-BE49-F238E27FC236}">
                <a16:creationId xmlns:a16="http://schemas.microsoft.com/office/drawing/2014/main" id="{E1A8A912-E142-C355-E21B-AB3FAA771E54}"/>
              </a:ext>
            </a:extLst>
          </p:cNvPr>
          <p:cNvSpPr/>
          <p:nvPr/>
        </p:nvSpPr>
        <p:spPr>
          <a:xfrm>
            <a:off x="21093951" y="5366965"/>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3" name="Oval 152">
            <a:extLst>
              <a:ext uri="{FF2B5EF4-FFF2-40B4-BE49-F238E27FC236}">
                <a16:creationId xmlns:a16="http://schemas.microsoft.com/office/drawing/2014/main" id="{E6AF8A44-1523-958E-D5C8-62F97D054292}"/>
              </a:ext>
            </a:extLst>
          </p:cNvPr>
          <p:cNvSpPr/>
          <p:nvPr/>
        </p:nvSpPr>
        <p:spPr>
          <a:xfrm>
            <a:off x="20417295" y="5129221"/>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4" name="Oval 153">
            <a:extLst>
              <a:ext uri="{FF2B5EF4-FFF2-40B4-BE49-F238E27FC236}">
                <a16:creationId xmlns:a16="http://schemas.microsoft.com/office/drawing/2014/main" id="{74916156-ABA4-789E-0F2C-D0BD1CF7FE01}"/>
              </a:ext>
            </a:extLst>
          </p:cNvPr>
          <p:cNvSpPr/>
          <p:nvPr/>
        </p:nvSpPr>
        <p:spPr>
          <a:xfrm>
            <a:off x="20728191" y="5147509"/>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5" name="Oval 154">
            <a:extLst>
              <a:ext uri="{FF2B5EF4-FFF2-40B4-BE49-F238E27FC236}">
                <a16:creationId xmlns:a16="http://schemas.microsoft.com/office/drawing/2014/main" id="{77A72E89-8216-DE25-55D9-1F1E22F44E73}"/>
              </a:ext>
            </a:extLst>
          </p:cNvPr>
          <p:cNvSpPr/>
          <p:nvPr/>
        </p:nvSpPr>
        <p:spPr>
          <a:xfrm>
            <a:off x="20673327" y="4891477"/>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6" name="Oval 155">
            <a:extLst>
              <a:ext uri="{FF2B5EF4-FFF2-40B4-BE49-F238E27FC236}">
                <a16:creationId xmlns:a16="http://schemas.microsoft.com/office/drawing/2014/main" id="{BB029F21-CFA6-589C-6E25-F0041ECC3615}"/>
              </a:ext>
            </a:extLst>
          </p:cNvPr>
          <p:cNvSpPr/>
          <p:nvPr/>
        </p:nvSpPr>
        <p:spPr>
          <a:xfrm>
            <a:off x="20216127" y="4873189"/>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7" name="Oval 156">
            <a:extLst>
              <a:ext uri="{FF2B5EF4-FFF2-40B4-BE49-F238E27FC236}">
                <a16:creationId xmlns:a16="http://schemas.microsoft.com/office/drawing/2014/main" id="{E2276DB2-A4EC-94C4-F92E-971BC909DE52}"/>
              </a:ext>
            </a:extLst>
          </p:cNvPr>
          <p:cNvSpPr/>
          <p:nvPr/>
        </p:nvSpPr>
        <p:spPr>
          <a:xfrm>
            <a:off x="20417295" y="4525717"/>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8" name="Oval 157">
            <a:extLst>
              <a:ext uri="{FF2B5EF4-FFF2-40B4-BE49-F238E27FC236}">
                <a16:creationId xmlns:a16="http://schemas.microsoft.com/office/drawing/2014/main" id="{CFF66943-7625-89AF-F680-75B60D55B6CD}"/>
              </a:ext>
            </a:extLst>
          </p:cNvPr>
          <p:cNvSpPr/>
          <p:nvPr/>
        </p:nvSpPr>
        <p:spPr>
          <a:xfrm>
            <a:off x="20709903" y="4726885"/>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9" name="Oval 158">
            <a:extLst>
              <a:ext uri="{FF2B5EF4-FFF2-40B4-BE49-F238E27FC236}">
                <a16:creationId xmlns:a16="http://schemas.microsoft.com/office/drawing/2014/main" id="{E48E2432-56CA-BCD9-7E07-3D8EB6689748}"/>
              </a:ext>
            </a:extLst>
          </p:cNvPr>
          <p:cNvSpPr/>
          <p:nvPr/>
        </p:nvSpPr>
        <p:spPr>
          <a:xfrm>
            <a:off x="20929359" y="4726885"/>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0" name="Oval 159">
            <a:extLst>
              <a:ext uri="{FF2B5EF4-FFF2-40B4-BE49-F238E27FC236}">
                <a16:creationId xmlns:a16="http://schemas.microsoft.com/office/drawing/2014/main" id="{E1D2432A-C314-ED8E-6E79-DD22090A4901}"/>
              </a:ext>
            </a:extLst>
          </p:cNvPr>
          <p:cNvSpPr/>
          <p:nvPr/>
        </p:nvSpPr>
        <p:spPr>
          <a:xfrm>
            <a:off x="20856207" y="4525717"/>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1" name="Oval 160">
            <a:extLst>
              <a:ext uri="{FF2B5EF4-FFF2-40B4-BE49-F238E27FC236}">
                <a16:creationId xmlns:a16="http://schemas.microsoft.com/office/drawing/2014/main" id="{C35EBE93-7E52-5469-5112-544CA02473FB}"/>
              </a:ext>
            </a:extLst>
          </p:cNvPr>
          <p:cNvSpPr/>
          <p:nvPr/>
        </p:nvSpPr>
        <p:spPr>
          <a:xfrm>
            <a:off x="20819631" y="4397701"/>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2" name="Oval 161">
            <a:extLst>
              <a:ext uri="{FF2B5EF4-FFF2-40B4-BE49-F238E27FC236}">
                <a16:creationId xmlns:a16="http://schemas.microsoft.com/office/drawing/2014/main" id="{F2C7FB89-60B8-F50C-328B-7D8DC93D4804}"/>
              </a:ext>
            </a:extLst>
          </p:cNvPr>
          <p:cNvSpPr/>
          <p:nvPr/>
        </p:nvSpPr>
        <p:spPr>
          <a:xfrm>
            <a:off x="20636751" y="4287973"/>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3" name="Oval 162">
            <a:extLst>
              <a:ext uri="{FF2B5EF4-FFF2-40B4-BE49-F238E27FC236}">
                <a16:creationId xmlns:a16="http://schemas.microsoft.com/office/drawing/2014/main" id="{542B04D7-4BFF-3C3F-BB6A-5EF93AB1EA54}"/>
              </a:ext>
            </a:extLst>
          </p:cNvPr>
          <p:cNvSpPr/>
          <p:nvPr/>
        </p:nvSpPr>
        <p:spPr>
          <a:xfrm>
            <a:off x="21020799" y="4068517"/>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4" name="Oval 163">
            <a:extLst>
              <a:ext uri="{FF2B5EF4-FFF2-40B4-BE49-F238E27FC236}">
                <a16:creationId xmlns:a16="http://schemas.microsoft.com/office/drawing/2014/main" id="{BA4D5A53-6ED8-EBAC-2F40-30295F31A466}"/>
              </a:ext>
            </a:extLst>
          </p:cNvPr>
          <p:cNvSpPr/>
          <p:nvPr/>
        </p:nvSpPr>
        <p:spPr>
          <a:xfrm>
            <a:off x="19740639" y="5074357"/>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5" name="Oval 164">
            <a:extLst>
              <a:ext uri="{FF2B5EF4-FFF2-40B4-BE49-F238E27FC236}">
                <a16:creationId xmlns:a16="http://schemas.microsoft.com/office/drawing/2014/main" id="{539A2612-D825-9CCC-B8DA-F655E21FE432}"/>
              </a:ext>
            </a:extLst>
          </p:cNvPr>
          <p:cNvSpPr/>
          <p:nvPr/>
        </p:nvSpPr>
        <p:spPr>
          <a:xfrm>
            <a:off x="20088111" y="5257237"/>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6" name="Oval 165">
            <a:extLst>
              <a:ext uri="{FF2B5EF4-FFF2-40B4-BE49-F238E27FC236}">
                <a16:creationId xmlns:a16="http://schemas.microsoft.com/office/drawing/2014/main" id="{EBB33577-DDEC-FA8E-B65D-34F2D8517100}"/>
              </a:ext>
            </a:extLst>
          </p:cNvPr>
          <p:cNvSpPr/>
          <p:nvPr/>
        </p:nvSpPr>
        <p:spPr>
          <a:xfrm>
            <a:off x="19630911" y="5458405"/>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7" name="Oval 166">
            <a:extLst>
              <a:ext uri="{FF2B5EF4-FFF2-40B4-BE49-F238E27FC236}">
                <a16:creationId xmlns:a16="http://schemas.microsoft.com/office/drawing/2014/main" id="{82F48CD6-D4C1-5AE4-A092-44AAEE5B546A}"/>
              </a:ext>
            </a:extLst>
          </p:cNvPr>
          <p:cNvSpPr/>
          <p:nvPr/>
        </p:nvSpPr>
        <p:spPr>
          <a:xfrm>
            <a:off x="19539471" y="5732725"/>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8" name="Oval 167">
            <a:extLst>
              <a:ext uri="{FF2B5EF4-FFF2-40B4-BE49-F238E27FC236}">
                <a16:creationId xmlns:a16="http://schemas.microsoft.com/office/drawing/2014/main" id="{8E28DAAF-7A70-0382-5B1D-2F81D76E2385}"/>
              </a:ext>
            </a:extLst>
          </p:cNvPr>
          <p:cNvSpPr/>
          <p:nvPr/>
        </p:nvSpPr>
        <p:spPr>
          <a:xfrm>
            <a:off x="19155423" y="5147509"/>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9" name="Oval 168">
            <a:extLst>
              <a:ext uri="{FF2B5EF4-FFF2-40B4-BE49-F238E27FC236}">
                <a16:creationId xmlns:a16="http://schemas.microsoft.com/office/drawing/2014/main" id="{7308BC70-2D89-DC34-18AF-EC1D3CE35A58}"/>
              </a:ext>
            </a:extLst>
          </p:cNvPr>
          <p:cNvSpPr/>
          <p:nvPr/>
        </p:nvSpPr>
        <p:spPr>
          <a:xfrm>
            <a:off x="19594335" y="4507429"/>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0" name="Oval 169">
            <a:extLst>
              <a:ext uri="{FF2B5EF4-FFF2-40B4-BE49-F238E27FC236}">
                <a16:creationId xmlns:a16="http://schemas.microsoft.com/office/drawing/2014/main" id="{AD0673A8-9508-D64B-BABF-57EC29D40C69}"/>
              </a:ext>
            </a:extLst>
          </p:cNvPr>
          <p:cNvSpPr/>
          <p:nvPr/>
        </p:nvSpPr>
        <p:spPr>
          <a:xfrm>
            <a:off x="18972543" y="4562293"/>
            <a:ext cx="389745" cy="389745"/>
          </a:xfrm>
          <a:prstGeom prst="ellipse">
            <a:avLst/>
          </a:prstGeom>
          <a:solidFill>
            <a:srgbClr val="000000">
              <a:alpha val="25000"/>
            </a:srgb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1" name="Google Shape;499;g10104eaf235_1_87">
            <a:extLst>
              <a:ext uri="{FF2B5EF4-FFF2-40B4-BE49-F238E27FC236}">
                <a16:creationId xmlns:a16="http://schemas.microsoft.com/office/drawing/2014/main" id="{3BDBF96F-9B4B-2A70-ABA2-D7E5E530EE5D}"/>
              </a:ext>
            </a:extLst>
          </p:cNvPr>
          <p:cNvSpPr txBox="1">
            <a:spLocks/>
          </p:cNvSpPr>
          <p:nvPr/>
        </p:nvSpPr>
        <p:spPr>
          <a:xfrm>
            <a:off x="1213362" y="8125149"/>
            <a:ext cx="21741687" cy="3920180"/>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fontScale="92500" lnSpcReduction="10000"/>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hangingPunct="1"/>
            <a:r>
              <a:rPr lang="en-US" sz="8800" dirty="0">
                <a:latin typeface="Helvetica Neue" panose="02000503000000020004" pitchFamily="2" charset="0"/>
                <a:ea typeface="Helvetica Neue" panose="02000503000000020004" pitchFamily="2" charset="0"/>
                <a:cs typeface="Helvetica Neue" panose="02000503000000020004" pitchFamily="2" charset="0"/>
              </a:rPr>
              <a:t>Most research evaluating heuristics measures </a:t>
            </a:r>
            <a:r>
              <a:rPr lang="en-US" sz="8800" i="1" dirty="0">
                <a:latin typeface="Helvetica Neue" panose="02000503000000020004" pitchFamily="2" charset="0"/>
                <a:ea typeface="Helvetica Neue" panose="02000503000000020004" pitchFamily="2" charset="0"/>
                <a:cs typeface="Helvetica Neue" panose="02000503000000020004" pitchFamily="2" charset="0"/>
              </a:rPr>
              <a:t>inter-rater reliability across evaluations</a:t>
            </a:r>
            <a:r>
              <a:rPr lang="en-US" sz="8800" dirty="0">
                <a:latin typeface="Helvetica Neue" panose="02000503000000020004" pitchFamily="2" charset="0"/>
                <a:ea typeface="Helvetica Neue" panose="02000503000000020004" pitchFamily="2" charset="0"/>
                <a:cs typeface="Helvetica Neue" panose="02000503000000020004" pitchFamily="2" charset="0"/>
              </a:rPr>
              <a:t> [1] or the </a:t>
            </a:r>
            <a:r>
              <a:rPr lang="en-US" sz="8800" i="1" dirty="0">
                <a:latin typeface="Helvetica Neue" panose="02000503000000020004" pitchFamily="2" charset="0"/>
                <a:ea typeface="Helvetica Neue" panose="02000503000000020004" pitchFamily="2" charset="0"/>
                <a:cs typeface="Helvetica Neue" panose="02000503000000020004" pitchFamily="2" charset="0"/>
              </a:rPr>
              <a:t>effectiveness of the outcomes </a:t>
            </a:r>
            <a:r>
              <a:rPr lang="en-US" sz="8800" dirty="0">
                <a:latin typeface="Helvetica Neue" panose="02000503000000020004" pitchFamily="2" charset="0"/>
                <a:ea typeface="Helvetica Neue" panose="02000503000000020004" pitchFamily="2" charset="0"/>
                <a:cs typeface="Helvetica Neue" panose="02000503000000020004" pitchFamily="2" charset="0"/>
              </a:rPr>
              <a:t>[2].</a:t>
            </a:r>
          </a:p>
        </p:txBody>
      </p:sp>
      <p:sp>
        <p:nvSpPr>
          <p:cNvPr id="10" name="Text Placeholder 3">
            <a:extLst>
              <a:ext uri="{FF2B5EF4-FFF2-40B4-BE49-F238E27FC236}">
                <a16:creationId xmlns:a16="http://schemas.microsoft.com/office/drawing/2014/main" id="{9BB4B322-C698-287B-3E3E-C7881B090D13}"/>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Evaluation</a:t>
            </a:r>
            <a:r>
              <a:rPr lang="en-US" i="1" dirty="0">
                <a:solidFill>
                  <a:srgbClr val="5E5E5E"/>
                </a:solidFill>
                <a:latin typeface="Helvetica Neue UltraLight" panose="02000206000000020004" pitchFamily="2" charset="0"/>
                <a:ea typeface="Helvetica Neue UltraLight" panose="02000206000000020004" pitchFamily="2" charset="0"/>
              </a:rPr>
              <a:t>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62" name="TextBox 61">
            <a:extLst>
              <a:ext uri="{FF2B5EF4-FFF2-40B4-BE49-F238E27FC236}">
                <a16:creationId xmlns:a16="http://schemas.microsoft.com/office/drawing/2014/main" id="{0824C710-440E-42AB-85E2-049CDC4C93D1}"/>
              </a:ext>
            </a:extLst>
          </p:cNvPr>
          <p:cNvSpPr txBox="1"/>
          <p:nvPr/>
        </p:nvSpPr>
        <p:spPr>
          <a:xfrm>
            <a:off x="1213362" y="11738073"/>
            <a:ext cx="22347105"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000" i="1" dirty="0">
                <a:latin typeface="Helvetica Neue Thin" panose="020B0403020202020204" pitchFamily="34" charset="0"/>
                <a:ea typeface="Helvetica Neue Thin" panose="020B0403020202020204" pitchFamily="34" charset="0"/>
              </a:rPr>
              <a:t>[1] E. Wall et al. “A Heuristic Approach to Value-Driven Evaluation of Visualizations,” 2019.</a:t>
            </a:r>
          </a:p>
          <a:p>
            <a:pPr algn="l"/>
            <a:r>
              <a:rPr lang="en-US" sz="3000" i="1" dirty="0">
                <a:latin typeface="Helvetica Neue Thin" panose="020B0403020202020204" pitchFamily="34" charset="0"/>
                <a:ea typeface="Helvetica Neue Thin" panose="020B0403020202020204" pitchFamily="34" charset="0"/>
              </a:rPr>
              <a:t>[2] B. S. Santos, S. Silva, and P. Dias, “Heuristic Evaluation in Visualization: An Empirical Study,” 2018.</a:t>
            </a:r>
          </a:p>
        </p:txBody>
      </p:sp>
      <p:sp>
        <p:nvSpPr>
          <p:cNvPr id="63" name="Oval 62" descr="53 errors.">
            <a:extLst>
              <a:ext uri="{FF2B5EF4-FFF2-40B4-BE49-F238E27FC236}">
                <a16:creationId xmlns:a16="http://schemas.microsoft.com/office/drawing/2014/main" id="{EBF08AB0-E528-22E8-E327-F9B5021BD72C}"/>
              </a:ext>
            </a:extLst>
          </p:cNvPr>
          <p:cNvSpPr/>
          <p:nvPr/>
        </p:nvSpPr>
        <p:spPr>
          <a:xfrm rot="907291">
            <a:off x="5278475" y="2160370"/>
            <a:ext cx="3037337" cy="1876792"/>
          </a:xfrm>
          <a:prstGeom prst="ellipse">
            <a:avLst/>
          </a:prstGeom>
          <a:noFill/>
          <a:ln w="1524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4" name="Oval 63" descr="53 errors.">
            <a:extLst>
              <a:ext uri="{FF2B5EF4-FFF2-40B4-BE49-F238E27FC236}">
                <a16:creationId xmlns:a16="http://schemas.microsoft.com/office/drawing/2014/main" id="{BD0DE40F-8600-70EE-ABEB-775B16490303}"/>
              </a:ext>
            </a:extLst>
          </p:cNvPr>
          <p:cNvSpPr/>
          <p:nvPr/>
        </p:nvSpPr>
        <p:spPr>
          <a:xfrm>
            <a:off x="13488481" y="3576785"/>
            <a:ext cx="2091549" cy="3638736"/>
          </a:xfrm>
          <a:prstGeom prst="ellipse">
            <a:avLst/>
          </a:prstGeom>
          <a:noFill/>
          <a:ln w="1524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50678122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1FE2103-AF00-3A2D-2BAC-A7E8E1CCE53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46</a:t>
            </a:fld>
            <a:endParaRPr lang="en-US" sz="1800" dirty="0">
              <a:solidFill>
                <a:srgbClr val="5E5E5E"/>
              </a:solidFill>
            </a:endParaRPr>
          </a:p>
        </p:txBody>
      </p:sp>
      <p:pic>
        <p:nvPicPr>
          <p:cNvPr id="115" name="Picture 114"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3956029C-A632-9476-59A2-8F4E5AC48538}"/>
              </a:ext>
            </a:extLst>
          </p:cNvPr>
          <p:cNvPicPr>
            <a:picLocks noChangeAspect="1"/>
          </p:cNvPicPr>
          <p:nvPr/>
        </p:nvPicPr>
        <p:blipFill>
          <a:blip r:embed="rId2"/>
          <a:stretch>
            <a:fillRect/>
          </a:stretch>
        </p:blipFill>
        <p:spPr>
          <a:xfrm>
            <a:off x="14217665" y="1948228"/>
            <a:ext cx="7407147" cy="5643192"/>
          </a:xfrm>
          <a:prstGeom prst="rect">
            <a:avLst/>
          </a:prstGeom>
        </p:spPr>
      </p:pic>
      <p:grpSp>
        <p:nvGrpSpPr>
          <p:cNvPr id="116" name="Group 115" descr="57 errors">
            <a:extLst>
              <a:ext uri="{FF2B5EF4-FFF2-40B4-BE49-F238E27FC236}">
                <a16:creationId xmlns:a16="http://schemas.microsoft.com/office/drawing/2014/main" id="{9EBDB2A3-D983-7E35-5BD4-BBAB7EC69066}"/>
              </a:ext>
            </a:extLst>
          </p:cNvPr>
          <p:cNvGrpSpPr/>
          <p:nvPr/>
        </p:nvGrpSpPr>
        <p:grpSpPr>
          <a:xfrm>
            <a:off x="14175826" y="3742870"/>
            <a:ext cx="7307870" cy="3678048"/>
            <a:chOff x="1165852" y="5384893"/>
            <a:chExt cx="7307870" cy="3678048"/>
          </a:xfrm>
        </p:grpSpPr>
        <p:sp>
          <p:nvSpPr>
            <p:cNvPr id="117" name="Oval 116">
              <a:extLst>
                <a:ext uri="{FF2B5EF4-FFF2-40B4-BE49-F238E27FC236}">
                  <a16:creationId xmlns:a16="http://schemas.microsoft.com/office/drawing/2014/main" id="{5A8B9717-23BD-CD5A-A4A9-58CD56AE59A3}"/>
                </a:ext>
              </a:extLst>
            </p:cNvPr>
            <p:cNvSpPr/>
            <p:nvPr/>
          </p:nvSpPr>
          <p:spPr>
            <a:xfrm>
              <a:off x="2937153" y="595531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8" name="Oval 117">
              <a:extLst>
                <a:ext uri="{FF2B5EF4-FFF2-40B4-BE49-F238E27FC236}">
                  <a16:creationId xmlns:a16="http://schemas.microsoft.com/office/drawing/2014/main" id="{8866EF48-6B6A-B1CC-AF65-DAC28896DB9F}"/>
                </a:ext>
              </a:extLst>
            </p:cNvPr>
            <p:cNvSpPr/>
            <p:nvPr/>
          </p:nvSpPr>
          <p:spPr>
            <a:xfrm>
              <a:off x="3326898" y="538489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9" name="Oval 118">
              <a:extLst>
                <a:ext uri="{FF2B5EF4-FFF2-40B4-BE49-F238E27FC236}">
                  <a16:creationId xmlns:a16="http://schemas.microsoft.com/office/drawing/2014/main" id="{2E3E8321-42F0-133F-E2ED-C050003BF045}"/>
                </a:ext>
              </a:extLst>
            </p:cNvPr>
            <p:cNvSpPr/>
            <p:nvPr/>
          </p:nvSpPr>
          <p:spPr>
            <a:xfrm>
              <a:off x="1165852" y="7278489"/>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0" name="Oval 119">
              <a:extLst>
                <a:ext uri="{FF2B5EF4-FFF2-40B4-BE49-F238E27FC236}">
                  <a16:creationId xmlns:a16="http://schemas.microsoft.com/office/drawing/2014/main" id="{F94DD0EA-1E94-053E-272D-522567C4C335}"/>
                </a:ext>
              </a:extLst>
            </p:cNvPr>
            <p:cNvSpPr/>
            <p:nvPr/>
          </p:nvSpPr>
          <p:spPr>
            <a:xfrm>
              <a:off x="1165852" y="791488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1" name="Oval 120">
              <a:extLst>
                <a:ext uri="{FF2B5EF4-FFF2-40B4-BE49-F238E27FC236}">
                  <a16:creationId xmlns:a16="http://schemas.microsoft.com/office/drawing/2014/main" id="{ABA915E2-CE06-3FC0-4CF6-DBB4DBB10CFA}"/>
                </a:ext>
              </a:extLst>
            </p:cNvPr>
            <p:cNvSpPr/>
            <p:nvPr/>
          </p:nvSpPr>
          <p:spPr>
            <a:xfrm>
              <a:off x="1207690" y="592466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2" name="Oval 121">
              <a:extLst>
                <a:ext uri="{FF2B5EF4-FFF2-40B4-BE49-F238E27FC236}">
                  <a16:creationId xmlns:a16="http://schemas.microsoft.com/office/drawing/2014/main" id="{B4371330-8595-3176-03D2-28D74C58B705}"/>
                </a:ext>
              </a:extLst>
            </p:cNvPr>
            <p:cNvSpPr/>
            <p:nvPr/>
          </p:nvSpPr>
          <p:spPr>
            <a:xfrm>
              <a:off x="1207689" y="647863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3" name="Oval 122">
              <a:extLst>
                <a:ext uri="{FF2B5EF4-FFF2-40B4-BE49-F238E27FC236}">
                  <a16:creationId xmlns:a16="http://schemas.microsoft.com/office/drawing/2014/main" id="{4EC66EA9-BDCE-0C74-7364-7E725FFF0916}"/>
                </a:ext>
              </a:extLst>
            </p:cNvPr>
            <p:cNvSpPr/>
            <p:nvPr/>
          </p:nvSpPr>
          <p:spPr>
            <a:xfrm>
              <a:off x="2634153" y="64603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4" name="Oval 123">
              <a:extLst>
                <a:ext uri="{FF2B5EF4-FFF2-40B4-BE49-F238E27FC236}">
                  <a16:creationId xmlns:a16="http://schemas.microsoft.com/office/drawing/2014/main" id="{CF12B9BE-6602-1AC2-A283-DE12320A7872}"/>
                </a:ext>
              </a:extLst>
            </p:cNvPr>
            <p:cNvSpPr/>
            <p:nvPr/>
          </p:nvSpPr>
          <p:spPr>
            <a:xfrm>
              <a:off x="2780457" y="82159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5" name="Oval 124">
              <a:extLst>
                <a:ext uri="{FF2B5EF4-FFF2-40B4-BE49-F238E27FC236}">
                  <a16:creationId xmlns:a16="http://schemas.microsoft.com/office/drawing/2014/main" id="{828CD8C0-CF4F-B4B5-4E45-6E5D786A97EE}"/>
                </a:ext>
              </a:extLst>
            </p:cNvPr>
            <p:cNvSpPr/>
            <p:nvPr/>
          </p:nvSpPr>
          <p:spPr>
            <a:xfrm>
              <a:off x="4243497" y="86731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6" name="Oval 125">
              <a:extLst>
                <a:ext uri="{FF2B5EF4-FFF2-40B4-BE49-F238E27FC236}">
                  <a16:creationId xmlns:a16="http://schemas.microsoft.com/office/drawing/2014/main" id="{6EBBAB57-12E4-8B5A-4D72-FC86B7434ADC}"/>
                </a:ext>
              </a:extLst>
            </p:cNvPr>
            <p:cNvSpPr/>
            <p:nvPr/>
          </p:nvSpPr>
          <p:spPr>
            <a:xfrm>
              <a:off x="3255945" y="67712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7" name="Oval 126">
              <a:extLst>
                <a:ext uri="{FF2B5EF4-FFF2-40B4-BE49-F238E27FC236}">
                  <a16:creationId xmlns:a16="http://schemas.microsoft.com/office/drawing/2014/main" id="{239AB9FA-B243-AA25-AF75-B1D431162704}"/>
                </a:ext>
              </a:extLst>
            </p:cNvPr>
            <p:cNvSpPr/>
            <p:nvPr/>
          </p:nvSpPr>
          <p:spPr>
            <a:xfrm>
              <a:off x="3585129" y="74113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8" name="Oval 127">
              <a:extLst>
                <a:ext uri="{FF2B5EF4-FFF2-40B4-BE49-F238E27FC236}">
                  <a16:creationId xmlns:a16="http://schemas.microsoft.com/office/drawing/2014/main" id="{BFA2282F-4C42-EBB3-9286-95711220EF30}"/>
                </a:ext>
              </a:extLst>
            </p:cNvPr>
            <p:cNvSpPr/>
            <p:nvPr/>
          </p:nvSpPr>
          <p:spPr>
            <a:xfrm>
              <a:off x="3694857" y="675295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9" name="Oval 128">
              <a:extLst>
                <a:ext uri="{FF2B5EF4-FFF2-40B4-BE49-F238E27FC236}">
                  <a16:creationId xmlns:a16="http://schemas.microsoft.com/office/drawing/2014/main" id="{72FA7D26-BFCF-FA87-3E75-54A57EE6C20F}"/>
                </a:ext>
              </a:extLst>
            </p:cNvPr>
            <p:cNvSpPr/>
            <p:nvPr/>
          </p:nvSpPr>
          <p:spPr>
            <a:xfrm>
              <a:off x="3585129" y="613116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0" name="Oval 129">
              <a:extLst>
                <a:ext uri="{FF2B5EF4-FFF2-40B4-BE49-F238E27FC236}">
                  <a16:creationId xmlns:a16="http://schemas.microsoft.com/office/drawing/2014/main" id="{773BFA02-1154-2B0E-89CD-B37DB721E0C9}"/>
                </a:ext>
              </a:extLst>
            </p:cNvPr>
            <p:cNvSpPr/>
            <p:nvPr/>
          </p:nvSpPr>
          <p:spPr>
            <a:xfrm>
              <a:off x="4152057" y="5710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1" name="Oval 130">
              <a:extLst>
                <a:ext uri="{FF2B5EF4-FFF2-40B4-BE49-F238E27FC236}">
                  <a16:creationId xmlns:a16="http://schemas.microsoft.com/office/drawing/2014/main" id="{8D8FE2BC-02CD-8E28-EB1B-209BD3FEB983}"/>
                </a:ext>
              </a:extLst>
            </p:cNvPr>
            <p:cNvSpPr/>
            <p:nvPr/>
          </p:nvSpPr>
          <p:spPr>
            <a:xfrm>
              <a:off x="4170345" y="647863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2" name="Oval 131">
              <a:extLst>
                <a:ext uri="{FF2B5EF4-FFF2-40B4-BE49-F238E27FC236}">
                  <a16:creationId xmlns:a16="http://schemas.microsoft.com/office/drawing/2014/main" id="{772B0598-C4F1-76E1-73B5-FC8C1269D7BF}"/>
                </a:ext>
              </a:extLst>
            </p:cNvPr>
            <p:cNvSpPr/>
            <p:nvPr/>
          </p:nvSpPr>
          <p:spPr>
            <a:xfrm>
              <a:off x="4426377" y="69175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3" name="Oval 132">
              <a:extLst>
                <a:ext uri="{FF2B5EF4-FFF2-40B4-BE49-F238E27FC236}">
                  <a16:creationId xmlns:a16="http://schemas.microsoft.com/office/drawing/2014/main" id="{5149B334-A669-8F9F-9C42-7300F39B0B51}"/>
                </a:ext>
              </a:extLst>
            </p:cNvPr>
            <p:cNvSpPr/>
            <p:nvPr/>
          </p:nvSpPr>
          <p:spPr>
            <a:xfrm>
              <a:off x="4280073" y="76307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4" name="Oval 133">
              <a:extLst>
                <a:ext uri="{FF2B5EF4-FFF2-40B4-BE49-F238E27FC236}">
                  <a16:creationId xmlns:a16="http://schemas.microsoft.com/office/drawing/2014/main" id="{6E5E3D6D-CE4B-51AB-A0E8-D4C8C096345A}"/>
                </a:ext>
              </a:extLst>
            </p:cNvPr>
            <p:cNvSpPr/>
            <p:nvPr/>
          </p:nvSpPr>
          <p:spPr>
            <a:xfrm>
              <a:off x="4938441" y="79782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5" name="Oval 134">
              <a:extLst>
                <a:ext uri="{FF2B5EF4-FFF2-40B4-BE49-F238E27FC236}">
                  <a16:creationId xmlns:a16="http://schemas.microsoft.com/office/drawing/2014/main" id="{BD511890-E9C9-D5B6-E640-50411EE0EBF7}"/>
                </a:ext>
              </a:extLst>
            </p:cNvPr>
            <p:cNvSpPr/>
            <p:nvPr/>
          </p:nvSpPr>
          <p:spPr>
            <a:xfrm>
              <a:off x="5432217" y="75210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6" name="Oval 135">
              <a:extLst>
                <a:ext uri="{FF2B5EF4-FFF2-40B4-BE49-F238E27FC236}">
                  <a16:creationId xmlns:a16="http://schemas.microsoft.com/office/drawing/2014/main" id="{50E5BEF8-3187-3460-C020-A6D37CEFE82A}"/>
                </a:ext>
              </a:extLst>
            </p:cNvPr>
            <p:cNvSpPr/>
            <p:nvPr/>
          </p:nvSpPr>
          <p:spPr>
            <a:xfrm>
              <a:off x="5139609" y="700898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7" name="Oval 136">
              <a:extLst>
                <a:ext uri="{FF2B5EF4-FFF2-40B4-BE49-F238E27FC236}">
                  <a16:creationId xmlns:a16="http://schemas.microsoft.com/office/drawing/2014/main" id="{9E6DDDF7-414D-B171-3B57-2BC854631976}"/>
                </a:ext>
              </a:extLst>
            </p:cNvPr>
            <p:cNvSpPr/>
            <p:nvPr/>
          </p:nvSpPr>
          <p:spPr>
            <a:xfrm>
              <a:off x="5103033" y="66066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8" name="Oval 137">
              <a:extLst>
                <a:ext uri="{FF2B5EF4-FFF2-40B4-BE49-F238E27FC236}">
                  <a16:creationId xmlns:a16="http://schemas.microsoft.com/office/drawing/2014/main" id="{33FB1320-129D-9857-00C9-BF4DB95BBFAB}"/>
                </a:ext>
              </a:extLst>
            </p:cNvPr>
            <p:cNvSpPr/>
            <p:nvPr/>
          </p:nvSpPr>
          <p:spPr>
            <a:xfrm>
              <a:off x="4956729" y="62043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9" name="Oval 138">
              <a:extLst>
                <a:ext uri="{FF2B5EF4-FFF2-40B4-BE49-F238E27FC236}">
                  <a16:creationId xmlns:a16="http://schemas.microsoft.com/office/drawing/2014/main" id="{F4B60603-66B3-6BD3-7EF4-422FC9C6DEE5}"/>
                </a:ext>
              </a:extLst>
            </p:cNvPr>
            <p:cNvSpPr/>
            <p:nvPr/>
          </p:nvSpPr>
          <p:spPr>
            <a:xfrm>
              <a:off x="4975017" y="57471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0" name="Oval 139">
              <a:extLst>
                <a:ext uri="{FF2B5EF4-FFF2-40B4-BE49-F238E27FC236}">
                  <a16:creationId xmlns:a16="http://schemas.microsoft.com/office/drawing/2014/main" id="{A303BDC9-3777-5FC3-9FFD-C86FAE59CD06}"/>
                </a:ext>
              </a:extLst>
            </p:cNvPr>
            <p:cNvSpPr/>
            <p:nvPr/>
          </p:nvSpPr>
          <p:spPr>
            <a:xfrm>
              <a:off x="5578521" y="58568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1" name="Oval 140">
              <a:extLst>
                <a:ext uri="{FF2B5EF4-FFF2-40B4-BE49-F238E27FC236}">
                  <a16:creationId xmlns:a16="http://schemas.microsoft.com/office/drawing/2014/main" id="{A44232C5-8B00-308F-BBBA-50BDB36047ED}"/>
                </a:ext>
              </a:extLst>
            </p:cNvPr>
            <p:cNvSpPr/>
            <p:nvPr/>
          </p:nvSpPr>
          <p:spPr>
            <a:xfrm>
              <a:off x="5633385" y="66066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2" name="Oval 141">
              <a:extLst>
                <a:ext uri="{FF2B5EF4-FFF2-40B4-BE49-F238E27FC236}">
                  <a16:creationId xmlns:a16="http://schemas.microsoft.com/office/drawing/2014/main" id="{68E129C4-7CCF-4379-5886-E9D1F40B23A5}"/>
                </a:ext>
              </a:extLst>
            </p:cNvPr>
            <p:cNvSpPr/>
            <p:nvPr/>
          </p:nvSpPr>
          <p:spPr>
            <a:xfrm>
              <a:off x="5816265" y="70821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3" name="Oval 142">
              <a:extLst>
                <a:ext uri="{FF2B5EF4-FFF2-40B4-BE49-F238E27FC236}">
                  <a16:creationId xmlns:a16="http://schemas.microsoft.com/office/drawing/2014/main" id="{E73D38B0-052C-4931-F45B-CAE0166EF13B}"/>
                </a:ext>
              </a:extLst>
            </p:cNvPr>
            <p:cNvSpPr/>
            <p:nvPr/>
          </p:nvSpPr>
          <p:spPr>
            <a:xfrm>
              <a:off x="5797977" y="75393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4" name="Oval 143">
              <a:extLst>
                <a:ext uri="{FF2B5EF4-FFF2-40B4-BE49-F238E27FC236}">
                  <a16:creationId xmlns:a16="http://schemas.microsoft.com/office/drawing/2014/main" id="{B1DD0954-A423-394C-745C-F3CC2B5BCA1A}"/>
                </a:ext>
              </a:extLst>
            </p:cNvPr>
            <p:cNvSpPr/>
            <p:nvPr/>
          </p:nvSpPr>
          <p:spPr>
            <a:xfrm>
              <a:off x="5797977" y="7996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5" name="Oval 144">
              <a:extLst>
                <a:ext uri="{FF2B5EF4-FFF2-40B4-BE49-F238E27FC236}">
                  <a16:creationId xmlns:a16="http://schemas.microsoft.com/office/drawing/2014/main" id="{7D5F78B4-89A4-F285-6F83-BC691562E93C}"/>
                </a:ext>
              </a:extLst>
            </p:cNvPr>
            <p:cNvSpPr/>
            <p:nvPr/>
          </p:nvSpPr>
          <p:spPr>
            <a:xfrm>
              <a:off x="6218601" y="7996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6" name="Oval 145">
              <a:extLst>
                <a:ext uri="{FF2B5EF4-FFF2-40B4-BE49-F238E27FC236}">
                  <a16:creationId xmlns:a16="http://schemas.microsoft.com/office/drawing/2014/main" id="{9D373334-8477-60E7-E5ED-DE45FEAF58E0}"/>
                </a:ext>
              </a:extLst>
            </p:cNvPr>
            <p:cNvSpPr/>
            <p:nvPr/>
          </p:nvSpPr>
          <p:spPr>
            <a:xfrm>
              <a:off x="6511209" y="777708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7" name="Oval 146">
              <a:extLst>
                <a:ext uri="{FF2B5EF4-FFF2-40B4-BE49-F238E27FC236}">
                  <a16:creationId xmlns:a16="http://schemas.microsoft.com/office/drawing/2014/main" id="{875DEF48-4E2B-7557-5D64-4CF2FED8062A}"/>
                </a:ext>
              </a:extLst>
            </p:cNvPr>
            <p:cNvSpPr/>
            <p:nvPr/>
          </p:nvSpPr>
          <p:spPr>
            <a:xfrm>
              <a:off x="6876969" y="779537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8" name="Oval 147">
              <a:extLst>
                <a:ext uri="{FF2B5EF4-FFF2-40B4-BE49-F238E27FC236}">
                  <a16:creationId xmlns:a16="http://schemas.microsoft.com/office/drawing/2014/main" id="{723987DC-7623-A301-81D8-90C28E840495}"/>
                </a:ext>
              </a:extLst>
            </p:cNvPr>
            <p:cNvSpPr/>
            <p:nvPr/>
          </p:nvSpPr>
          <p:spPr>
            <a:xfrm>
              <a:off x="7151289" y="83440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9" name="Oval 148">
              <a:extLst>
                <a:ext uri="{FF2B5EF4-FFF2-40B4-BE49-F238E27FC236}">
                  <a16:creationId xmlns:a16="http://schemas.microsoft.com/office/drawing/2014/main" id="{E011CA04-5434-01A1-0DBE-06B05DF7D4E0}"/>
                </a:ext>
              </a:extLst>
            </p:cNvPr>
            <p:cNvSpPr/>
            <p:nvPr/>
          </p:nvSpPr>
          <p:spPr>
            <a:xfrm>
              <a:off x="7187865" y="75393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0" name="Oval 149">
              <a:extLst>
                <a:ext uri="{FF2B5EF4-FFF2-40B4-BE49-F238E27FC236}">
                  <a16:creationId xmlns:a16="http://schemas.microsoft.com/office/drawing/2014/main" id="{E4FEF4DF-6207-3D9A-64EB-585CCA6789DE}"/>
                </a:ext>
              </a:extLst>
            </p:cNvPr>
            <p:cNvSpPr/>
            <p:nvPr/>
          </p:nvSpPr>
          <p:spPr>
            <a:xfrm>
              <a:off x="7425609" y="72467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1" name="Oval 150">
              <a:extLst>
                <a:ext uri="{FF2B5EF4-FFF2-40B4-BE49-F238E27FC236}">
                  <a16:creationId xmlns:a16="http://schemas.microsoft.com/office/drawing/2014/main" id="{0A43D738-3102-A9DA-44CC-447AE05B586E}"/>
                </a:ext>
              </a:extLst>
            </p:cNvPr>
            <p:cNvSpPr/>
            <p:nvPr/>
          </p:nvSpPr>
          <p:spPr>
            <a:xfrm>
              <a:off x="7334169" y="69541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2" name="Oval 151">
              <a:extLst>
                <a:ext uri="{FF2B5EF4-FFF2-40B4-BE49-F238E27FC236}">
                  <a16:creationId xmlns:a16="http://schemas.microsoft.com/office/drawing/2014/main" id="{E1A8A912-E142-C355-E21B-AB3FAA771E54}"/>
                </a:ext>
              </a:extLst>
            </p:cNvPr>
            <p:cNvSpPr/>
            <p:nvPr/>
          </p:nvSpPr>
          <p:spPr>
            <a:xfrm>
              <a:off x="8083977" y="700898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3" name="Oval 152">
              <a:extLst>
                <a:ext uri="{FF2B5EF4-FFF2-40B4-BE49-F238E27FC236}">
                  <a16:creationId xmlns:a16="http://schemas.microsoft.com/office/drawing/2014/main" id="{E6AF8A44-1523-958E-D5C8-62F97D054292}"/>
                </a:ext>
              </a:extLst>
            </p:cNvPr>
            <p:cNvSpPr/>
            <p:nvPr/>
          </p:nvSpPr>
          <p:spPr>
            <a:xfrm>
              <a:off x="7407321" y="67712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4" name="Oval 153">
              <a:extLst>
                <a:ext uri="{FF2B5EF4-FFF2-40B4-BE49-F238E27FC236}">
                  <a16:creationId xmlns:a16="http://schemas.microsoft.com/office/drawing/2014/main" id="{74916156-ABA4-789E-0F2C-D0BD1CF7FE01}"/>
                </a:ext>
              </a:extLst>
            </p:cNvPr>
            <p:cNvSpPr/>
            <p:nvPr/>
          </p:nvSpPr>
          <p:spPr>
            <a:xfrm>
              <a:off x="7718217" y="67895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5" name="Oval 154">
              <a:extLst>
                <a:ext uri="{FF2B5EF4-FFF2-40B4-BE49-F238E27FC236}">
                  <a16:creationId xmlns:a16="http://schemas.microsoft.com/office/drawing/2014/main" id="{77A72E89-8216-DE25-55D9-1F1E22F44E73}"/>
                </a:ext>
              </a:extLst>
            </p:cNvPr>
            <p:cNvSpPr/>
            <p:nvPr/>
          </p:nvSpPr>
          <p:spPr>
            <a:xfrm>
              <a:off x="7663353" y="653350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6" name="Oval 155">
              <a:extLst>
                <a:ext uri="{FF2B5EF4-FFF2-40B4-BE49-F238E27FC236}">
                  <a16:creationId xmlns:a16="http://schemas.microsoft.com/office/drawing/2014/main" id="{BB029F21-CFA6-589C-6E25-F0041ECC3615}"/>
                </a:ext>
              </a:extLst>
            </p:cNvPr>
            <p:cNvSpPr/>
            <p:nvPr/>
          </p:nvSpPr>
          <p:spPr>
            <a:xfrm>
              <a:off x="7206153" y="65152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7" name="Oval 156">
              <a:extLst>
                <a:ext uri="{FF2B5EF4-FFF2-40B4-BE49-F238E27FC236}">
                  <a16:creationId xmlns:a16="http://schemas.microsoft.com/office/drawing/2014/main" id="{E2276DB2-A4EC-94C4-F92E-971BC909DE52}"/>
                </a:ext>
              </a:extLst>
            </p:cNvPr>
            <p:cNvSpPr/>
            <p:nvPr/>
          </p:nvSpPr>
          <p:spPr>
            <a:xfrm>
              <a:off x="7407321" y="61677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8" name="Oval 157">
              <a:extLst>
                <a:ext uri="{FF2B5EF4-FFF2-40B4-BE49-F238E27FC236}">
                  <a16:creationId xmlns:a16="http://schemas.microsoft.com/office/drawing/2014/main" id="{CFF66943-7625-89AF-F680-75B60D55B6CD}"/>
                </a:ext>
              </a:extLst>
            </p:cNvPr>
            <p:cNvSpPr/>
            <p:nvPr/>
          </p:nvSpPr>
          <p:spPr>
            <a:xfrm>
              <a:off x="7699929"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9" name="Oval 158">
              <a:extLst>
                <a:ext uri="{FF2B5EF4-FFF2-40B4-BE49-F238E27FC236}">
                  <a16:creationId xmlns:a16="http://schemas.microsoft.com/office/drawing/2014/main" id="{E48E2432-56CA-BCD9-7E07-3D8EB6689748}"/>
                </a:ext>
              </a:extLst>
            </p:cNvPr>
            <p:cNvSpPr/>
            <p:nvPr/>
          </p:nvSpPr>
          <p:spPr>
            <a:xfrm>
              <a:off x="7919385"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0" name="Oval 159">
              <a:extLst>
                <a:ext uri="{FF2B5EF4-FFF2-40B4-BE49-F238E27FC236}">
                  <a16:creationId xmlns:a16="http://schemas.microsoft.com/office/drawing/2014/main" id="{E1D2432A-C314-ED8E-6E79-DD22090A4901}"/>
                </a:ext>
              </a:extLst>
            </p:cNvPr>
            <p:cNvSpPr/>
            <p:nvPr/>
          </p:nvSpPr>
          <p:spPr>
            <a:xfrm>
              <a:off x="7846233" y="61677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1" name="Oval 160">
              <a:extLst>
                <a:ext uri="{FF2B5EF4-FFF2-40B4-BE49-F238E27FC236}">
                  <a16:creationId xmlns:a16="http://schemas.microsoft.com/office/drawing/2014/main" id="{C35EBE93-7E52-5469-5112-544CA02473FB}"/>
                </a:ext>
              </a:extLst>
            </p:cNvPr>
            <p:cNvSpPr/>
            <p:nvPr/>
          </p:nvSpPr>
          <p:spPr>
            <a:xfrm>
              <a:off x="7809657" y="60397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2" name="Oval 161">
              <a:extLst>
                <a:ext uri="{FF2B5EF4-FFF2-40B4-BE49-F238E27FC236}">
                  <a16:creationId xmlns:a16="http://schemas.microsoft.com/office/drawing/2014/main" id="{F2C7FB89-60B8-F50C-328B-7D8DC93D4804}"/>
                </a:ext>
              </a:extLst>
            </p:cNvPr>
            <p:cNvSpPr/>
            <p:nvPr/>
          </p:nvSpPr>
          <p:spPr>
            <a:xfrm>
              <a:off x="7626777" y="59299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3" name="Oval 162">
              <a:extLst>
                <a:ext uri="{FF2B5EF4-FFF2-40B4-BE49-F238E27FC236}">
                  <a16:creationId xmlns:a16="http://schemas.microsoft.com/office/drawing/2014/main" id="{542B04D7-4BFF-3C3F-BB6A-5EF93AB1EA54}"/>
                </a:ext>
              </a:extLst>
            </p:cNvPr>
            <p:cNvSpPr/>
            <p:nvPr/>
          </p:nvSpPr>
          <p:spPr>
            <a:xfrm>
              <a:off x="8010825" y="5710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4" name="Oval 163">
              <a:extLst>
                <a:ext uri="{FF2B5EF4-FFF2-40B4-BE49-F238E27FC236}">
                  <a16:creationId xmlns:a16="http://schemas.microsoft.com/office/drawing/2014/main" id="{BA4D5A53-6ED8-EBAC-2F40-30295F31A466}"/>
                </a:ext>
              </a:extLst>
            </p:cNvPr>
            <p:cNvSpPr/>
            <p:nvPr/>
          </p:nvSpPr>
          <p:spPr>
            <a:xfrm>
              <a:off x="6730665" y="67163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5" name="Oval 164">
              <a:extLst>
                <a:ext uri="{FF2B5EF4-FFF2-40B4-BE49-F238E27FC236}">
                  <a16:creationId xmlns:a16="http://schemas.microsoft.com/office/drawing/2014/main" id="{539A2612-D825-9CCC-B8DA-F655E21FE432}"/>
                </a:ext>
              </a:extLst>
            </p:cNvPr>
            <p:cNvSpPr/>
            <p:nvPr/>
          </p:nvSpPr>
          <p:spPr>
            <a:xfrm>
              <a:off x="7078137" y="689926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6" name="Oval 165">
              <a:extLst>
                <a:ext uri="{FF2B5EF4-FFF2-40B4-BE49-F238E27FC236}">
                  <a16:creationId xmlns:a16="http://schemas.microsoft.com/office/drawing/2014/main" id="{EBB33577-DDEC-FA8E-B65D-34F2D8517100}"/>
                </a:ext>
              </a:extLst>
            </p:cNvPr>
            <p:cNvSpPr/>
            <p:nvPr/>
          </p:nvSpPr>
          <p:spPr>
            <a:xfrm>
              <a:off x="6620937" y="710042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7" name="Oval 166">
              <a:extLst>
                <a:ext uri="{FF2B5EF4-FFF2-40B4-BE49-F238E27FC236}">
                  <a16:creationId xmlns:a16="http://schemas.microsoft.com/office/drawing/2014/main" id="{82F48CD6-D4C1-5AE4-A092-44AAEE5B546A}"/>
                </a:ext>
              </a:extLst>
            </p:cNvPr>
            <p:cNvSpPr/>
            <p:nvPr/>
          </p:nvSpPr>
          <p:spPr>
            <a:xfrm>
              <a:off x="6529497" y="73747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8" name="Oval 167">
              <a:extLst>
                <a:ext uri="{FF2B5EF4-FFF2-40B4-BE49-F238E27FC236}">
                  <a16:creationId xmlns:a16="http://schemas.microsoft.com/office/drawing/2014/main" id="{8E28DAAF-7A70-0382-5B1D-2F81D76E2385}"/>
                </a:ext>
              </a:extLst>
            </p:cNvPr>
            <p:cNvSpPr/>
            <p:nvPr/>
          </p:nvSpPr>
          <p:spPr>
            <a:xfrm>
              <a:off x="6145449" y="67895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9" name="Oval 168">
              <a:extLst>
                <a:ext uri="{FF2B5EF4-FFF2-40B4-BE49-F238E27FC236}">
                  <a16:creationId xmlns:a16="http://schemas.microsoft.com/office/drawing/2014/main" id="{7308BC70-2D89-DC34-18AF-EC1D3CE35A58}"/>
                </a:ext>
              </a:extLst>
            </p:cNvPr>
            <p:cNvSpPr/>
            <p:nvPr/>
          </p:nvSpPr>
          <p:spPr>
            <a:xfrm>
              <a:off x="6584361" y="61494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0" name="Oval 169">
              <a:extLst>
                <a:ext uri="{FF2B5EF4-FFF2-40B4-BE49-F238E27FC236}">
                  <a16:creationId xmlns:a16="http://schemas.microsoft.com/office/drawing/2014/main" id="{AD0673A8-9508-D64B-BABF-57EC29D40C69}"/>
                </a:ext>
              </a:extLst>
            </p:cNvPr>
            <p:cNvSpPr/>
            <p:nvPr/>
          </p:nvSpPr>
          <p:spPr>
            <a:xfrm>
              <a:off x="5962569" y="62043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171" name="Google Shape;499;g10104eaf235_1_87">
            <a:extLst>
              <a:ext uri="{FF2B5EF4-FFF2-40B4-BE49-F238E27FC236}">
                <a16:creationId xmlns:a16="http://schemas.microsoft.com/office/drawing/2014/main" id="{3BDBF96F-9B4B-2A70-ABA2-D7E5E530EE5D}"/>
              </a:ext>
            </a:extLst>
          </p:cNvPr>
          <p:cNvSpPr txBox="1">
            <a:spLocks/>
          </p:cNvSpPr>
          <p:nvPr/>
        </p:nvSpPr>
        <p:spPr>
          <a:xfrm>
            <a:off x="1213362" y="8125149"/>
            <a:ext cx="21741687" cy="3920180"/>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fontScale="85000" lnSpcReduction="10000"/>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8800" dirty="0">
                <a:latin typeface="Helvetica Neue" panose="02000503000000020004" pitchFamily="2" charset="0"/>
                <a:ea typeface="Helvetica Neue" panose="02000503000000020004" pitchFamily="2" charset="0"/>
                <a:cs typeface="Helvetica Neue" panose="02000503000000020004" pitchFamily="2" charset="0"/>
              </a:rPr>
              <a:t>But what are the interests, needs, and challenges that practitioners have when using heuristics to evaluate visualization accessibility?</a:t>
            </a:r>
          </a:p>
        </p:txBody>
      </p:sp>
      <p:pic>
        <p:nvPicPr>
          <p:cNvPr id="6" name="Picture 5"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02438C80-D28A-1382-949E-754C5C0ACE42}"/>
              </a:ext>
            </a:extLst>
          </p:cNvPr>
          <p:cNvPicPr>
            <a:picLocks noChangeAspect="1"/>
          </p:cNvPicPr>
          <p:nvPr/>
        </p:nvPicPr>
        <p:blipFill>
          <a:blip r:embed="rId2"/>
          <a:stretch>
            <a:fillRect/>
          </a:stretch>
        </p:blipFill>
        <p:spPr>
          <a:xfrm>
            <a:off x="2632336" y="1948228"/>
            <a:ext cx="7662480" cy="5837720"/>
          </a:xfrm>
          <a:prstGeom prst="rect">
            <a:avLst/>
          </a:prstGeom>
        </p:spPr>
      </p:pic>
      <p:sp>
        <p:nvSpPr>
          <p:cNvPr id="3" name="Text Placeholder 3">
            <a:extLst>
              <a:ext uri="{FF2B5EF4-FFF2-40B4-BE49-F238E27FC236}">
                <a16:creationId xmlns:a16="http://schemas.microsoft.com/office/drawing/2014/main" id="{271EE67F-81E3-4DF7-FA20-1BB5BB667D3F}"/>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Evaluation</a:t>
            </a:r>
            <a:r>
              <a:rPr lang="en-US" i="1" dirty="0">
                <a:solidFill>
                  <a:srgbClr val="5E5E5E"/>
                </a:solidFill>
                <a:latin typeface="Helvetica Neue UltraLight" panose="02000206000000020004" pitchFamily="2" charset="0"/>
                <a:ea typeface="Helvetica Neue UltraLight" panose="02000206000000020004" pitchFamily="2" charset="0"/>
              </a:rPr>
              <a:t>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294595818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F065CD-A3CF-E698-FB72-CAEE2B0AC66F}"/>
              </a:ext>
            </a:extLst>
          </p:cNvPr>
          <p:cNvSpPr>
            <a:spLocks noGrp="1"/>
          </p:cNvSpPr>
          <p:nvPr>
            <p:ph type="title"/>
          </p:nvPr>
        </p:nvSpPr>
        <p:spPr>
          <a:xfrm>
            <a:off x="1206496" y="803564"/>
            <a:ext cx="21736632" cy="6832600"/>
          </a:xfrm>
        </p:spPr>
        <p:txBody>
          <a:bodyPr anchor="ctr">
            <a:normAutofit/>
          </a:bodyPr>
          <a:lstStyle/>
          <a:p>
            <a:pPr algn="ctr"/>
            <a:r>
              <a:rPr lang="en-US" sz="8500" b="1" dirty="0">
                <a:latin typeface="Helvetica Neue" panose="02000503000000020004" pitchFamily="2" charset="0"/>
                <a:ea typeface="Helvetica Neue" panose="02000503000000020004" pitchFamily="2" charset="0"/>
                <a:cs typeface="Helvetica Neue" panose="02000503000000020004" pitchFamily="2" charset="0"/>
              </a:rPr>
              <a:t>The practitioner evaluation</a:t>
            </a:r>
            <a:endParaRPr lang="en-US" sz="85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Slide Number Placeholder 5">
            <a:extLst>
              <a:ext uri="{FF2B5EF4-FFF2-40B4-BE49-F238E27FC236}">
                <a16:creationId xmlns:a16="http://schemas.microsoft.com/office/drawing/2014/main" id="{A1FE2103-AF00-3A2D-2BAC-A7E8E1CCE53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47</a:t>
            </a:fld>
            <a:endParaRPr lang="en-US" sz="1800" dirty="0">
              <a:solidFill>
                <a:srgbClr val="5E5E5E"/>
              </a:solidFill>
            </a:endParaRPr>
          </a:p>
        </p:txBody>
      </p:sp>
      <p:sp>
        <p:nvSpPr>
          <p:cNvPr id="8" name="TextBox 7">
            <a:extLst>
              <a:ext uri="{FF2B5EF4-FFF2-40B4-BE49-F238E27FC236}">
                <a16:creationId xmlns:a16="http://schemas.microsoft.com/office/drawing/2014/main" id="{1013B747-93B5-7156-FDA3-41E99EF7A306}"/>
              </a:ext>
            </a:extLst>
          </p:cNvPr>
          <p:cNvSpPr txBox="1"/>
          <p:nvPr/>
        </p:nvSpPr>
        <p:spPr>
          <a:xfrm>
            <a:off x="7355249" y="6054670"/>
            <a:ext cx="8729878" cy="4165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2438338" rtl="0" fontAlgn="auto" latinLnBrk="0" hangingPunct="0">
              <a:lnSpc>
                <a:spcPct val="100000"/>
              </a:lnSpc>
              <a:spcBef>
                <a:spcPts val="0"/>
              </a:spcBef>
              <a:spcAft>
                <a:spcPts val="0"/>
              </a:spcAft>
              <a:buClrTx/>
              <a:buSzTx/>
              <a:tabLst/>
            </a:pPr>
            <a:endParaRPr kumimoji="0" lang="en-US" sz="4400"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742950" marR="0" indent="-742950" algn="l" defTabSz="2438338" rtl="0" fontAlgn="auto" latinLnBrk="0" hangingPunct="0">
              <a:lnSpc>
                <a:spcPct val="100000"/>
              </a:lnSpc>
              <a:spcBef>
                <a:spcPts val="0"/>
              </a:spcBef>
              <a:spcAft>
                <a:spcPts val="0"/>
              </a:spcAft>
              <a:buClrTx/>
              <a:buSzTx/>
              <a:buFontTx/>
              <a:buAutoNum type="arabicPeriod"/>
              <a:tabLst/>
            </a:pPr>
            <a:r>
              <a:rPr lang="en-US" sz="4400" dirty="0">
                <a:solidFill>
                  <a:srgbClr val="000000"/>
                </a:solidFill>
              </a:rPr>
              <a:t>Pre-questions (5-point Likert)</a:t>
            </a:r>
          </a:p>
          <a:p>
            <a:pPr marL="742950" marR="0" indent="-742950" algn="l" defTabSz="2438338" rtl="0" fontAlgn="auto" latinLnBrk="0" hangingPunct="0">
              <a:lnSpc>
                <a:spcPct val="100000"/>
              </a:lnSpc>
              <a:spcBef>
                <a:spcPts val="0"/>
              </a:spcBef>
              <a:spcAft>
                <a:spcPts val="0"/>
              </a:spcAft>
              <a:buClrTx/>
              <a:buSzTx/>
              <a:buFontTx/>
              <a:buAutoNum type="arabicPeriod"/>
              <a:tabLst/>
            </a:pPr>
            <a:r>
              <a:rPr kumimoji="0" lang="en-US" sz="4400" i="0" u="none" strike="noStrike" cap="none" spc="0" normalizeH="0" baseline="0" dirty="0">
                <a:ln>
                  <a:noFill/>
                </a:ln>
                <a:solidFill>
                  <a:srgbClr val="000000"/>
                </a:solidFill>
                <a:effectLst/>
                <a:uFillTx/>
                <a:latin typeface="Helvetica Neue"/>
                <a:ea typeface="Helvetica Neue"/>
                <a:cs typeface="Helvetica Neue"/>
                <a:sym typeface="Helvetica Neue"/>
              </a:rPr>
              <a:t>Let them use Chartability while we observe (2 – 8h</a:t>
            </a:r>
            <a:r>
              <a:rPr lang="en-US" sz="4400" dirty="0">
                <a:solidFill>
                  <a:srgbClr val="000000"/>
                </a:solidFill>
              </a:rPr>
              <a:t>r sessions)</a:t>
            </a:r>
          </a:p>
          <a:p>
            <a:pPr marL="742950" marR="0" indent="-742950" algn="l" defTabSz="2438338" rtl="0" fontAlgn="auto" latinLnBrk="0" hangingPunct="0">
              <a:lnSpc>
                <a:spcPct val="100000"/>
              </a:lnSpc>
              <a:spcBef>
                <a:spcPts val="0"/>
              </a:spcBef>
              <a:spcAft>
                <a:spcPts val="0"/>
              </a:spcAft>
              <a:buClrTx/>
              <a:buSzTx/>
              <a:buFontTx/>
              <a:buAutoNum type="arabicPeriod"/>
              <a:tabLst/>
            </a:pPr>
            <a:r>
              <a:rPr kumimoji="0" lang="en-US" sz="4400" i="0" u="none" strike="noStrike" cap="none" spc="0" normalizeH="0" baseline="0" dirty="0">
                <a:ln>
                  <a:noFill/>
                </a:ln>
                <a:solidFill>
                  <a:srgbClr val="000000"/>
                </a:solidFill>
                <a:effectLst/>
                <a:uFillTx/>
                <a:latin typeface="Helvetica Neue"/>
                <a:ea typeface="Helvetica Neue"/>
                <a:cs typeface="Helvetica Neue"/>
                <a:sym typeface="Helvetica Neue"/>
              </a:rPr>
              <a:t>We ask post-questions (Likert and semi-structured)</a:t>
            </a:r>
          </a:p>
        </p:txBody>
      </p:sp>
      <p:sp>
        <p:nvSpPr>
          <p:cNvPr id="4" name="Text Placeholder 3">
            <a:extLst>
              <a:ext uri="{FF2B5EF4-FFF2-40B4-BE49-F238E27FC236}">
                <a16:creationId xmlns:a16="http://schemas.microsoft.com/office/drawing/2014/main" id="{5D396FAA-F14E-BD8F-DCCB-5B60F16DAAD7}"/>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Evaluation</a:t>
            </a:r>
            <a:r>
              <a:rPr lang="en-US" i="1" dirty="0">
                <a:solidFill>
                  <a:srgbClr val="5E5E5E"/>
                </a:solidFill>
                <a:latin typeface="Helvetica Neue UltraLight" panose="02000206000000020004" pitchFamily="2" charset="0"/>
                <a:ea typeface="Helvetica Neue UltraLight" panose="02000206000000020004" pitchFamily="2" charset="0"/>
              </a:rPr>
              <a:t>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6" name="TextBox 5">
            <a:extLst>
              <a:ext uri="{FF2B5EF4-FFF2-40B4-BE49-F238E27FC236}">
                <a16:creationId xmlns:a16="http://schemas.microsoft.com/office/drawing/2014/main" id="{7BC67657-1242-A526-4CA1-0F40FC244588}"/>
              </a:ext>
            </a:extLst>
          </p:cNvPr>
          <p:cNvSpPr txBox="1"/>
          <p:nvPr/>
        </p:nvSpPr>
        <p:spPr>
          <a:xfrm>
            <a:off x="1213362" y="11738073"/>
            <a:ext cx="22347105"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000" i="1" dirty="0">
                <a:latin typeface="Helvetica Neue Thin" panose="020B0403020202020204" pitchFamily="34" charset="0"/>
                <a:ea typeface="Helvetica Neue Thin" panose="020B0403020202020204" pitchFamily="34" charset="0"/>
              </a:rPr>
              <a:t>Sources: L. South et al. “Effective Use of Likert Scales in Visualization Evaluations: A Systematic Review,” 2022.</a:t>
            </a:r>
          </a:p>
          <a:p>
            <a:pPr algn="l"/>
            <a:r>
              <a:rPr lang="en-US" sz="3000" i="1" dirty="0">
                <a:latin typeface="Helvetica Neue Thin" panose="020B0403020202020204" pitchFamily="34" charset="0"/>
                <a:ea typeface="Helvetica Neue Thin" panose="020B0403020202020204" pitchFamily="34" charset="0"/>
              </a:rPr>
              <a:t>J. Lazar, J. Feng and H. </a:t>
            </a:r>
            <a:r>
              <a:rPr lang="en-US" sz="3000" i="1" dirty="0" err="1">
                <a:latin typeface="Helvetica Neue Thin" panose="020B0403020202020204" pitchFamily="34" charset="0"/>
                <a:ea typeface="Helvetica Neue Thin" panose="020B0403020202020204" pitchFamily="34" charset="0"/>
              </a:rPr>
              <a:t>Hochheiser</a:t>
            </a:r>
            <a:r>
              <a:rPr lang="en-US" sz="3000" i="1" dirty="0">
                <a:latin typeface="Helvetica Neue Thin" panose="020B0403020202020204" pitchFamily="34" charset="0"/>
                <a:ea typeface="Helvetica Neue Thin" panose="020B0403020202020204" pitchFamily="34" charset="0"/>
              </a:rPr>
              <a:t>. “Research Methods In Human Computer Interaction, Chapter 8”  2017.</a:t>
            </a:r>
          </a:p>
        </p:txBody>
      </p:sp>
    </p:spTree>
    <p:extLst>
      <p:ext uri="{BB962C8B-B14F-4D97-AF65-F5344CB8AC3E}">
        <p14:creationId xmlns:p14="http://schemas.microsoft.com/office/powerpoint/2010/main" val="390963475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274737" y="683260"/>
            <a:ext cx="21971100" cy="228346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dirty="0"/>
              <a:t>Working on people’s real projects gave us deeper interview sessions</a:t>
            </a:r>
            <a:endParaRPr dirty="0"/>
          </a:p>
        </p:txBody>
      </p:sp>
      <p:sp>
        <p:nvSpPr>
          <p:cNvPr id="2" name="Slide Number Placeholder 5">
            <a:extLst>
              <a:ext uri="{FF2B5EF4-FFF2-40B4-BE49-F238E27FC236}">
                <a16:creationId xmlns:a16="http://schemas.microsoft.com/office/drawing/2014/main" id="{60C9044C-AF7D-FD34-B5AC-AC9DCAE92FA1}"/>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48</a:t>
            </a:fld>
            <a:endParaRPr lang="en-US" sz="1800" dirty="0">
              <a:solidFill>
                <a:srgbClr val="5E5E5E"/>
              </a:solidFill>
            </a:endParaRPr>
          </a:p>
        </p:txBody>
      </p:sp>
      <p:sp>
        <p:nvSpPr>
          <p:cNvPr id="4" name="Text Placeholder 3">
            <a:extLst>
              <a:ext uri="{FF2B5EF4-FFF2-40B4-BE49-F238E27FC236}">
                <a16:creationId xmlns:a16="http://schemas.microsoft.com/office/drawing/2014/main" id="{0F222D7E-E1D4-059F-7D27-936EA1B62AB3}"/>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Evaluation</a:t>
            </a:r>
            <a:r>
              <a:rPr lang="en-US" i="1" dirty="0">
                <a:solidFill>
                  <a:srgbClr val="5E5E5E"/>
                </a:solidFill>
                <a:latin typeface="Helvetica Neue UltraLight" panose="02000206000000020004" pitchFamily="2" charset="0"/>
                <a:ea typeface="Helvetica Neue UltraLight" panose="02000206000000020004" pitchFamily="2" charset="0"/>
              </a:rPr>
              <a:t>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pic>
        <p:nvPicPr>
          <p:cNvPr id="7" name="Picture 6" descr="A screenshot of a complex dashboard with many charts, titled Coin Flip Game Results">
            <a:extLst>
              <a:ext uri="{FF2B5EF4-FFF2-40B4-BE49-F238E27FC236}">
                <a16:creationId xmlns:a16="http://schemas.microsoft.com/office/drawing/2014/main" id="{1BC17DC4-3D0F-4629-59A6-B3840018783C}"/>
              </a:ext>
            </a:extLst>
          </p:cNvPr>
          <p:cNvPicPr>
            <a:picLocks noChangeAspect="1"/>
          </p:cNvPicPr>
          <p:nvPr/>
        </p:nvPicPr>
        <p:blipFill rotWithShape="1">
          <a:blip r:embed="rId3"/>
          <a:srcRect b="5502"/>
          <a:stretch/>
        </p:blipFill>
        <p:spPr>
          <a:xfrm>
            <a:off x="696240" y="3189820"/>
            <a:ext cx="10429583" cy="8169059"/>
          </a:xfrm>
          <a:prstGeom prst="rect">
            <a:avLst/>
          </a:prstGeom>
        </p:spPr>
      </p:pic>
      <p:pic>
        <p:nvPicPr>
          <p:cNvPr id="8" name="Picture 7" descr="A screenshot of a scrollytelling article that shows a histogram visualization of makeup colors and skin tones.">
            <a:extLst>
              <a:ext uri="{FF2B5EF4-FFF2-40B4-BE49-F238E27FC236}">
                <a16:creationId xmlns:a16="http://schemas.microsoft.com/office/drawing/2014/main" id="{CF72ECCA-977D-2F09-F775-4DA3CDA441A8}"/>
              </a:ext>
            </a:extLst>
          </p:cNvPr>
          <p:cNvPicPr>
            <a:picLocks noChangeAspect="1"/>
          </p:cNvPicPr>
          <p:nvPr/>
        </p:nvPicPr>
        <p:blipFill>
          <a:blip r:embed="rId4"/>
          <a:stretch>
            <a:fillRect/>
          </a:stretch>
        </p:blipFill>
        <p:spPr>
          <a:xfrm>
            <a:off x="12009006" y="3189820"/>
            <a:ext cx="11678754" cy="7742339"/>
          </a:xfrm>
          <a:prstGeom prst="rect">
            <a:avLst/>
          </a:prstGeom>
        </p:spPr>
      </p:pic>
      <p:sp>
        <p:nvSpPr>
          <p:cNvPr id="9" name="TextBox 8">
            <a:extLst>
              <a:ext uri="{FF2B5EF4-FFF2-40B4-BE49-F238E27FC236}">
                <a16:creationId xmlns:a16="http://schemas.microsoft.com/office/drawing/2014/main" id="{898F8801-4659-8862-4965-D19A72D9FAEE}"/>
              </a:ext>
            </a:extLst>
          </p:cNvPr>
          <p:cNvSpPr txBox="1"/>
          <p:nvPr/>
        </p:nvSpPr>
        <p:spPr>
          <a:xfrm>
            <a:off x="12009006" y="11358879"/>
            <a:ext cx="8864032"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000" i="1" dirty="0">
                <a:latin typeface="Helvetica Neue Thin" panose="020B0403020202020204" pitchFamily="34" charset="0"/>
                <a:ea typeface="Helvetica Neue Thin" panose="020B0403020202020204" pitchFamily="34" charset="0"/>
              </a:rPr>
              <a:t>Source: </a:t>
            </a:r>
            <a:r>
              <a:rPr lang="en-US" sz="3000" i="1" dirty="0">
                <a:latin typeface="Helvetica Neue Thin" panose="020B0403020202020204" pitchFamily="34" charset="0"/>
                <a:ea typeface="Helvetica Neue Thin" panose="020B0403020202020204" pitchFamily="34" charset="0"/>
                <a:hlinkClick r:id="rId5"/>
              </a:rPr>
              <a:t>The Naked Truth</a:t>
            </a:r>
            <a:r>
              <a:rPr lang="en-US" sz="3000" i="1" dirty="0">
                <a:latin typeface="Helvetica Neue Thin" panose="020B0403020202020204" pitchFamily="34" charset="0"/>
                <a:ea typeface="Helvetica Neue Thin" panose="020B0403020202020204" pitchFamily="34" charset="0"/>
              </a:rPr>
              <a:t>, 2021</a:t>
            </a:r>
            <a:endParaRPr lang="en-US" sz="3000" dirty="0"/>
          </a:p>
        </p:txBody>
      </p:sp>
      <p:sp>
        <p:nvSpPr>
          <p:cNvPr id="10" name="TextBox 9">
            <a:extLst>
              <a:ext uri="{FF2B5EF4-FFF2-40B4-BE49-F238E27FC236}">
                <a16:creationId xmlns:a16="http://schemas.microsoft.com/office/drawing/2014/main" id="{A3478558-7BA8-9021-C6D6-FD0D14ADE943}"/>
              </a:ext>
            </a:extLst>
          </p:cNvPr>
          <p:cNvSpPr txBox="1"/>
          <p:nvPr/>
        </p:nvSpPr>
        <p:spPr>
          <a:xfrm>
            <a:off x="696240" y="11358879"/>
            <a:ext cx="8864032"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000" i="1" dirty="0">
                <a:latin typeface="Helvetica Neue Thin" panose="020B0403020202020204" pitchFamily="34" charset="0"/>
                <a:ea typeface="Helvetica Neue Thin" panose="020B0403020202020204" pitchFamily="34" charset="0"/>
              </a:rPr>
              <a:t>Source: </a:t>
            </a:r>
            <a:r>
              <a:rPr lang="en-US" sz="3000" i="1" dirty="0">
                <a:latin typeface="Helvetica Neue Thin" panose="020B0403020202020204" pitchFamily="34" charset="0"/>
                <a:ea typeface="Helvetica Neue Thin" panose="020B0403020202020204" pitchFamily="34" charset="0"/>
                <a:hlinkClick r:id="rId6"/>
              </a:rPr>
              <a:t>Coin Flip Game</a:t>
            </a:r>
            <a:r>
              <a:rPr lang="en-US" sz="3000" i="1" dirty="0">
                <a:latin typeface="Helvetica Neue Thin" panose="020B0403020202020204" pitchFamily="34" charset="0"/>
                <a:ea typeface="Helvetica Neue Thin" panose="020B0403020202020204" pitchFamily="34" charset="0"/>
              </a:rPr>
              <a:t>, 2017</a:t>
            </a:r>
            <a:endParaRPr lang="en-US" sz="3000" dirty="0"/>
          </a:p>
        </p:txBody>
      </p:sp>
    </p:spTree>
    <p:extLst>
      <p:ext uri="{BB962C8B-B14F-4D97-AF65-F5344CB8AC3E}">
        <p14:creationId xmlns:p14="http://schemas.microsoft.com/office/powerpoint/2010/main" val="38288849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pSp>
        <p:nvGrpSpPr>
          <p:cNvPr id="6" name="Group 5">
            <a:extLst>
              <a:ext uri="{FF2B5EF4-FFF2-40B4-BE49-F238E27FC236}">
                <a16:creationId xmlns:a16="http://schemas.microsoft.com/office/drawing/2014/main" id="{0F703C8D-D988-D6F8-36EB-CF6AFB39EFF1}"/>
              </a:ext>
            </a:extLst>
          </p:cNvPr>
          <p:cNvGrpSpPr/>
          <p:nvPr/>
        </p:nvGrpSpPr>
        <p:grpSpPr>
          <a:xfrm flipV="1">
            <a:off x="7363791" y="6125214"/>
            <a:ext cx="9656418" cy="4602671"/>
            <a:chOff x="7363791" y="6125214"/>
            <a:chExt cx="9656418" cy="4602671"/>
          </a:xfrm>
        </p:grpSpPr>
        <p:sp>
          <p:nvSpPr>
            <p:cNvPr id="2" name="Oval 1">
              <a:extLst>
                <a:ext uri="{FF2B5EF4-FFF2-40B4-BE49-F238E27FC236}">
                  <a16:creationId xmlns:a16="http://schemas.microsoft.com/office/drawing/2014/main" id="{5269CC79-4869-8B0F-4D01-C648946EEE17}"/>
                </a:ext>
              </a:extLst>
            </p:cNvPr>
            <p:cNvSpPr/>
            <p:nvPr/>
          </p:nvSpPr>
          <p:spPr>
            <a:xfrm>
              <a:off x="7363791" y="6125214"/>
              <a:ext cx="1888434" cy="1808922"/>
            </a:xfrm>
            <a:prstGeom prst="ellips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Oval 7">
              <a:extLst>
                <a:ext uri="{FF2B5EF4-FFF2-40B4-BE49-F238E27FC236}">
                  <a16:creationId xmlns:a16="http://schemas.microsoft.com/office/drawing/2014/main" id="{0440D5CB-DCC2-B935-E22E-0C1A1053EFAB}"/>
                </a:ext>
              </a:extLst>
            </p:cNvPr>
            <p:cNvSpPr/>
            <p:nvPr/>
          </p:nvSpPr>
          <p:spPr>
            <a:xfrm>
              <a:off x="11247783" y="6125214"/>
              <a:ext cx="1888434" cy="1808922"/>
            </a:xfrm>
            <a:prstGeom prst="ellips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Oval 8">
              <a:extLst>
                <a:ext uri="{FF2B5EF4-FFF2-40B4-BE49-F238E27FC236}">
                  <a16:creationId xmlns:a16="http://schemas.microsoft.com/office/drawing/2014/main" id="{7C22A9F5-C91A-320A-C36D-57BE9426CE15}"/>
                </a:ext>
              </a:extLst>
            </p:cNvPr>
            <p:cNvSpPr/>
            <p:nvPr/>
          </p:nvSpPr>
          <p:spPr>
            <a:xfrm>
              <a:off x="15131775" y="6125214"/>
              <a:ext cx="1888434" cy="1808922"/>
            </a:xfrm>
            <a:prstGeom prst="ellips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riangle 2">
              <a:extLst>
                <a:ext uri="{FF2B5EF4-FFF2-40B4-BE49-F238E27FC236}">
                  <a16:creationId xmlns:a16="http://schemas.microsoft.com/office/drawing/2014/main" id="{A05ECC4F-E95A-D679-2AE1-C4D55091D143}"/>
                </a:ext>
              </a:extLst>
            </p:cNvPr>
            <p:cNvSpPr/>
            <p:nvPr/>
          </p:nvSpPr>
          <p:spPr>
            <a:xfrm>
              <a:off x="7374128" y="9117746"/>
              <a:ext cx="1867761" cy="1610139"/>
            </a:xfrm>
            <a:prstGeom prst="triangl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Triangle 12">
              <a:extLst>
                <a:ext uri="{FF2B5EF4-FFF2-40B4-BE49-F238E27FC236}">
                  <a16:creationId xmlns:a16="http://schemas.microsoft.com/office/drawing/2014/main" id="{5B2487DD-329E-C780-0CA4-39707F70F1AD}"/>
                </a:ext>
              </a:extLst>
            </p:cNvPr>
            <p:cNvSpPr/>
            <p:nvPr/>
          </p:nvSpPr>
          <p:spPr>
            <a:xfrm>
              <a:off x="11258120" y="9117746"/>
              <a:ext cx="1867761" cy="1610139"/>
            </a:xfrm>
            <a:prstGeom prst="triangl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Triangle 13">
              <a:extLst>
                <a:ext uri="{FF2B5EF4-FFF2-40B4-BE49-F238E27FC236}">
                  <a16:creationId xmlns:a16="http://schemas.microsoft.com/office/drawing/2014/main" id="{35D805D5-51E4-5661-FBBF-8E187422A286}"/>
                </a:ext>
              </a:extLst>
            </p:cNvPr>
            <p:cNvSpPr/>
            <p:nvPr/>
          </p:nvSpPr>
          <p:spPr>
            <a:xfrm>
              <a:off x="15142112" y="9117746"/>
              <a:ext cx="1867761" cy="1610139"/>
            </a:xfrm>
            <a:prstGeom prst="triangl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12" name="Straight Arrow Connector 11">
              <a:extLst>
                <a:ext uri="{FF2B5EF4-FFF2-40B4-BE49-F238E27FC236}">
                  <a16:creationId xmlns:a16="http://schemas.microsoft.com/office/drawing/2014/main" id="{C1FF224B-F12C-5096-5397-5F3FB3802083}"/>
                </a:ext>
              </a:extLst>
            </p:cNvPr>
            <p:cNvCxnSpPr>
              <a:stCxn id="3" idx="0"/>
              <a:endCxn id="2" idx="4"/>
            </p:cNvCxnSpPr>
            <p:nvPr/>
          </p:nvCxnSpPr>
          <p:spPr>
            <a:xfrm flipH="1" flipV="1">
              <a:off x="8308008" y="7934136"/>
              <a:ext cx="1" cy="1183610"/>
            </a:xfrm>
            <a:prstGeom prst="straightConnector1">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E3F10A87-7158-99A2-EFA0-DE17C0966537}"/>
                </a:ext>
              </a:extLst>
            </p:cNvPr>
            <p:cNvCxnSpPr>
              <a:cxnSpLocks/>
              <a:stCxn id="13" idx="0"/>
            </p:cNvCxnSpPr>
            <p:nvPr/>
          </p:nvCxnSpPr>
          <p:spPr>
            <a:xfrm flipH="1" flipV="1">
              <a:off x="12192000" y="7934136"/>
              <a:ext cx="1" cy="1183610"/>
            </a:xfrm>
            <a:prstGeom prst="straightConnector1">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24" name="Straight Arrow Connector 23">
              <a:extLst>
                <a:ext uri="{FF2B5EF4-FFF2-40B4-BE49-F238E27FC236}">
                  <a16:creationId xmlns:a16="http://schemas.microsoft.com/office/drawing/2014/main" id="{27AD5B8C-671A-B53C-DD16-26D123E915DC}"/>
                </a:ext>
              </a:extLst>
            </p:cNvPr>
            <p:cNvCxnSpPr>
              <a:cxnSpLocks/>
              <a:stCxn id="14" idx="0"/>
              <a:endCxn id="9" idx="4"/>
            </p:cNvCxnSpPr>
            <p:nvPr/>
          </p:nvCxnSpPr>
          <p:spPr>
            <a:xfrm flipH="1" flipV="1">
              <a:off x="16075992" y="7934136"/>
              <a:ext cx="1" cy="1183610"/>
            </a:xfrm>
            <a:prstGeom prst="straightConnector1">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grpSp>
      <p:sp>
        <p:nvSpPr>
          <p:cNvPr id="32" name="Right Brace 31">
            <a:extLst>
              <a:ext uri="{FF2B5EF4-FFF2-40B4-BE49-F238E27FC236}">
                <a16:creationId xmlns:a16="http://schemas.microsoft.com/office/drawing/2014/main" id="{D9BDA1D8-A088-7337-6A45-C5C4C4C24F60}"/>
              </a:ext>
            </a:extLst>
          </p:cNvPr>
          <p:cNvSpPr/>
          <p:nvPr/>
        </p:nvSpPr>
        <p:spPr>
          <a:xfrm rot="16200000">
            <a:off x="11695044" y="390338"/>
            <a:ext cx="993913" cy="10595112"/>
          </a:xfrm>
          <a:prstGeom prst="rightBrace">
            <a:avLst>
              <a:gd name="adj1" fmla="val 60333"/>
              <a:gd name="adj2" fmla="val 50000"/>
            </a:avLst>
          </a:prstGeom>
          <a:noFill/>
          <a:ln w="6667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4" name="TextBox 33">
            <a:extLst>
              <a:ext uri="{FF2B5EF4-FFF2-40B4-BE49-F238E27FC236}">
                <a16:creationId xmlns:a16="http://schemas.microsoft.com/office/drawing/2014/main" id="{ED8D5AF0-017B-414A-9144-9CE9D650C22A}"/>
              </a:ext>
            </a:extLst>
          </p:cNvPr>
          <p:cNvSpPr txBox="1"/>
          <p:nvPr/>
        </p:nvSpPr>
        <p:spPr>
          <a:xfrm>
            <a:off x="4325479" y="3791886"/>
            <a:ext cx="15733041"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u="none" strike="noStrike" cap="none" spc="0" normalizeH="0" baseline="0" dirty="0">
                <a:ln>
                  <a:noFill/>
                </a:ln>
                <a:solidFill>
                  <a:srgbClr val="000000"/>
                </a:solidFill>
                <a:effectLst/>
                <a:uFillTx/>
                <a:latin typeface="Helvetica Neue Light" panose="02000403000000020004" pitchFamily="2" charset="0"/>
                <a:ea typeface="Helvetica Neue Light" panose="02000403000000020004" pitchFamily="2" charset="0"/>
                <a:sym typeface="Helvetica Neue"/>
              </a:rPr>
              <a:t>3 </a:t>
            </a:r>
            <a:r>
              <a:rPr lang="en-US" sz="6000" dirty="0">
                <a:solidFill>
                  <a:srgbClr val="000000"/>
                </a:solidFill>
                <a:latin typeface="Helvetica Neue Light" panose="02000403000000020004" pitchFamily="2" charset="0"/>
                <a:ea typeface="Helvetica Neue Light" panose="02000403000000020004" pitchFamily="2" charset="0"/>
              </a:rPr>
              <a:t>a</a:t>
            </a:r>
            <a:r>
              <a:rPr kumimoji="0" lang="en-US" sz="6000" u="none" strike="noStrike" cap="none" spc="0" normalizeH="0" baseline="0" dirty="0">
                <a:ln>
                  <a:noFill/>
                </a:ln>
                <a:solidFill>
                  <a:srgbClr val="000000"/>
                </a:solidFill>
                <a:effectLst/>
                <a:uFillTx/>
                <a:latin typeface="Helvetica Neue Light" panose="02000403000000020004" pitchFamily="2" charset="0"/>
                <a:ea typeface="Helvetica Neue Light" panose="02000403000000020004" pitchFamily="2" charset="0"/>
                <a:sym typeface="Helvetica Neue"/>
              </a:rPr>
              <a:t>ccessibility </a:t>
            </a:r>
            <a:r>
              <a:rPr lang="en-US" sz="6000" dirty="0">
                <a:solidFill>
                  <a:srgbClr val="000000"/>
                </a:solidFill>
                <a:latin typeface="Helvetica Neue Light" panose="02000403000000020004" pitchFamily="2" charset="0"/>
                <a:ea typeface="Helvetica Neue Light" panose="02000403000000020004" pitchFamily="2" charset="0"/>
              </a:rPr>
              <a:t>n</a:t>
            </a:r>
            <a:r>
              <a:rPr kumimoji="0" lang="en-US" sz="6000" u="none" strike="noStrike" cap="none" spc="0" normalizeH="0" baseline="0" dirty="0">
                <a:ln>
                  <a:noFill/>
                </a:ln>
                <a:solidFill>
                  <a:srgbClr val="000000"/>
                </a:solidFill>
                <a:effectLst/>
                <a:uFillTx/>
                <a:latin typeface="Helvetica Neue Light" panose="02000403000000020004" pitchFamily="2" charset="0"/>
                <a:ea typeface="Helvetica Neue Light" panose="02000403000000020004" pitchFamily="2" charset="0"/>
                <a:sym typeface="Helvetica Neue"/>
              </a:rPr>
              <a:t>ovices. Each with 1 project.</a:t>
            </a:r>
          </a:p>
        </p:txBody>
      </p:sp>
      <p:sp>
        <p:nvSpPr>
          <p:cNvPr id="4" name="Slide Number Placeholder 5">
            <a:extLst>
              <a:ext uri="{FF2B5EF4-FFF2-40B4-BE49-F238E27FC236}">
                <a16:creationId xmlns:a16="http://schemas.microsoft.com/office/drawing/2014/main" id="{B37E4B61-B87C-B635-DC57-20B162B9E693}"/>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49</a:t>
            </a:fld>
            <a:endParaRPr lang="en-US" sz="1800" dirty="0">
              <a:solidFill>
                <a:srgbClr val="5E5E5E"/>
              </a:solidFill>
            </a:endParaRPr>
          </a:p>
        </p:txBody>
      </p:sp>
      <p:sp>
        <p:nvSpPr>
          <p:cNvPr id="7" name="Text Placeholder 3">
            <a:extLst>
              <a:ext uri="{FF2B5EF4-FFF2-40B4-BE49-F238E27FC236}">
                <a16:creationId xmlns:a16="http://schemas.microsoft.com/office/drawing/2014/main" id="{38954641-09F6-D529-DA6B-3C062641CF46}"/>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Evaluation</a:t>
            </a:r>
            <a:r>
              <a:rPr lang="en-US" i="1" dirty="0">
                <a:solidFill>
                  <a:srgbClr val="5E5E5E"/>
                </a:solidFill>
                <a:latin typeface="Helvetica Neue UltraLight" panose="02000206000000020004" pitchFamily="2" charset="0"/>
                <a:ea typeface="Helvetica Neue UltraLight" panose="02000206000000020004" pitchFamily="2" charset="0"/>
              </a:rPr>
              <a:t>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72404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1FE2103-AF00-3A2D-2BAC-A7E8E1CCE53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a:t>
            </a:fld>
            <a:endParaRPr lang="en-US" sz="1800" dirty="0">
              <a:solidFill>
                <a:srgbClr val="5E5E5E"/>
              </a:solidFill>
            </a:endParaRPr>
          </a:p>
        </p:txBody>
      </p:sp>
      <p:sp>
        <p:nvSpPr>
          <p:cNvPr id="10" name="Google Shape;141;g10104eaf235_1_123">
            <a:extLst>
              <a:ext uri="{FF2B5EF4-FFF2-40B4-BE49-F238E27FC236}">
                <a16:creationId xmlns:a16="http://schemas.microsoft.com/office/drawing/2014/main" id="{C85EC274-87AA-992B-1D65-BE39E2EA390E}"/>
              </a:ext>
            </a:extLst>
          </p:cNvPr>
          <p:cNvSpPr txBox="1">
            <a:spLocks noGrp="1"/>
          </p:cNvSpPr>
          <p:nvPr>
            <p:ph type="title"/>
          </p:nvPr>
        </p:nvSpPr>
        <p:spPr>
          <a:xfrm>
            <a:off x="1206450" y="5422800"/>
            <a:ext cx="21971100" cy="143520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ts val="8500"/>
              <a:buFont typeface="Helvetica Neue"/>
              <a:buNone/>
            </a:pPr>
            <a:r>
              <a:rPr lang="en-US" dirty="0"/>
              <a:t>WCAG informs policy for 55% of the world’s population.</a:t>
            </a:r>
            <a:endParaRPr i="1" dirty="0"/>
          </a:p>
        </p:txBody>
      </p:sp>
      <p:sp>
        <p:nvSpPr>
          <p:cNvPr id="3" name="Text Placeholder 3">
            <a:extLst>
              <a:ext uri="{FF2B5EF4-FFF2-40B4-BE49-F238E27FC236}">
                <a16:creationId xmlns:a16="http://schemas.microsoft.com/office/drawing/2014/main" id="{ED5E4574-C2F8-1040-8EC4-F7243D51C0F6}"/>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2" name="TextBox 1">
            <a:extLst>
              <a:ext uri="{FF2B5EF4-FFF2-40B4-BE49-F238E27FC236}">
                <a16:creationId xmlns:a16="http://schemas.microsoft.com/office/drawing/2014/main" id="{3F843C1B-F26F-D126-204D-A04E5BBB75A4}"/>
              </a:ext>
            </a:extLst>
          </p:cNvPr>
          <p:cNvSpPr txBox="1"/>
          <p:nvPr/>
        </p:nvSpPr>
        <p:spPr>
          <a:xfrm>
            <a:off x="1206450" y="7983903"/>
            <a:ext cx="14284960"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000" i="1" dirty="0">
                <a:latin typeface="Helvetica Neue Thin" panose="020B0403020202020204" pitchFamily="34" charset="0"/>
                <a:ea typeface="Helvetica Neue Thin" panose="020B0403020202020204" pitchFamily="34" charset="0"/>
              </a:rPr>
              <a:t>Source: </a:t>
            </a:r>
            <a:r>
              <a:rPr lang="en-US" sz="3000" i="1" dirty="0">
                <a:latin typeface="Helvetica Neue Thin" panose="020B0403020202020204" pitchFamily="34" charset="0"/>
                <a:ea typeface="Helvetica Neue Thin" panose="020B0403020202020204" pitchFamily="34" charset="0"/>
                <a:hlinkClick r:id="rId3"/>
              </a:rPr>
              <a:t>WAI Laws and Policy</a:t>
            </a:r>
            <a:r>
              <a:rPr lang="en-US" sz="3000" i="1" dirty="0">
                <a:latin typeface="Helvetica Neue Thin" panose="020B0403020202020204" pitchFamily="34" charset="0"/>
                <a:ea typeface="Helvetica Neue Thin" panose="020B0403020202020204" pitchFamily="34" charset="0"/>
              </a:rPr>
              <a:t>, 2018</a:t>
            </a:r>
            <a:endParaRPr lang="en-US" sz="3000" dirty="0"/>
          </a:p>
        </p:txBody>
      </p:sp>
    </p:spTree>
    <p:extLst>
      <p:ext uri="{BB962C8B-B14F-4D97-AF65-F5344CB8AC3E}">
        <p14:creationId xmlns:p14="http://schemas.microsoft.com/office/powerpoint/2010/main" val="47520102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pSp>
        <p:nvGrpSpPr>
          <p:cNvPr id="5" name="Group 4">
            <a:extLst>
              <a:ext uri="{FF2B5EF4-FFF2-40B4-BE49-F238E27FC236}">
                <a16:creationId xmlns:a16="http://schemas.microsoft.com/office/drawing/2014/main" id="{CEEB0334-9D72-B4A4-5FCE-4019E7989ABA}"/>
              </a:ext>
            </a:extLst>
          </p:cNvPr>
          <p:cNvGrpSpPr/>
          <p:nvPr/>
        </p:nvGrpSpPr>
        <p:grpSpPr>
          <a:xfrm flipV="1">
            <a:off x="8389231" y="5979736"/>
            <a:ext cx="7434470" cy="4623453"/>
            <a:chOff x="8389231" y="5979736"/>
            <a:chExt cx="7434470" cy="4623453"/>
          </a:xfrm>
        </p:grpSpPr>
        <p:sp>
          <p:nvSpPr>
            <p:cNvPr id="6" name="Oval 5">
              <a:extLst>
                <a:ext uri="{FF2B5EF4-FFF2-40B4-BE49-F238E27FC236}">
                  <a16:creationId xmlns:a16="http://schemas.microsoft.com/office/drawing/2014/main" id="{FD772D57-1740-28B4-A123-83FEE8ED6262}"/>
                </a:ext>
              </a:extLst>
            </p:cNvPr>
            <p:cNvSpPr/>
            <p:nvPr/>
          </p:nvSpPr>
          <p:spPr>
            <a:xfrm>
              <a:off x="12898886" y="5979736"/>
              <a:ext cx="1888434" cy="1808922"/>
            </a:xfrm>
            <a:prstGeom prst="ellips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Oval 9">
              <a:extLst>
                <a:ext uri="{FF2B5EF4-FFF2-40B4-BE49-F238E27FC236}">
                  <a16:creationId xmlns:a16="http://schemas.microsoft.com/office/drawing/2014/main" id="{CC86A123-66EA-35D6-5FE8-06681CF25884}"/>
                </a:ext>
              </a:extLst>
            </p:cNvPr>
            <p:cNvSpPr/>
            <p:nvPr/>
          </p:nvSpPr>
          <p:spPr>
            <a:xfrm>
              <a:off x="8389231" y="6000518"/>
              <a:ext cx="1888434" cy="1808922"/>
            </a:xfrm>
            <a:prstGeom prst="ellips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Cross 3">
              <a:extLst>
                <a:ext uri="{FF2B5EF4-FFF2-40B4-BE49-F238E27FC236}">
                  <a16:creationId xmlns:a16="http://schemas.microsoft.com/office/drawing/2014/main" id="{3EFF431D-9DB2-AF15-4519-2D6A778B08D2}"/>
                </a:ext>
              </a:extLst>
            </p:cNvPr>
            <p:cNvSpPr/>
            <p:nvPr/>
          </p:nvSpPr>
          <p:spPr>
            <a:xfrm>
              <a:off x="8389231" y="8693167"/>
              <a:ext cx="1888434" cy="1910022"/>
            </a:xfrm>
            <a:prstGeom prst="plus">
              <a:avLst>
                <a:gd name="adj" fmla="val 35526"/>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 name="Cross 15">
              <a:extLst>
                <a:ext uri="{FF2B5EF4-FFF2-40B4-BE49-F238E27FC236}">
                  <a16:creationId xmlns:a16="http://schemas.microsoft.com/office/drawing/2014/main" id="{2542E697-EF36-B4E1-FA6F-986C879C567F}"/>
                </a:ext>
              </a:extLst>
            </p:cNvPr>
            <p:cNvSpPr/>
            <p:nvPr/>
          </p:nvSpPr>
          <p:spPr>
            <a:xfrm>
              <a:off x="13935267" y="8693167"/>
              <a:ext cx="1888434" cy="1910022"/>
            </a:xfrm>
            <a:prstGeom prst="plus">
              <a:avLst>
                <a:gd name="adj" fmla="val 35526"/>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Cross 16">
              <a:extLst>
                <a:ext uri="{FF2B5EF4-FFF2-40B4-BE49-F238E27FC236}">
                  <a16:creationId xmlns:a16="http://schemas.microsoft.com/office/drawing/2014/main" id="{0E1ECA19-FD94-B514-733F-87EDDBE3CC96}"/>
                </a:ext>
              </a:extLst>
            </p:cNvPr>
            <p:cNvSpPr/>
            <p:nvPr/>
          </p:nvSpPr>
          <p:spPr>
            <a:xfrm>
              <a:off x="11867926" y="8693167"/>
              <a:ext cx="1888434" cy="1910022"/>
            </a:xfrm>
            <a:prstGeom prst="plus">
              <a:avLst>
                <a:gd name="adj" fmla="val 35526"/>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27" name="Straight Arrow Connector 26">
              <a:extLst>
                <a:ext uri="{FF2B5EF4-FFF2-40B4-BE49-F238E27FC236}">
                  <a16:creationId xmlns:a16="http://schemas.microsoft.com/office/drawing/2014/main" id="{43DD64A9-872E-D8F0-C380-DA04CAAB5394}"/>
                </a:ext>
              </a:extLst>
            </p:cNvPr>
            <p:cNvCxnSpPr>
              <a:cxnSpLocks/>
              <a:stCxn id="4" idx="0"/>
              <a:endCxn id="10" idx="4"/>
            </p:cNvCxnSpPr>
            <p:nvPr/>
          </p:nvCxnSpPr>
          <p:spPr>
            <a:xfrm flipV="1">
              <a:off x="9333448" y="7809440"/>
              <a:ext cx="0" cy="883727"/>
            </a:xfrm>
            <a:prstGeom prst="straightConnector1">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30" name="Straight Arrow Connector 29">
              <a:extLst>
                <a:ext uri="{FF2B5EF4-FFF2-40B4-BE49-F238E27FC236}">
                  <a16:creationId xmlns:a16="http://schemas.microsoft.com/office/drawing/2014/main" id="{68A0BF03-70A9-E28B-A548-5E2AF74E79E3}"/>
                </a:ext>
              </a:extLst>
            </p:cNvPr>
            <p:cNvCxnSpPr>
              <a:cxnSpLocks/>
              <a:stCxn id="17" idx="0"/>
            </p:cNvCxnSpPr>
            <p:nvPr/>
          </p:nvCxnSpPr>
          <p:spPr>
            <a:xfrm flipV="1">
              <a:off x="12812143" y="7809440"/>
              <a:ext cx="1033668" cy="883727"/>
            </a:xfrm>
            <a:prstGeom prst="straightConnector1">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33" name="Straight Arrow Connector 32">
              <a:extLst>
                <a:ext uri="{FF2B5EF4-FFF2-40B4-BE49-F238E27FC236}">
                  <a16:creationId xmlns:a16="http://schemas.microsoft.com/office/drawing/2014/main" id="{3D757AAA-D6BB-9270-F466-9873341A3E26}"/>
                </a:ext>
              </a:extLst>
            </p:cNvPr>
            <p:cNvCxnSpPr>
              <a:cxnSpLocks/>
              <a:stCxn id="16" idx="0"/>
            </p:cNvCxnSpPr>
            <p:nvPr/>
          </p:nvCxnSpPr>
          <p:spPr>
            <a:xfrm flipH="1" flipV="1">
              <a:off x="13845811" y="7809440"/>
              <a:ext cx="1033673" cy="883727"/>
            </a:xfrm>
            <a:prstGeom prst="straightConnector1">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grpSp>
      <p:sp>
        <p:nvSpPr>
          <p:cNvPr id="38" name="Right Brace 37">
            <a:extLst>
              <a:ext uri="{FF2B5EF4-FFF2-40B4-BE49-F238E27FC236}">
                <a16:creationId xmlns:a16="http://schemas.microsoft.com/office/drawing/2014/main" id="{0114115F-BD7C-56E5-A9A4-567ED5D8B4B0}"/>
              </a:ext>
            </a:extLst>
          </p:cNvPr>
          <p:cNvSpPr/>
          <p:nvPr/>
        </p:nvSpPr>
        <p:spPr>
          <a:xfrm rot="16200000">
            <a:off x="11290904" y="1242314"/>
            <a:ext cx="993913" cy="8751953"/>
          </a:xfrm>
          <a:prstGeom prst="rightBrace">
            <a:avLst>
              <a:gd name="adj1" fmla="val 60333"/>
              <a:gd name="adj2" fmla="val 50000"/>
            </a:avLst>
          </a:prstGeom>
          <a:noFill/>
          <a:ln w="6667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40" name="TextBox 39">
            <a:extLst>
              <a:ext uri="{FF2B5EF4-FFF2-40B4-BE49-F238E27FC236}">
                <a16:creationId xmlns:a16="http://schemas.microsoft.com/office/drawing/2014/main" id="{00BA5C4A-89E2-3FCD-B35F-B79A91C7AE09}"/>
              </a:ext>
            </a:extLst>
          </p:cNvPr>
          <p:cNvSpPr txBox="1"/>
          <p:nvPr/>
        </p:nvSpPr>
        <p:spPr>
          <a:xfrm>
            <a:off x="3822337" y="3998990"/>
            <a:ext cx="1593104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u="none" strike="noStrike" cap="none" spc="0" normalizeH="0" baseline="0" dirty="0">
                <a:ln>
                  <a:noFill/>
                </a:ln>
                <a:solidFill>
                  <a:srgbClr val="000000"/>
                </a:solidFill>
                <a:effectLst/>
                <a:uFillTx/>
                <a:latin typeface="Helvetica Neue Light" panose="02000403000000020004" pitchFamily="2" charset="0"/>
                <a:ea typeface="Helvetica Neue Light" panose="02000403000000020004" pitchFamily="2" charset="0"/>
                <a:sym typeface="Helvetica Neue"/>
              </a:rPr>
              <a:t>3 accessibility </a:t>
            </a:r>
            <a:r>
              <a:rPr lang="en-US" sz="6000" dirty="0">
                <a:solidFill>
                  <a:srgbClr val="000000"/>
                </a:solidFill>
                <a:latin typeface="Helvetica Neue Light" panose="02000403000000020004" pitchFamily="2" charset="0"/>
                <a:ea typeface="Helvetica Neue Light" panose="02000403000000020004" pitchFamily="2" charset="0"/>
              </a:rPr>
              <a:t>experts</a:t>
            </a:r>
            <a:r>
              <a:rPr kumimoji="0" lang="en-US" sz="6000" u="none" strike="noStrike" cap="none" spc="0" normalizeH="0" baseline="0" dirty="0">
                <a:ln>
                  <a:noFill/>
                </a:ln>
                <a:solidFill>
                  <a:srgbClr val="000000"/>
                </a:solidFill>
                <a:effectLst/>
                <a:uFillTx/>
                <a:latin typeface="Helvetica Neue Light" panose="02000403000000020004" pitchFamily="2" charset="0"/>
                <a:ea typeface="Helvetica Neue Light" panose="02000403000000020004" pitchFamily="2" charset="0"/>
                <a:sym typeface="Helvetica Neue"/>
              </a:rPr>
              <a:t>. 2 with a shared project.</a:t>
            </a:r>
          </a:p>
        </p:txBody>
      </p:sp>
      <p:sp>
        <p:nvSpPr>
          <p:cNvPr id="2" name="Slide Number Placeholder 5">
            <a:extLst>
              <a:ext uri="{FF2B5EF4-FFF2-40B4-BE49-F238E27FC236}">
                <a16:creationId xmlns:a16="http://schemas.microsoft.com/office/drawing/2014/main" id="{9D9567F7-57DA-8F8A-02A5-D23DAAD98982}"/>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50</a:t>
            </a:fld>
            <a:endParaRPr lang="en-US" sz="1800" dirty="0">
              <a:solidFill>
                <a:srgbClr val="5E5E5E"/>
              </a:solidFill>
            </a:endParaRPr>
          </a:p>
        </p:txBody>
      </p:sp>
      <p:sp>
        <p:nvSpPr>
          <p:cNvPr id="7" name="Text Placeholder 3">
            <a:extLst>
              <a:ext uri="{FF2B5EF4-FFF2-40B4-BE49-F238E27FC236}">
                <a16:creationId xmlns:a16="http://schemas.microsoft.com/office/drawing/2014/main" id="{00E609FD-5CC8-E588-0976-7CABA20C5537}"/>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Evaluation</a:t>
            </a:r>
            <a:r>
              <a:rPr lang="en-US" i="1" dirty="0">
                <a:solidFill>
                  <a:srgbClr val="5E5E5E"/>
                </a:solidFill>
                <a:latin typeface="Helvetica Neue UltraLight" panose="02000206000000020004" pitchFamily="2" charset="0"/>
                <a:ea typeface="Helvetica Neue UltraLight" panose="02000206000000020004" pitchFamily="2" charset="0"/>
              </a:rPr>
              <a:t>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748181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F065CD-A3CF-E698-FB72-CAEE2B0AC66F}"/>
              </a:ext>
            </a:extLst>
          </p:cNvPr>
          <p:cNvSpPr>
            <a:spLocks noGrp="1"/>
          </p:cNvSpPr>
          <p:nvPr>
            <p:ph type="title"/>
          </p:nvPr>
        </p:nvSpPr>
        <p:spPr>
          <a:xfrm>
            <a:off x="1206496" y="3733800"/>
            <a:ext cx="21736632" cy="6832600"/>
          </a:xfrm>
        </p:spPr>
        <p:txBody>
          <a:bodyPr anchor="ctr">
            <a:normAutofit/>
          </a:bodyPr>
          <a:lstStyle/>
          <a:p>
            <a:pPr algn="ctr"/>
            <a:r>
              <a:rPr lang="en-US" sz="8000" b="1" dirty="0">
                <a:latin typeface="Helvetica Neue" panose="02000503000000020004" pitchFamily="2" charset="0"/>
                <a:ea typeface="Helvetica Neue" panose="02000503000000020004" pitchFamily="2" charset="0"/>
                <a:cs typeface="Helvetica Neue" panose="02000503000000020004" pitchFamily="2" charset="0"/>
              </a:rPr>
              <a:t>Results</a:t>
            </a:r>
            <a:endParaRPr lang="en-US" sz="8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Slide Number Placeholder 5">
            <a:extLst>
              <a:ext uri="{FF2B5EF4-FFF2-40B4-BE49-F238E27FC236}">
                <a16:creationId xmlns:a16="http://schemas.microsoft.com/office/drawing/2014/main" id="{A1FE2103-AF00-3A2D-2BAC-A7E8E1CCE53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51</a:t>
            </a:fld>
            <a:endParaRPr lang="en-US" sz="1800" dirty="0">
              <a:solidFill>
                <a:srgbClr val="5E5E5E"/>
              </a:solidFill>
            </a:endParaRPr>
          </a:p>
        </p:txBody>
      </p:sp>
      <p:sp>
        <p:nvSpPr>
          <p:cNvPr id="3" name="Text Placeholder 3">
            <a:extLst>
              <a:ext uri="{FF2B5EF4-FFF2-40B4-BE49-F238E27FC236}">
                <a16:creationId xmlns:a16="http://schemas.microsoft.com/office/drawing/2014/main" id="{BD488F58-015C-F88D-BF60-E41CC8D131E9}"/>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a:t>
            </a:r>
            <a:r>
              <a:rPr lang="en-US" i="1" dirty="0">
                <a:latin typeface="Helvetica Neue UltraLight" panose="02000206000000020004" pitchFamily="2" charset="0"/>
                <a:ea typeface="Helvetica Neue UltraLight" panose="02000206000000020004" pitchFamily="2" charset="0"/>
                <a:cs typeface="Helvetica Neue Medium" panose="02000503000000020004" pitchFamily="2" charset="0"/>
              </a:rPr>
              <a:t>Evaluation</a:t>
            </a:r>
            <a:r>
              <a:rPr lang="en-US" i="1" dirty="0">
                <a:solidFill>
                  <a:srgbClr val="5E5E5E"/>
                </a:solidFill>
                <a:latin typeface="Helvetica Neue UltraLight" panose="02000206000000020004" pitchFamily="2" charset="0"/>
                <a:ea typeface="Helvetica Neue UltraLight" panose="02000206000000020004" pitchFamily="2" charset="0"/>
              </a:rPr>
              <a:t>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Results</a:t>
            </a:r>
            <a:r>
              <a:rPr lang="en-US" i="1" dirty="0">
                <a:solidFill>
                  <a:srgbClr val="5E5E5E"/>
                </a:solidFill>
                <a:latin typeface="Helvetica Neue UltraLight" panose="02000206000000020004" pitchFamily="2" charset="0"/>
                <a:ea typeface="Helvetica Neue UltraLight" panose="02000206000000020004" pitchFamily="2" charset="0"/>
              </a:rPr>
              <a:t>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118708678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023456" y="911760"/>
            <a:ext cx="22525090" cy="345704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sz="10700" dirty="0"/>
              <a:t>Novices: </a:t>
            </a:r>
            <a:br>
              <a:rPr lang="en-US" dirty="0"/>
            </a:br>
            <a:r>
              <a:rPr lang="en-US" sz="5500" dirty="0">
                <a:latin typeface="Helvetica Neue" panose="02000503000000020004" pitchFamily="2" charset="0"/>
                <a:ea typeface="Helvetica Neue" panose="02000503000000020004" pitchFamily="2" charset="0"/>
                <a:cs typeface="Helvetica Neue" panose="02000503000000020004" pitchFamily="2" charset="0"/>
              </a:rPr>
              <a:t>3 / 3 felt more confident auditing visualizations for accessibility after Chartability.</a:t>
            </a:r>
            <a:endParaRPr sz="55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Slide Number Placeholder 5">
            <a:extLst>
              <a:ext uri="{FF2B5EF4-FFF2-40B4-BE49-F238E27FC236}">
                <a16:creationId xmlns:a16="http://schemas.microsoft.com/office/drawing/2014/main" id="{9AA39F53-BCA5-9BB5-8EFC-376B96888F6C}"/>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52</a:t>
            </a:fld>
            <a:endParaRPr lang="en-US" sz="1800" dirty="0">
              <a:solidFill>
                <a:srgbClr val="5E5E5E"/>
              </a:solidFill>
            </a:endParaRPr>
          </a:p>
        </p:txBody>
      </p:sp>
      <p:sp>
        <p:nvSpPr>
          <p:cNvPr id="3" name="Text Placeholder 3">
            <a:extLst>
              <a:ext uri="{FF2B5EF4-FFF2-40B4-BE49-F238E27FC236}">
                <a16:creationId xmlns:a16="http://schemas.microsoft.com/office/drawing/2014/main" id="{877A7E28-BEBE-2010-03C8-5EBA0C63DC52}"/>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Results</a:t>
            </a:r>
            <a:r>
              <a:rPr lang="en-US" i="1" dirty="0">
                <a:solidFill>
                  <a:srgbClr val="5E5E5E"/>
                </a:solidFill>
                <a:latin typeface="Helvetica Neue UltraLight" panose="02000206000000020004" pitchFamily="2" charset="0"/>
                <a:ea typeface="Helvetica Neue UltraLight" panose="02000206000000020004" pitchFamily="2" charset="0"/>
              </a:rPr>
              <a:t>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1323662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023456" y="911760"/>
            <a:ext cx="21971100" cy="262392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ts val="8500"/>
              <a:buFont typeface="Helvetica Neue"/>
              <a:buNone/>
            </a:pPr>
            <a:r>
              <a:rPr lang="en-US" sz="11900" dirty="0"/>
              <a:t>Novices: </a:t>
            </a:r>
            <a:br>
              <a:rPr lang="en-US" dirty="0"/>
            </a:br>
            <a:r>
              <a:rPr lang="en-US" sz="6100" dirty="0">
                <a:solidFill>
                  <a:srgbClr val="5E5E5E"/>
                </a:solidFill>
                <a:latin typeface="Helvetica Neue Thin" panose="020B0403020202020204" pitchFamily="34" charset="0"/>
                <a:ea typeface="Helvetica Neue Thin" panose="020B0403020202020204" pitchFamily="34" charset="0"/>
                <a:cs typeface="Helvetica Neue" panose="02000503000000020004" pitchFamily="2" charset="0"/>
              </a:rPr>
              <a:t>3 / 3 felt more confident auditing visualizations for accessibility after Chartability.</a:t>
            </a:r>
            <a:endParaRPr sz="6100" dirty="0">
              <a:solidFill>
                <a:srgbClr val="5E5E5E"/>
              </a:solidFill>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2" name="Slide Number Placeholder 5">
            <a:extLst>
              <a:ext uri="{FF2B5EF4-FFF2-40B4-BE49-F238E27FC236}">
                <a16:creationId xmlns:a16="http://schemas.microsoft.com/office/drawing/2014/main" id="{9AA39F53-BCA5-9BB5-8EFC-376B96888F6C}"/>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53</a:t>
            </a:fld>
            <a:endParaRPr lang="en-US" sz="1800" dirty="0">
              <a:solidFill>
                <a:srgbClr val="5E5E5E"/>
              </a:solidFill>
            </a:endParaRPr>
          </a:p>
        </p:txBody>
      </p:sp>
      <p:sp>
        <p:nvSpPr>
          <p:cNvPr id="3" name="Text Placeholder 3">
            <a:extLst>
              <a:ext uri="{FF2B5EF4-FFF2-40B4-BE49-F238E27FC236}">
                <a16:creationId xmlns:a16="http://schemas.microsoft.com/office/drawing/2014/main" id="{877A7E28-BEBE-2010-03C8-5EBA0C63DC52}"/>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Results</a:t>
            </a:r>
            <a:r>
              <a:rPr lang="en-US" i="1" dirty="0">
                <a:solidFill>
                  <a:srgbClr val="5E5E5E"/>
                </a:solidFill>
                <a:latin typeface="Helvetica Neue UltraLight" panose="02000206000000020004" pitchFamily="2" charset="0"/>
                <a:ea typeface="Helvetica Neue UltraLight" panose="02000206000000020004" pitchFamily="2" charset="0"/>
              </a:rPr>
              <a:t>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5" name="Google Shape;142;g10104eaf235_1_123">
            <a:extLst>
              <a:ext uri="{FF2B5EF4-FFF2-40B4-BE49-F238E27FC236}">
                <a16:creationId xmlns:a16="http://schemas.microsoft.com/office/drawing/2014/main" id="{ED5FDAF2-13F6-8848-0F8B-A2AAB8A43099}"/>
              </a:ext>
            </a:extLst>
          </p:cNvPr>
          <p:cNvSpPr txBox="1">
            <a:spLocks noGrp="1"/>
          </p:cNvSpPr>
          <p:nvPr>
            <p:ph type="body" idx="1"/>
          </p:nvPr>
        </p:nvSpPr>
        <p:spPr>
          <a:xfrm>
            <a:off x="8432800" y="3535680"/>
            <a:ext cx="15115746" cy="3775966"/>
          </a:xfrm>
          <a:prstGeom prst="rect">
            <a:avLst/>
          </a:prstGeom>
          <a:noFill/>
          <a:ln>
            <a:noFill/>
          </a:ln>
        </p:spPr>
        <p:txBody>
          <a:bodyPr spcFirstLastPara="1" wrap="square" lIns="45700" tIns="45700" rIns="45700" bIns="45700" anchor="t" anchorCtr="0">
            <a:normAutofit/>
          </a:bodyPr>
          <a:lstStyle/>
          <a:p>
            <a:pPr marL="0" indent="0" hangingPunct="1"/>
            <a:r>
              <a:rPr lang="en-US" dirty="0"/>
              <a:t>“Chartability helps me consider so much more than </a:t>
            </a:r>
            <a:r>
              <a:rPr lang="en-US" b="1" dirty="0"/>
              <a:t>colorblindness</a:t>
            </a:r>
            <a:r>
              <a:rPr lang="en-US" dirty="0"/>
              <a:t>”</a:t>
            </a:r>
          </a:p>
        </p:txBody>
      </p:sp>
      <p:sp>
        <p:nvSpPr>
          <p:cNvPr id="6" name="Google Shape;141;g10104eaf235_1_123">
            <a:extLst>
              <a:ext uri="{FF2B5EF4-FFF2-40B4-BE49-F238E27FC236}">
                <a16:creationId xmlns:a16="http://schemas.microsoft.com/office/drawing/2014/main" id="{EC2398AF-0495-37FA-6442-3710C659F0BF}"/>
              </a:ext>
            </a:extLst>
          </p:cNvPr>
          <p:cNvSpPr txBox="1">
            <a:spLocks/>
          </p:cNvSpPr>
          <p:nvPr/>
        </p:nvSpPr>
        <p:spPr>
          <a:xfrm>
            <a:off x="1020952" y="3367829"/>
            <a:ext cx="8628544" cy="2453850"/>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0" marR="0" lvl="0" indent="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1pPr>
            <a:lvl2pPr marL="0" marR="0" lvl="1" indent="457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2pPr>
            <a:lvl3pPr marL="0" marR="0" lvl="2" indent="914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3pPr>
            <a:lvl4pPr marL="0" marR="0" lvl="3" indent="1371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4pPr>
            <a:lvl5pPr marL="0" marR="0" lvl="4" indent="18288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5pPr>
            <a:lvl6pPr marL="0" marR="0" lvl="5" indent="22860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6pPr>
            <a:lvl7pPr marL="0" marR="0" lvl="6" indent="2743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7pPr>
            <a:lvl8pPr marL="0" marR="0" lvl="7" indent="3200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8pPr>
            <a:lvl9pPr marL="0" marR="0" lvl="8" indent="3657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9pPr>
          </a:lstStyle>
          <a:p>
            <a:pPr hangingPunct="1">
              <a:buSzPts val="8500"/>
              <a:buFont typeface="Helvetica Neue"/>
              <a:buNone/>
            </a:pP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Expansive</a:t>
            </a:r>
          </a:p>
        </p:txBody>
      </p:sp>
    </p:spTree>
    <p:extLst>
      <p:ext uri="{BB962C8B-B14F-4D97-AF65-F5344CB8AC3E}">
        <p14:creationId xmlns:p14="http://schemas.microsoft.com/office/powerpoint/2010/main" val="1388278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AA39F53-BCA5-9BB5-8EFC-376B96888F6C}"/>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54</a:t>
            </a:fld>
            <a:endParaRPr lang="en-US" sz="1800" dirty="0">
              <a:solidFill>
                <a:srgbClr val="5E5E5E"/>
              </a:solidFill>
            </a:endParaRPr>
          </a:p>
        </p:txBody>
      </p:sp>
      <p:sp>
        <p:nvSpPr>
          <p:cNvPr id="3" name="Text Placeholder 3">
            <a:extLst>
              <a:ext uri="{FF2B5EF4-FFF2-40B4-BE49-F238E27FC236}">
                <a16:creationId xmlns:a16="http://schemas.microsoft.com/office/drawing/2014/main" id="{877A7E28-BEBE-2010-03C8-5EBA0C63DC52}"/>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Results</a:t>
            </a:r>
            <a:r>
              <a:rPr lang="en-US" i="1" dirty="0">
                <a:solidFill>
                  <a:srgbClr val="5E5E5E"/>
                </a:solidFill>
                <a:latin typeface="Helvetica Neue UltraLight" panose="02000206000000020004" pitchFamily="2" charset="0"/>
                <a:ea typeface="Helvetica Neue UltraLight" panose="02000206000000020004" pitchFamily="2" charset="0"/>
              </a:rPr>
              <a:t>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6" name="Google Shape;142;g10104eaf235_1_123">
            <a:extLst>
              <a:ext uri="{FF2B5EF4-FFF2-40B4-BE49-F238E27FC236}">
                <a16:creationId xmlns:a16="http://schemas.microsoft.com/office/drawing/2014/main" id="{BA83A344-470D-8A52-7D96-813CDC3BE9EC}"/>
              </a:ext>
            </a:extLst>
          </p:cNvPr>
          <p:cNvSpPr txBox="1">
            <a:spLocks/>
          </p:cNvSpPr>
          <p:nvPr/>
        </p:nvSpPr>
        <p:spPr>
          <a:xfrm>
            <a:off x="8432800" y="3535680"/>
            <a:ext cx="15115746" cy="3490171"/>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45700" tIns="45700" rIns="45700" bIns="45700" anchor="t" anchorCtr="0">
            <a:normAutofit/>
          </a:bodyPr>
          <a:lstStyle>
            <a:lvl1pPr marL="457200" marR="0" lvl="0" indent="-228600" algn="l" defTabSz="2438338" rtl="0" latinLnBrk="0">
              <a:lnSpc>
                <a:spcPct val="100000"/>
              </a:lnSpc>
              <a:spcBef>
                <a:spcPts val="0"/>
              </a:spcBef>
              <a:spcAft>
                <a:spcPts val="0"/>
              </a:spcAft>
              <a:buClr>
                <a:srgbClr val="000000"/>
              </a:buClr>
              <a:buSzPts val="5500"/>
              <a:buFont typeface="Helvetica Neue"/>
              <a:buNone/>
              <a:tabLst/>
              <a:defRPr sz="55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hangingPunct="1"/>
            <a:r>
              <a:rPr lang="en-US" dirty="0"/>
              <a:t>“I was </a:t>
            </a:r>
            <a:r>
              <a:rPr lang="en-US" b="1" dirty="0"/>
              <a:t>overwhelmed</a:t>
            </a:r>
            <a:r>
              <a:rPr lang="en-US" dirty="0"/>
              <a:t> by accessibility </a:t>
            </a:r>
            <a:r>
              <a:rPr lang="en-US" b="1" dirty="0"/>
              <a:t>at first</a:t>
            </a:r>
            <a:r>
              <a:rPr lang="en-US" dirty="0"/>
              <a:t>. But after trying Chartability, </a:t>
            </a:r>
            <a:r>
              <a:rPr lang="en-US" b="1" dirty="0"/>
              <a:t>now I feel like I have a process</a:t>
            </a:r>
            <a:r>
              <a:rPr lang="en-US" dirty="0"/>
              <a:t>.”</a:t>
            </a:r>
          </a:p>
        </p:txBody>
      </p:sp>
      <p:sp>
        <p:nvSpPr>
          <p:cNvPr id="12" name="Google Shape;141;g10104eaf235_1_123">
            <a:extLst>
              <a:ext uri="{FF2B5EF4-FFF2-40B4-BE49-F238E27FC236}">
                <a16:creationId xmlns:a16="http://schemas.microsoft.com/office/drawing/2014/main" id="{15EAE76C-81C4-4B55-2CDE-781A9C2B215B}"/>
              </a:ext>
            </a:extLst>
          </p:cNvPr>
          <p:cNvSpPr txBox="1">
            <a:spLocks/>
          </p:cNvSpPr>
          <p:nvPr/>
        </p:nvSpPr>
        <p:spPr>
          <a:xfrm>
            <a:off x="1023456" y="911760"/>
            <a:ext cx="21971100" cy="2623920"/>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fontScale="97500"/>
          </a:bodyPr>
          <a:lstStyle>
            <a:lvl1pPr marL="0" marR="0" lvl="0" indent="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1pPr>
            <a:lvl2pPr marL="0" marR="0" lvl="1" indent="457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2pPr>
            <a:lvl3pPr marL="0" marR="0" lvl="2" indent="914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3pPr>
            <a:lvl4pPr marL="0" marR="0" lvl="3" indent="1371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4pPr>
            <a:lvl5pPr marL="0" marR="0" lvl="4" indent="18288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5pPr>
            <a:lvl6pPr marL="0" marR="0" lvl="5" indent="22860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6pPr>
            <a:lvl7pPr marL="0" marR="0" lvl="6" indent="2743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7pPr>
            <a:lvl8pPr marL="0" marR="0" lvl="7" indent="3200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8pPr>
            <a:lvl9pPr marL="0" marR="0" lvl="8" indent="3657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9pPr>
          </a:lstStyle>
          <a:p>
            <a:pPr hangingPunct="1">
              <a:buSzPts val="8500"/>
              <a:buFont typeface="Helvetica Neue"/>
              <a:buNone/>
            </a:pPr>
            <a:r>
              <a:rPr lang="en-US" sz="11000" dirty="0"/>
              <a:t>Novices: </a:t>
            </a:r>
            <a:br>
              <a:rPr lang="en-US" dirty="0"/>
            </a:br>
            <a:r>
              <a:rPr lang="en-US" sz="5600" dirty="0">
                <a:solidFill>
                  <a:srgbClr val="5E5E5E"/>
                </a:solidFill>
                <a:latin typeface="Helvetica Neue Thin" panose="020B0403020202020204" pitchFamily="34" charset="0"/>
                <a:ea typeface="Helvetica Neue Thin" panose="020B0403020202020204" pitchFamily="34" charset="0"/>
                <a:cs typeface="Helvetica Neue" panose="02000503000000020004" pitchFamily="2" charset="0"/>
              </a:rPr>
              <a:t>3 / 3 felt more confident auditing visualizations for accessibility after Chartability.</a:t>
            </a:r>
          </a:p>
        </p:txBody>
      </p:sp>
      <p:sp>
        <p:nvSpPr>
          <p:cNvPr id="16" name="Google Shape;141;g10104eaf235_1_123">
            <a:extLst>
              <a:ext uri="{FF2B5EF4-FFF2-40B4-BE49-F238E27FC236}">
                <a16:creationId xmlns:a16="http://schemas.microsoft.com/office/drawing/2014/main" id="{6955AAED-7B89-4640-B0A6-46FB42B185ED}"/>
              </a:ext>
            </a:extLst>
          </p:cNvPr>
          <p:cNvSpPr txBox="1">
            <a:spLocks/>
          </p:cNvSpPr>
          <p:nvPr/>
        </p:nvSpPr>
        <p:spPr>
          <a:xfrm>
            <a:off x="1020952" y="3367829"/>
            <a:ext cx="8628544" cy="2453850"/>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0" marR="0" lvl="0" indent="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1pPr>
            <a:lvl2pPr marL="0" marR="0" lvl="1" indent="457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2pPr>
            <a:lvl3pPr marL="0" marR="0" lvl="2" indent="914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3pPr>
            <a:lvl4pPr marL="0" marR="0" lvl="3" indent="1371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4pPr>
            <a:lvl5pPr marL="0" marR="0" lvl="4" indent="18288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5pPr>
            <a:lvl6pPr marL="0" marR="0" lvl="5" indent="22860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6pPr>
            <a:lvl7pPr marL="0" marR="0" lvl="6" indent="2743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7pPr>
            <a:lvl8pPr marL="0" marR="0" lvl="7" indent="3200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8pPr>
            <a:lvl9pPr marL="0" marR="0" lvl="8" indent="3657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9pPr>
          </a:lstStyle>
          <a:p>
            <a:pPr hangingPunct="1">
              <a:buSzPts val="8500"/>
              <a:buFont typeface="Helvetica Neue"/>
              <a:buNone/>
            </a:pPr>
            <a:r>
              <a:rPr lang="en-US" dirty="0">
                <a:solidFill>
                  <a:srgbClr val="5E5E5E"/>
                </a:solidFill>
                <a:latin typeface="Helvetica Neue Thin" panose="020B0403020202020204" pitchFamily="34" charset="0"/>
                <a:ea typeface="Helvetica Neue Thin" panose="020B0403020202020204" pitchFamily="34" charset="0"/>
              </a:rPr>
              <a:t>Expansive</a:t>
            </a:r>
          </a:p>
          <a:p>
            <a:pPr hangingPunct="1">
              <a:buSzPts val="8500"/>
              <a:buFont typeface="Helvetica Neue"/>
              <a:buNone/>
            </a:pP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Clarifying</a:t>
            </a:r>
          </a:p>
        </p:txBody>
      </p:sp>
    </p:spTree>
    <p:extLst>
      <p:ext uri="{BB962C8B-B14F-4D97-AF65-F5344CB8AC3E}">
        <p14:creationId xmlns:p14="http://schemas.microsoft.com/office/powerpoint/2010/main" val="481308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AA39F53-BCA5-9BB5-8EFC-376B96888F6C}"/>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55</a:t>
            </a:fld>
            <a:endParaRPr lang="en-US" sz="1800" dirty="0">
              <a:solidFill>
                <a:srgbClr val="5E5E5E"/>
              </a:solidFill>
            </a:endParaRPr>
          </a:p>
        </p:txBody>
      </p:sp>
      <p:sp>
        <p:nvSpPr>
          <p:cNvPr id="3" name="Text Placeholder 3">
            <a:extLst>
              <a:ext uri="{FF2B5EF4-FFF2-40B4-BE49-F238E27FC236}">
                <a16:creationId xmlns:a16="http://schemas.microsoft.com/office/drawing/2014/main" id="{877A7E28-BEBE-2010-03C8-5EBA0C63DC52}"/>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Results</a:t>
            </a:r>
            <a:r>
              <a:rPr lang="en-US" i="1" dirty="0">
                <a:solidFill>
                  <a:srgbClr val="5E5E5E"/>
                </a:solidFill>
                <a:latin typeface="Helvetica Neue UltraLight" panose="02000206000000020004" pitchFamily="2" charset="0"/>
                <a:ea typeface="Helvetica Neue UltraLight" panose="02000206000000020004" pitchFamily="2" charset="0"/>
              </a:rPr>
              <a:t>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7" name="Google Shape;141;g10104eaf235_1_123">
            <a:extLst>
              <a:ext uri="{FF2B5EF4-FFF2-40B4-BE49-F238E27FC236}">
                <a16:creationId xmlns:a16="http://schemas.microsoft.com/office/drawing/2014/main" id="{E4FBEFF3-BA7A-BAC1-78F5-105DDEC59E34}"/>
              </a:ext>
            </a:extLst>
          </p:cNvPr>
          <p:cNvSpPr txBox="1">
            <a:spLocks/>
          </p:cNvSpPr>
          <p:nvPr/>
        </p:nvSpPr>
        <p:spPr>
          <a:xfrm>
            <a:off x="1020952" y="6858000"/>
            <a:ext cx="22342096" cy="3490171"/>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fontScale="97500"/>
          </a:bodyPr>
          <a:lstStyle>
            <a:lvl1pPr marL="0" marR="0" lvl="0" indent="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1pPr>
            <a:lvl2pPr marL="0" marR="0" lvl="1" indent="457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2pPr>
            <a:lvl3pPr marL="0" marR="0" lvl="2" indent="914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3pPr>
            <a:lvl4pPr marL="0" marR="0" lvl="3" indent="1371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4pPr>
            <a:lvl5pPr marL="0" marR="0" lvl="4" indent="18288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5pPr>
            <a:lvl6pPr marL="0" marR="0" lvl="5" indent="22860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6pPr>
            <a:lvl7pPr marL="0" marR="0" lvl="6" indent="2743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7pPr>
            <a:lvl8pPr marL="0" marR="0" lvl="7" indent="3200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8pPr>
            <a:lvl9pPr marL="0" marR="0" lvl="8" indent="3657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9pPr>
          </a:lstStyle>
          <a:p>
            <a:pPr hangingPunct="1">
              <a:buSzPts val="8500"/>
              <a:buFont typeface="Helvetica Neue"/>
              <a:buNone/>
            </a:pPr>
            <a:r>
              <a:rPr lang="en-US" sz="11000" dirty="0"/>
              <a:t>Experts: </a:t>
            </a:r>
            <a:br>
              <a:rPr lang="en-US" dirty="0"/>
            </a:br>
            <a:r>
              <a:rPr lang="en-US" sz="5600" dirty="0">
                <a:latin typeface="Helvetica Neue" panose="02000503000000020004" pitchFamily="2" charset="0"/>
                <a:ea typeface="Helvetica Neue" panose="02000503000000020004" pitchFamily="2" charset="0"/>
                <a:cs typeface="Helvetica Neue" panose="02000503000000020004" pitchFamily="2" charset="0"/>
              </a:rPr>
              <a:t>3 / 3 intend to keep using Chartability in their own work.</a:t>
            </a:r>
          </a:p>
        </p:txBody>
      </p:sp>
      <p:sp>
        <p:nvSpPr>
          <p:cNvPr id="8" name="Google Shape;141;g10104eaf235_1_123">
            <a:extLst>
              <a:ext uri="{FF2B5EF4-FFF2-40B4-BE49-F238E27FC236}">
                <a16:creationId xmlns:a16="http://schemas.microsoft.com/office/drawing/2014/main" id="{B33DF0E3-1FD5-A876-974A-F6F97A48A49D}"/>
              </a:ext>
            </a:extLst>
          </p:cNvPr>
          <p:cNvSpPr txBox="1">
            <a:spLocks noGrp="1"/>
          </p:cNvSpPr>
          <p:nvPr>
            <p:ph type="title"/>
          </p:nvPr>
        </p:nvSpPr>
        <p:spPr>
          <a:xfrm>
            <a:off x="1023456" y="911760"/>
            <a:ext cx="21971100" cy="262392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ts val="8500"/>
              <a:buFont typeface="Helvetica Neue"/>
              <a:buNone/>
            </a:pPr>
            <a:r>
              <a:rPr lang="en-US" sz="11900" dirty="0"/>
              <a:t>Novices: </a:t>
            </a:r>
            <a:br>
              <a:rPr lang="en-US" dirty="0"/>
            </a:br>
            <a:r>
              <a:rPr lang="en-US" sz="6100" dirty="0">
                <a:solidFill>
                  <a:srgbClr val="5E5E5E"/>
                </a:solidFill>
                <a:latin typeface="Helvetica Neue Thin" panose="020B0403020202020204" pitchFamily="34" charset="0"/>
                <a:ea typeface="Helvetica Neue Thin" panose="020B0403020202020204" pitchFamily="34" charset="0"/>
                <a:cs typeface="Helvetica Neue" panose="02000503000000020004" pitchFamily="2" charset="0"/>
              </a:rPr>
              <a:t>3 / 3 felt more confident auditing visualizations for accessibility after Chartability.</a:t>
            </a:r>
            <a:endParaRPr sz="6100" dirty="0">
              <a:solidFill>
                <a:srgbClr val="5E5E5E"/>
              </a:solidFill>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10" name="Google Shape;141;g10104eaf235_1_123">
            <a:extLst>
              <a:ext uri="{FF2B5EF4-FFF2-40B4-BE49-F238E27FC236}">
                <a16:creationId xmlns:a16="http://schemas.microsoft.com/office/drawing/2014/main" id="{E67FFC99-1392-B66E-F5D7-4A573DC68CDB}"/>
              </a:ext>
            </a:extLst>
          </p:cNvPr>
          <p:cNvSpPr txBox="1">
            <a:spLocks/>
          </p:cNvSpPr>
          <p:nvPr/>
        </p:nvSpPr>
        <p:spPr>
          <a:xfrm>
            <a:off x="1020952" y="3367829"/>
            <a:ext cx="8628544" cy="2453850"/>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0" marR="0" lvl="0" indent="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1pPr>
            <a:lvl2pPr marL="0" marR="0" lvl="1" indent="457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2pPr>
            <a:lvl3pPr marL="0" marR="0" lvl="2" indent="914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3pPr>
            <a:lvl4pPr marL="0" marR="0" lvl="3" indent="1371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4pPr>
            <a:lvl5pPr marL="0" marR="0" lvl="4" indent="18288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5pPr>
            <a:lvl6pPr marL="0" marR="0" lvl="5" indent="22860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6pPr>
            <a:lvl7pPr marL="0" marR="0" lvl="6" indent="2743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7pPr>
            <a:lvl8pPr marL="0" marR="0" lvl="7" indent="3200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8pPr>
            <a:lvl9pPr marL="0" marR="0" lvl="8" indent="3657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9pPr>
          </a:lstStyle>
          <a:p>
            <a:pPr hangingPunct="1">
              <a:buSzPts val="8500"/>
              <a:buFont typeface="Helvetica Neue"/>
              <a:buNone/>
            </a:pPr>
            <a:r>
              <a:rPr lang="en-US" dirty="0">
                <a:solidFill>
                  <a:srgbClr val="5E5E5E"/>
                </a:solidFill>
                <a:latin typeface="Helvetica Neue Thin" panose="020B0403020202020204" pitchFamily="34" charset="0"/>
                <a:ea typeface="Helvetica Neue Thin" panose="020B0403020202020204" pitchFamily="34" charset="0"/>
              </a:rPr>
              <a:t>Expansive</a:t>
            </a:r>
          </a:p>
          <a:p>
            <a:pPr hangingPunct="1">
              <a:buSzPts val="8500"/>
              <a:buFont typeface="Helvetica Neue"/>
              <a:buNone/>
            </a:pPr>
            <a:r>
              <a:rPr lang="en-US" dirty="0">
                <a:solidFill>
                  <a:srgbClr val="5E5E5E"/>
                </a:solidFill>
                <a:latin typeface="Helvetica Neue Thin" panose="020B0403020202020204" pitchFamily="34" charset="0"/>
                <a:ea typeface="Helvetica Neue Thin" panose="020B0403020202020204" pitchFamily="34" charset="0"/>
              </a:rPr>
              <a:t>Clarifying</a:t>
            </a:r>
          </a:p>
        </p:txBody>
      </p:sp>
    </p:spTree>
    <p:extLst>
      <p:ext uri="{BB962C8B-B14F-4D97-AF65-F5344CB8AC3E}">
        <p14:creationId xmlns:p14="http://schemas.microsoft.com/office/powerpoint/2010/main" val="38255379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AA39F53-BCA5-9BB5-8EFC-376B96888F6C}"/>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56</a:t>
            </a:fld>
            <a:endParaRPr lang="en-US" sz="1800" dirty="0">
              <a:solidFill>
                <a:srgbClr val="5E5E5E"/>
              </a:solidFill>
            </a:endParaRPr>
          </a:p>
        </p:txBody>
      </p:sp>
      <p:sp>
        <p:nvSpPr>
          <p:cNvPr id="3" name="Text Placeholder 3">
            <a:extLst>
              <a:ext uri="{FF2B5EF4-FFF2-40B4-BE49-F238E27FC236}">
                <a16:creationId xmlns:a16="http://schemas.microsoft.com/office/drawing/2014/main" id="{877A7E28-BEBE-2010-03C8-5EBA0C63DC52}"/>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Results</a:t>
            </a:r>
            <a:r>
              <a:rPr lang="en-US" i="1" dirty="0">
                <a:solidFill>
                  <a:srgbClr val="5E5E5E"/>
                </a:solidFill>
                <a:latin typeface="Helvetica Neue UltraLight" panose="02000206000000020004" pitchFamily="2" charset="0"/>
                <a:ea typeface="Helvetica Neue UltraLight" panose="02000206000000020004" pitchFamily="2" charset="0"/>
              </a:rPr>
              <a:t>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7" name="Google Shape;141;g10104eaf235_1_123">
            <a:extLst>
              <a:ext uri="{FF2B5EF4-FFF2-40B4-BE49-F238E27FC236}">
                <a16:creationId xmlns:a16="http://schemas.microsoft.com/office/drawing/2014/main" id="{E4FBEFF3-BA7A-BAC1-78F5-105DDEC59E34}"/>
              </a:ext>
            </a:extLst>
          </p:cNvPr>
          <p:cNvSpPr txBox="1">
            <a:spLocks/>
          </p:cNvSpPr>
          <p:nvPr/>
        </p:nvSpPr>
        <p:spPr>
          <a:xfrm>
            <a:off x="1020952" y="6858000"/>
            <a:ext cx="22342096" cy="3490171"/>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fontScale="97500"/>
          </a:bodyPr>
          <a:lstStyle>
            <a:lvl1pPr marL="0" marR="0" lvl="0" indent="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1pPr>
            <a:lvl2pPr marL="0" marR="0" lvl="1" indent="457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2pPr>
            <a:lvl3pPr marL="0" marR="0" lvl="2" indent="914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3pPr>
            <a:lvl4pPr marL="0" marR="0" lvl="3" indent="1371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4pPr>
            <a:lvl5pPr marL="0" marR="0" lvl="4" indent="18288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5pPr>
            <a:lvl6pPr marL="0" marR="0" lvl="5" indent="22860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6pPr>
            <a:lvl7pPr marL="0" marR="0" lvl="6" indent="2743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7pPr>
            <a:lvl8pPr marL="0" marR="0" lvl="7" indent="3200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8pPr>
            <a:lvl9pPr marL="0" marR="0" lvl="8" indent="3657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9pPr>
          </a:lstStyle>
          <a:p>
            <a:pPr hangingPunct="1">
              <a:buSzPts val="8500"/>
              <a:buFont typeface="Helvetica Neue"/>
              <a:buNone/>
            </a:pPr>
            <a:r>
              <a:rPr lang="en-US" sz="11000" dirty="0"/>
              <a:t>Experts: </a:t>
            </a:r>
            <a:br>
              <a:rPr lang="en-US" dirty="0"/>
            </a:br>
            <a:r>
              <a:rPr lang="en-US" sz="5600" dirty="0">
                <a:latin typeface="Helvetica Neue Thin" panose="020B0403020202020204" pitchFamily="34" charset="0"/>
                <a:ea typeface="Helvetica Neue Thin" panose="020B0403020202020204" pitchFamily="34" charset="0"/>
                <a:cs typeface="Helvetica Neue" panose="02000503000000020004" pitchFamily="2" charset="0"/>
              </a:rPr>
              <a:t>3 / 3 intend to keep using Chartability in their own work.</a:t>
            </a:r>
          </a:p>
        </p:txBody>
      </p:sp>
      <p:sp>
        <p:nvSpPr>
          <p:cNvPr id="8" name="Google Shape;141;g10104eaf235_1_123">
            <a:extLst>
              <a:ext uri="{FF2B5EF4-FFF2-40B4-BE49-F238E27FC236}">
                <a16:creationId xmlns:a16="http://schemas.microsoft.com/office/drawing/2014/main" id="{B33DF0E3-1FD5-A876-974A-F6F97A48A49D}"/>
              </a:ext>
            </a:extLst>
          </p:cNvPr>
          <p:cNvSpPr txBox="1">
            <a:spLocks noGrp="1"/>
          </p:cNvSpPr>
          <p:nvPr>
            <p:ph type="title"/>
          </p:nvPr>
        </p:nvSpPr>
        <p:spPr>
          <a:xfrm>
            <a:off x="1023456" y="911760"/>
            <a:ext cx="21971100" cy="262392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ts val="8500"/>
              <a:buFont typeface="Helvetica Neue"/>
              <a:buNone/>
            </a:pPr>
            <a:r>
              <a:rPr lang="en-US" sz="11900" dirty="0"/>
              <a:t>Novices: </a:t>
            </a:r>
            <a:br>
              <a:rPr lang="en-US" dirty="0"/>
            </a:br>
            <a:r>
              <a:rPr lang="en-US" sz="6100" dirty="0">
                <a:solidFill>
                  <a:srgbClr val="5E5E5E"/>
                </a:solidFill>
                <a:latin typeface="Helvetica Neue Thin" panose="020B0403020202020204" pitchFamily="34" charset="0"/>
                <a:ea typeface="Helvetica Neue Thin" panose="020B0403020202020204" pitchFamily="34" charset="0"/>
                <a:cs typeface="Helvetica Neue" panose="02000503000000020004" pitchFamily="2" charset="0"/>
              </a:rPr>
              <a:t>3 / 3 felt more confident auditing visualizations for accessibility after Chartability.</a:t>
            </a:r>
            <a:endParaRPr sz="6100" dirty="0">
              <a:solidFill>
                <a:srgbClr val="5E5E5E"/>
              </a:solidFill>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10" name="Google Shape;141;g10104eaf235_1_123">
            <a:extLst>
              <a:ext uri="{FF2B5EF4-FFF2-40B4-BE49-F238E27FC236}">
                <a16:creationId xmlns:a16="http://schemas.microsoft.com/office/drawing/2014/main" id="{E67FFC99-1392-B66E-F5D7-4A573DC68CDB}"/>
              </a:ext>
            </a:extLst>
          </p:cNvPr>
          <p:cNvSpPr txBox="1">
            <a:spLocks/>
          </p:cNvSpPr>
          <p:nvPr/>
        </p:nvSpPr>
        <p:spPr>
          <a:xfrm>
            <a:off x="1020952" y="3367829"/>
            <a:ext cx="8628544" cy="2453850"/>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0" marR="0" lvl="0" indent="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1pPr>
            <a:lvl2pPr marL="0" marR="0" lvl="1" indent="457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2pPr>
            <a:lvl3pPr marL="0" marR="0" lvl="2" indent="914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3pPr>
            <a:lvl4pPr marL="0" marR="0" lvl="3" indent="1371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4pPr>
            <a:lvl5pPr marL="0" marR="0" lvl="4" indent="18288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5pPr>
            <a:lvl6pPr marL="0" marR="0" lvl="5" indent="22860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6pPr>
            <a:lvl7pPr marL="0" marR="0" lvl="6" indent="2743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7pPr>
            <a:lvl8pPr marL="0" marR="0" lvl="7" indent="3200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8pPr>
            <a:lvl9pPr marL="0" marR="0" lvl="8" indent="3657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9pPr>
          </a:lstStyle>
          <a:p>
            <a:pPr hangingPunct="1">
              <a:buSzPts val="8500"/>
              <a:buFont typeface="Helvetica Neue"/>
              <a:buNone/>
            </a:pPr>
            <a:r>
              <a:rPr lang="en-US" dirty="0">
                <a:solidFill>
                  <a:srgbClr val="5E5E5E"/>
                </a:solidFill>
                <a:latin typeface="Helvetica Neue Thin" panose="020B0403020202020204" pitchFamily="34" charset="0"/>
                <a:ea typeface="Helvetica Neue Thin" panose="020B0403020202020204" pitchFamily="34" charset="0"/>
              </a:rPr>
              <a:t>Expansive</a:t>
            </a:r>
          </a:p>
          <a:p>
            <a:pPr hangingPunct="1">
              <a:buSzPts val="8500"/>
              <a:buFont typeface="Helvetica Neue"/>
              <a:buNone/>
            </a:pPr>
            <a:r>
              <a:rPr lang="en-US" dirty="0">
                <a:solidFill>
                  <a:srgbClr val="5E5E5E"/>
                </a:solidFill>
                <a:latin typeface="Helvetica Neue Thin" panose="020B0403020202020204" pitchFamily="34" charset="0"/>
                <a:ea typeface="Helvetica Neue Thin" panose="020B0403020202020204" pitchFamily="34" charset="0"/>
              </a:rPr>
              <a:t>Clarifying</a:t>
            </a:r>
          </a:p>
        </p:txBody>
      </p:sp>
      <p:sp>
        <p:nvSpPr>
          <p:cNvPr id="4" name="Google Shape;141;g10104eaf235_1_123">
            <a:extLst>
              <a:ext uri="{FF2B5EF4-FFF2-40B4-BE49-F238E27FC236}">
                <a16:creationId xmlns:a16="http://schemas.microsoft.com/office/drawing/2014/main" id="{EEE19D15-0359-AFC2-C493-9DCD1D5FBE74}"/>
              </a:ext>
            </a:extLst>
          </p:cNvPr>
          <p:cNvSpPr txBox="1">
            <a:spLocks/>
          </p:cNvSpPr>
          <p:nvPr/>
        </p:nvSpPr>
        <p:spPr>
          <a:xfrm>
            <a:off x="1020952" y="9305696"/>
            <a:ext cx="8628544" cy="2453850"/>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0" marR="0" lvl="0" indent="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1pPr>
            <a:lvl2pPr marL="0" marR="0" lvl="1" indent="457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2pPr>
            <a:lvl3pPr marL="0" marR="0" lvl="2" indent="914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3pPr>
            <a:lvl4pPr marL="0" marR="0" lvl="3" indent="1371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4pPr>
            <a:lvl5pPr marL="0" marR="0" lvl="4" indent="18288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5pPr>
            <a:lvl6pPr marL="0" marR="0" lvl="5" indent="22860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6pPr>
            <a:lvl7pPr marL="0" marR="0" lvl="6" indent="2743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7pPr>
            <a:lvl8pPr marL="0" marR="0" lvl="7" indent="3200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8pPr>
            <a:lvl9pPr marL="0" marR="0" lvl="8" indent="3657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9pPr>
          </a:lstStyle>
          <a:p>
            <a:pPr hangingPunct="1">
              <a:buSzPts val="8500"/>
              <a:buFont typeface="Helvetica Neue"/>
              <a:buNone/>
            </a:pP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Grounding</a:t>
            </a:r>
          </a:p>
        </p:txBody>
      </p:sp>
      <p:sp>
        <p:nvSpPr>
          <p:cNvPr id="9" name="Google Shape;142;g10104eaf235_1_123">
            <a:extLst>
              <a:ext uri="{FF2B5EF4-FFF2-40B4-BE49-F238E27FC236}">
                <a16:creationId xmlns:a16="http://schemas.microsoft.com/office/drawing/2014/main" id="{54B1C5A8-E270-A63D-33FF-3E06163CBEAB}"/>
              </a:ext>
            </a:extLst>
          </p:cNvPr>
          <p:cNvSpPr txBox="1">
            <a:spLocks/>
          </p:cNvSpPr>
          <p:nvPr/>
        </p:nvSpPr>
        <p:spPr>
          <a:xfrm>
            <a:off x="8432800" y="9305696"/>
            <a:ext cx="15115746" cy="3490171"/>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45700" tIns="45700" rIns="45700" bIns="45700" anchor="t" anchorCtr="0">
            <a:normAutofit/>
          </a:bodyPr>
          <a:lstStyle>
            <a:lvl1pPr marL="457200" marR="0" lvl="0" indent="-228600" algn="l" defTabSz="2438338" rtl="0" latinLnBrk="0">
              <a:lnSpc>
                <a:spcPct val="100000"/>
              </a:lnSpc>
              <a:spcBef>
                <a:spcPts val="0"/>
              </a:spcBef>
              <a:spcAft>
                <a:spcPts val="0"/>
              </a:spcAft>
              <a:buClr>
                <a:srgbClr val="000000"/>
              </a:buClr>
              <a:buSzPts val="5500"/>
              <a:buFont typeface="Helvetica Neue"/>
              <a:buNone/>
              <a:tabLst/>
              <a:defRPr sz="55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lvl="0" indent="0"/>
            <a:r>
              <a:rPr lang="en-US" dirty="0"/>
              <a:t>“Chartability did a very good job of </a:t>
            </a:r>
            <a:r>
              <a:rPr lang="en-US" b="1" dirty="0"/>
              <a:t>highlighting concerns </a:t>
            </a:r>
            <a:r>
              <a:rPr lang="en-US" dirty="0"/>
              <a:t>that are </a:t>
            </a:r>
            <a:r>
              <a:rPr lang="en-US" b="1" dirty="0"/>
              <a:t>often ignored or forgotten</a:t>
            </a:r>
            <a:r>
              <a:rPr lang="en-US" dirty="0"/>
              <a:t> when auditing and designing/developing”</a:t>
            </a:r>
            <a:endParaRPr lang="en-US" sz="5500" dirty="0">
              <a:latin typeface="Helvetica Neue"/>
              <a:ea typeface="Helvetica Neue"/>
              <a:cs typeface="Helvetica Neue"/>
              <a:sym typeface="Helvetica Neue"/>
            </a:endParaRPr>
          </a:p>
        </p:txBody>
      </p:sp>
    </p:spTree>
    <p:extLst>
      <p:ext uri="{BB962C8B-B14F-4D97-AF65-F5344CB8AC3E}">
        <p14:creationId xmlns:p14="http://schemas.microsoft.com/office/powerpoint/2010/main" val="30651417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AA39F53-BCA5-9BB5-8EFC-376B96888F6C}"/>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57</a:t>
            </a:fld>
            <a:endParaRPr lang="en-US" sz="1800" dirty="0">
              <a:solidFill>
                <a:srgbClr val="5E5E5E"/>
              </a:solidFill>
            </a:endParaRPr>
          </a:p>
        </p:txBody>
      </p:sp>
      <p:sp>
        <p:nvSpPr>
          <p:cNvPr id="3" name="Text Placeholder 3">
            <a:extLst>
              <a:ext uri="{FF2B5EF4-FFF2-40B4-BE49-F238E27FC236}">
                <a16:creationId xmlns:a16="http://schemas.microsoft.com/office/drawing/2014/main" id="{877A7E28-BEBE-2010-03C8-5EBA0C63DC52}"/>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Results</a:t>
            </a:r>
            <a:r>
              <a:rPr lang="en-US" i="1" dirty="0">
                <a:solidFill>
                  <a:srgbClr val="5E5E5E"/>
                </a:solidFill>
                <a:latin typeface="Helvetica Neue UltraLight" panose="02000206000000020004" pitchFamily="2" charset="0"/>
                <a:ea typeface="Helvetica Neue UltraLight" panose="02000206000000020004" pitchFamily="2" charset="0"/>
              </a:rPr>
              <a:t>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7" name="Google Shape;141;g10104eaf235_1_123">
            <a:extLst>
              <a:ext uri="{FF2B5EF4-FFF2-40B4-BE49-F238E27FC236}">
                <a16:creationId xmlns:a16="http://schemas.microsoft.com/office/drawing/2014/main" id="{E4FBEFF3-BA7A-BAC1-78F5-105DDEC59E34}"/>
              </a:ext>
            </a:extLst>
          </p:cNvPr>
          <p:cNvSpPr txBox="1">
            <a:spLocks/>
          </p:cNvSpPr>
          <p:nvPr/>
        </p:nvSpPr>
        <p:spPr>
          <a:xfrm>
            <a:off x="1020952" y="6858000"/>
            <a:ext cx="22342096" cy="3490171"/>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fontScale="97500"/>
          </a:bodyPr>
          <a:lstStyle>
            <a:lvl1pPr marL="0" marR="0" lvl="0" indent="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1pPr>
            <a:lvl2pPr marL="0" marR="0" lvl="1" indent="457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2pPr>
            <a:lvl3pPr marL="0" marR="0" lvl="2" indent="914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3pPr>
            <a:lvl4pPr marL="0" marR="0" lvl="3" indent="1371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4pPr>
            <a:lvl5pPr marL="0" marR="0" lvl="4" indent="18288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5pPr>
            <a:lvl6pPr marL="0" marR="0" lvl="5" indent="22860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6pPr>
            <a:lvl7pPr marL="0" marR="0" lvl="6" indent="2743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7pPr>
            <a:lvl8pPr marL="0" marR="0" lvl="7" indent="3200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8pPr>
            <a:lvl9pPr marL="0" marR="0" lvl="8" indent="3657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9pPr>
          </a:lstStyle>
          <a:p>
            <a:pPr hangingPunct="1">
              <a:buSzPts val="8500"/>
              <a:buFont typeface="Helvetica Neue"/>
              <a:buNone/>
            </a:pPr>
            <a:r>
              <a:rPr lang="en-US" sz="11000" dirty="0"/>
              <a:t>Experts: </a:t>
            </a:r>
            <a:br>
              <a:rPr lang="en-US" dirty="0"/>
            </a:br>
            <a:r>
              <a:rPr lang="en-US" sz="5600" dirty="0">
                <a:latin typeface="Helvetica Neue Thin" panose="020B0403020202020204" pitchFamily="34" charset="0"/>
                <a:ea typeface="Helvetica Neue Thin" panose="020B0403020202020204" pitchFamily="34" charset="0"/>
                <a:cs typeface="Helvetica Neue" panose="02000503000000020004" pitchFamily="2" charset="0"/>
              </a:rPr>
              <a:t>3 / 3 intend to keep using Chartability in their own work.</a:t>
            </a:r>
          </a:p>
        </p:txBody>
      </p:sp>
      <p:sp>
        <p:nvSpPr>
          <p:cNvPr id="8" name="Google Shape;141;g10104eaf235_1_123">
            <a:extLst>
              <a:ext uri="{FF2B5EF4-FFF2-40B4-BE49-F238E27FC236}">
                <a16:creationId xmlns:a16="http://schemas.microsoft.com/office/drawing/2014/main" id="{B33DF0E3-1FD5-A876-974A-F6F97A48A49D}"/>
              </a:ext>
            </a:extLst>
          </p:cNvPr>
          <p:cNvSpPr txBox="1">
            <a:spLocks noGrp="1"/>
          </p:cNvSpPr>
          <p:nvPr>
            <p:ph type="title"/>
          </p:nvPr>
        </p:nvSpPr>
        <p:spPr>
          <a:xfrm>
            <a:off x="1023456" y="911760"/>
            <a:ext cx="21971100" cy="262392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ts val="8500"/>
              <a:buFont typeface="Helvetica Neue"/>
              <a:buNone/>
            </a:pPr>
            <a:r>
              <a:rPr lang="en-US" sz="11900" dirty="0"/>
              <a:t>Novices: </a:t>
            </a:r>
            <a:br>
              <a:rPr lang="en-US" dirty="0"/>
            </a:br>
            <a:r>
              <a:rPr lang="en-US" sz="6100" dirty="0">
                <a:solidFill>
                  <a:srgbClr val="5E5E5E"/>
                </a:solidFill>
                <a:latin typeface="Helvetica Neue Thin" panose="020B0403020202020204" pitchFamily="34" charset="0"/>
                <a:ea typeface="Helvetica Neue Thin" panose="020B0403020202020204" pitchFamily="34" charset="0"/>
                <a:cs typeface="Helvetica Neue" panose="02000503000000020004" pitchFamily="2" charset="0"/>
              </a:rPr>
              <a:t>3 / 3 felt more confident auditing visualizations for accessibility after Chartability.</a:t>
            </a:r>
            <a:endParaRPr sz="6100" dirty="0">
              <a:solidFill>
                <a:srgbClr val="5E5E5E"/>
              </a:solidFill>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10" name="Google Shape;141;g10104eaf235_1_123">
            <a:extLst>
              <a:ext uri="{FF2B5EF4-FFF2-40B4-BE49-F238E27FC236}">
                <a16:creationId xmlns:a16="http://schemas.microsoft.com/office/drawing/2014/main" id="{E67FFC99-1392-B66E-F5D7-4A573DC68CDB}"/>
              </a:ext>
            </a:extLst>
          </p:cNvPr>
          <p:cNvSpPr txBox="1">
            <a:spLocks/>
          </p:cNvSpPr>
          <p:nvPr/>
        </p:nvSpPr>
        <p:spPr>
          <a:xfrm>
            <a:off x="1020952" y="3367829"/>
            <a:ext cx="8628544" cy="2453850"/>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0" marR="0" lvl="0" indent="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1pPr>
            <a:lvl2pPr marL="0" marR="0" lvl="1" indent="457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2pPr>
            <a:lvl3pPr marL="0" marR="0" lvl="2" indent="914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3pPr>
            <a:lvl4pPr marL="0" marR="0" lvl="3" indent="1371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4pPr>
            <a:lvl5pPr marL="0" marR="0" lvl="4" indent="18288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5pPr>
            <a:lvl6pPr marL="0" marR="0" lvl="5" indent="22860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6pPr>
            <a:lvl7pPr marL="0" marR="0" lvl="6" indent="2743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7pPr>
            <a:lvl8pPr marL="0" marR="0" lvl="7" indent="3200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8pPr>
            <a:lvl9pPr marL="0" marR="0" lvl="8" indent="3657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9pPr>
          </a:lstStyle>
          <a:p>
            <a:pPr hangingPunct="1">
              <a:buSzPts val="8500"/>
              <a:buFont typeface="Helvetica Neue"/>
              <a:buNone/>
            </a:pPr>
            <a:r>
              <a:rPr lang="en-US" dirty="0">
                <a:solidFill>
                  <a:srgbClr val="5E5E5E"/>
                </a:solidFill>
                <a:latin typeface="Helvetica Neue Thin" panose="020B0403020202020204" pitchFamily="34" charset="0"/>
                <a:ea typeface="Helvetica Neue Thin" panose="020B0403020202020204" pitchFamily="34" charset="0"/>
              </a:rPr>
              <a:t>Expansive</a:t>
            </a:r>
          </a:p>
          <a:p>
            <a:pPr hangingPunct="1">
              <a:buSzPts val="8500"/>
              <a:buFont typeface="Helvetica Neue"/>
              <a:buNone/>
            </a:pPr>
            <a:r>
              <a:rPr lang="en-US" dirty="0">
                <a:solidFill>
                  <a:srgbClr val="5E5E5E"/>
                </a:solidFill>
                <a:latin typeface="Helvetica Neue Thin" panose="020B0403020202020204" pitchFamily="34" charset="0"/>
                <a:ea typeface="Helvetica Neue Thin" panose="020B0403020202020204" pitchFamily="34" charset="0"/>
              </a:rPr>
              <a:t>Clarifying</a:t>
            </a:r>
          </a:p>
        </p:txBody>
      </p:sp>
      <p:sp>
        <p:nvSpPr>
          <p:cNvPr id="4" name="Google Shape;141;g10104eaf235_1_123">
            <a:extLst>
              <a:ext uri="{FF2B5EF4-FFF2-40B4-BE49-F238E27FC236}">
                <a16:creationId xmlns:a16="http://schemas.microsoft.com/office/drawing/2014/main" id="{EEE19D15-0359-AFC2-C493-9DCD1D5FBE74}"/>
              </a:ext>
            </a:extLst>
          </p:cNvPr>
          <p:cNvSpPr txBox="1">
            <a:spLocks/>
          </p:cNvSpPr>
          <p:nvPr/>
        </p:nvSpPr>
        <p:spPr>
          <a:xfrm>
            <a:off x="1020952" y="9305696"/>
            <a:ext cx="8628544" cy="2453850"/>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0" marR="0" lvl="0" indent="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1pPr>
            <a:lvl2pPr marL="0" marR="0" lvl="1" indent="457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2pPr>
            <a:lvl3pPr marL="0" marR="0" lvl="2" indent="914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3pPr>
            <a:lvl4pPr marL="0" marR="0" lvl="3" indent="1371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4pPr>
            <a:lvl5pPr marL="0" marR="0" lvl="4" indent="18288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5pPr>
            <a:lvl6pPr marL="0" marR="0" lvl="5" indent="22860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6pPr>
            <a:lvl7pPr marL="0" marR="0" lvl="6" indent="2743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7pPr>
            <a:lvl8pPr marL="0" marR="0" lvl="7" indent="3200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8pPr>
            <a:lvl9pPr marL="0" marR="0" lvl="8" indent="3657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9pPr>
          </a:lstStyle>
          <a:p>
            <a:pPr hangingPunct="1">
              <a:buSzPts val="8500"/>
              <a:buFont typeface="Helvetica Neue"/>
              <a:buNone/>
            </a:pPr>
            <a:r>
              <a:rPr lang="en-US" dirty="0">
                <a:solidFill>
                  <a:srgbClr val="5E5E5E"/>
                </a:solidFill>
                <a:latin typeface="Helvetica Neue Light" panose="02000403000000020004" pitchFamily="2" charset="0"/>
                <a:ea typeface="Helvetica Neue Light" panose="02000403000000020004" pitchFamily="2" charset="0"/>
                <a:cs typeface="Helvetica Neue Medium" panose="02000503000000020004" pitchFamily="2" charset="0"/>
              </a:rPr>
              <a:t>Grounding</a:t>
            </a:r>
          </a:p>
          <a:p>
            <a:pPr hangingPunct="1">
              <a:buSzPts val="8500"/>
              <a:buFont typeface="Helvetica Neue"/>
              <a:buNone/>
            </a:pP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Goes beyond</a:t>
            </a:r>
          </a:p>
        </p:txBody>
      </p:sp>
      <p:sp>
        <p:nvSpPr>
          <p:cNvPr id="9" name="Google Shape;142;g10104eaf235_1_123">
            <a:extLst>
              <a:ext uri="{FF2B5EF4-FFF2-40B4-BE49-F238E27FC236}">
                <a16:creationId xmlns:a16="http://schemas.microsoft.com/office/drawing/2014/main" id="{54B1C5A8-E270-A63D-33FF-3E06163CBEAB}"/>
              </a:ext>
            </a:extLst>
          </p:cNvPr>
          <p:cNvSpPr txBox="1">
            <a:spLocks/>
          </p:cNvSpPr>
          <p:nvPr/>
        </p:nvSpPr>
        <p:spPr>
          <a:xfrm>
            <a:off x="8432800" y="9305696"/>
            <a:ext cx="15115746" cy="3490171"/>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45700" tIns="45700" rIns="45700" bIns="45700" anchor="t" anchorCtr="0">
            <a:normAutofit/>
          </a:bodyPr>
          <a:lstStyle>
            <a:lvl1pPr marL="457200" marR="0" lvl="0" indent="-228600" algn="l" defTabSz="2438338" rtl="0" latinLnBrk="0">
              <a:lnSpc>
                <a:spcPct val="100000"/>
              </a:lnSpc>
              <a:spcBef>
                <a:spcPts val="0"/>
              </a:spcBef>
              <a:spcAft>
                <a:spcPts val="0"/>
              </a:spcAft>
              <a:buClr>
                <a:srgbClr val="000000"/>
              </a:buClr>
              <a:buSzPts val="5500"/>
              <a:buFont typeface="Helvetica Neue"/>
              <a:buNone/>
              <a:tabLst/>
              <a:defRPr sz="55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hangingPunct="1"/>
            <a:r>
              <a:rPr lang="en-US" dirty="0"/>
              <a:t>“Chartability </a:t>
            </a:r>
            <a:r>
              <a:rPr lang="en-US" b="1" dirty="0"/>
              <a:t>goes beyond compliance</a:t>
            </a:r>
            <a:r>
              <a:rPr lang="en-US" dirty="0"/>
              <a:t>. It is clearly focusing on a </a:t>
            </a:r>
            <a:r>
              <a:rPr lang="en-US" b="1" dirty="0"/>
              <a:t>good experience</a:t>
            </a:r>
            <a:r>
              <a:rPr lang="en-US" dirty="0"/>
              <a:t>.”</a:t>
            </a:r>
          </a:p>
        </p:txBody>
      </p:sp>
    </p:spTree>
    <p:extLst>
      <p:ext uri="{BB962C8B-B14F-4D97-AF65-F5344CB8AC3E}">
        <p14:creationId xmlns:p14="http://schemas.microsoft.com/office/powerpoint/2010/main" val="31365437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F065CD-A3CF-E698-FB72-CAEE2B0AC66F}"/>
              </a:ext>
            </a:extLst>
          </p:cNvPr>
          <p:cNvSpPr>
            <a:spLocks noGrp="1"/>
          </p:cNvSpPr>
          <p:nvPr>
            <p:ph type="body" sz="half" idx="1"/>
          </p:nvPr>
        </p:nvSpPr>
        <p:spPr/>
        <p:txBody>
          <a:bodyPr>
            <a:normAutofit/>
          </a:bodyPr>
          <a:lstStyle/>
          <a:p>
            <a:pPr algn="l"/>
            <a:r>
              <a:rPr lang="en-US" dirty="0"/>
              <a:t>What other results are worth noting from </a:t>
            </a:r>
            <a:r>
              <a:rPr lang="en-US" dirty="0" err="1"/>
              <a:t>Chartability’s</a:t>
            </a:r>
            <a:r>
              <a:rPr lang="en-US" dirty="0"/>
              <a:t> use?</a:t>
            </a:r>
          </a:p>
        </p:txBody>
      </p:sp>
      <p:sp>
        <p:nvSpPr>
          <p:cNvPr id="4" name="Slide Number Placeholder 5">
            <a:extLst>
              <a:ext uri="{FF2B5EF4-FFF2-40B4-BE49-F238E27FC236}">
                <a16:creationId xmlns:a16="http://schemas.microsoft.com/office/drawing/2014/main" id="{A23BA140-2258-86A8-2649-D67A50A95033}"/>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58</a:t>
            </a:fld>
            <a:endParaRPr lang="en-US" sz="1800" dirty="0">
              <a:solidFill>
                <a:srgbClr val="5E5E5E"/>
              </a:solidFill>
            </a:endParaRPr>
          </a:p>
        </p:txBody>
      </p:sp>
      <p:sp>
        <p:nvSpPr>
          <p:cNvPr id="3" name="Text Placeholder 3">
            <a:extLst>
              <a:ext uri="{FF2B5EF4-FFF2-40B4-BE49-F238E27FC236}">
                <a16:creationId xmlns:a16="http://schemas.microsoft.com/office/drawing/2014/main" id="{66FC6EAB-AB42-993E-BA1B-6CEB1E0BD74A}"/>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Results</a:t>
            </a:r>
            <a:r>
              <a:rPr lang="en-US" i="1" dirty="0">
                <a:solidFill>
                  <a:srgbClr val="5E5E5E"/>
                </a:solidFill>
                <a:latin typeface="Helvetica Neue UltraLight" panose="02000206000000020004" pitchFamily="2" charset="0"/>
                <a:ea typeface="Helvetica Neue UltraLight" panose="02000206000000020004" pitchFamily="2" charset="0"/>
              </a:rPr>
              <a:t>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147600858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206450" y="766115"/>
            <a:ext cx="21971100" cy="143520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dirty="0"/>
              <a:t>Chartability is well-travelled</a:t>
            </a:r>
            <a:endParaRPr dirty="0"/>
          </a:p>
        </p:txBody>
      </p:sp>
      <p:pic>
        <p:nvPicPr>
          <p:cNvPr id="31746" name="Picture 2" descr="Microsoft logo">
            <a:extLst>
              <a:ext uri="{FF2B5EF4-FFF2-40B4-BE49-F238E27FC236}">
                <a16:creationId xmlns:a16="http://schemas.microsoft.com/office/drawing/2014/main" id="{C44B62DD-45DE-D762-6912-0E7CE0CE19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379" b="15281"/>
          <a:stretch/>
        </p:blipFill>
        <p:spPr bwMode="auto">
          <a:xfrm>
            <a:off x="539550" y="6082435"/>
            <a:ext cx="4971156" cy="2212443"/>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ighcharts logo">
            <a:extLst>
              <a:ext uri="{FF2B5EF4-FFF2-40B4-BE49-F238E27FC236}">
                <a16:creationId xmlns:a16="http://schemas.microsoft.com/office/drawing/2014/main" id="{D645582F-C24D-4E67-1F64-C3E5DDE0A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307" y="5768143"/>
            <a:ext cx="6176466" cy="2526735"/>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Project Jupyter logo">
            <a:extLst>
              <a:ext uri="{FF2B5EF4-FFF2-40B4-BE49-F238E27FC236}">
                <a16:creationId xmlns:a16="http://schemas.microsoft.com/office/drawing/2014/main" id="{DC177F81-3E04-1344-6828-CECC33ED26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6782" y="8539869"/>
            <a:ext cx="2810989" cy="32582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Fizz Studio Logo">
            <a:extLst>
              <a:ext uri="{FF2B5EF4-FFF2-40B4-BE49-F238E27FC236}">
                <a16:creationId xmlns:a16="http://schemas.microsoft.com/office/drawing/2014/main" id="{96B71B05-8A8A-A868-3CF6-F347CF098ED2}"/>
              </a:ext>
            </a:extLst>
          </p:cNvPr>
          <p:cNvPicPr>
            <a:picLocks noChangeAspect="1"/>
          </p:cNvPicPr>
          <p:nvPr/>
        </p:nvPicPr>
        <p:blipFill>
          <a:blip r:embed="rId6"/>
          <a:stretch>
            <a:fillRect/>
          </a:stretch>
        </p:blipFill>
        <p:spPr>
          <a:xfrm>
            <a:off x="19068071" y="5666797"/>
            <a:ext cx="3867903" cy="2729426"/>
          </a:xfrm>
          <a:prstGeom prst="rect">
            <a:avLst/>
          </a:prstGeom>
        </p:spPr>
      </p:pic>
      <p:pic>
        <p:nvPicPr>
          <p:cNvPr id="31752" name="Picture 8" descr="FiveThirtyEight logo">
            <a:extLst>
              <a:ext uri="{FF2B5EF4-FFF2-40B4-BE49-F238E27FC236}">
                <a16:creationId xmlns:a16="http://schemas.microsoft.com/office/drawing/2014/main" id="{5CC44C3B-5A9C-10E6-97FE-16100EE5716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5948"/>
          <a:stretch/>
        </p:blipFill>
        <p:spPr bwMode="auto">
          <a:xfrm>
            <a:off x="19196839" y="9077483"/>
            <a:ext cx="3859923" cy="2858372"/>
          </a:xfrm>
          <a:prstGeom prst="rect">
            <a:avLst/>
          </a:prstGeom>
          <a:noFill/>
          <a:extLst>
            <a:ext uri="{909E8E84-426E-40DD-AFC4-6F175D3DCCD1}">
              <a14:hiddenFill xmlns:a14="http://schemas.microsoft.com/office/drawing/2010/main">
                <a:solidFill>
                  <a:srgbClr val="FFFFFF"/>
                </a:solidFill>
              </a14:hiddenFill>
            </a:ext>
          </a:extLst>
        </p:spPr>
      </p:pic>
      <p:pic>
        <p:nvPicPr>
          <p:cNvPr id="31756" name="Picture 12" descr="UCLA logo">
            <a:extLst>
              <a:ext uri="{FF2B5EF4-FFF2-40B4-BE49-F238E27FC236}">
                <a16:creationId xmlns:a16="http://schemas.microsoft.com/office/drawing/2014/main" id="{3A2A17CB-7CC6-4A31-0447-0D260AACDB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535" y="9508095"/>
            <a:ext cx="3700589" cy="2325058"/>
          </a:xfrm>
          <a:prstGeom prst="rect">
            <a:avLst/>
          </a:prstGeom>
          <a:noFill/>
          <a:extLst>
            <a:ext uri="{909E8E84-426E-40DD-AFC4-6F175D3DCCD1}">
              <a14:hiddenFill xmlns:a14="http://schemas.microsoft.com/office/drawing/2010/main">
                <a:solidFill>
                  <a:srgbClr val="FFFFFF"/>
                </a:solidFill>
              </a14:hiddenFill>
            </a:ext>
          </a:extLst>
        </p:spPr>
      </p:pic>
      <p:pic>
        <p:nvPicPr>
          <p:cNvPr id="31758" name="Picture 14" descr="Seal of San Francisco">
            <a:extLst>
              <a:ext uri="{FF2B5EF4-FFF2-40B4-BE49-F238E27FC236}">
                <a16:creationId xmlns:a16="http://schemas.microsoft.com/office/drawing/2014/main" id="{5DF80E28-50F8-7EEC-F29F-EEA932455E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503" y="8650020"/>
            <a:ext cx="3202075" cy="3202075"/>
          </a:xfrm>
          <a:prstGeom prst="rect">
            <a:avLst/>
          </a:prstGeom>
          <a:noFill/>
          <a:extLst>
            <a:ext uri="{909E8E84-426E-40DD-AFC4-6F175D3DCCD1}">
              <a14:hiddenFill xmlns:a14="http://schemas.microsoft.com/office/drawing/2010/main">
                <a:solidFill>
                  <a:srgbClr val="FFFFFF"/>
                </a:solidFill>
              </a14:hiddenFill>
            </a:ext>
          </a:extLst>
        </p:spPr>
      </p:pic>
      <p:pic>
        <p:nvPicPr>
          <p:cNvPr id="31760" name="Picture 16" descr="University of Missouri School of Journalism">
            <a:extLst>
              <a:ext uri="{FF2B5EF4-FFF2-40B4-BE49-F238E27FC236}">
                <a16:creationId xmlns:a16="http://schemas.microsoft.com/office/drawing/2014/main" id="{B469CB3F-41B6-EA44-49D5-B047419524F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8600" b="14997"/>
          <a:stretch/>
        </p:blipFill>
        <p:spPr bwMode="auto">
          <a:xfrm>
            <a:off x="12438773" y="9120234"/>
            <a:ext cx="6431117" cy="284414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CA3F9564-3E43-3647-9D98-EDFB6E6CEAE4}"/>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59</a:t>
            </a:fld>
            <a:endParaRPr lang="en-US" sz="1800" dirty="0">
              <a:solidFill>
                <a:srgbClr val="5E5E5E"/>
              </a:solidFill>
            </a:endParaRPr>
          </a:p>
        </p:txBody>
      </p:sp>
      <p:sp>
        <p:nvSpPr>
          <p:cNvPr id="7" name="Text Placeholder 3">
            <a:extLst>
              <a:ext uri="{FF2B5EF4-FFF2-40B4-BE49-F238E27FC236}">
                <a16:creationId xmlns:a16="http://schemas.microsoft.com/office/drawing/2014/main" id="{E27661EC-079C-1DF9-E9B1-B283B45F5D3C}"/>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Results</a:t>
            </a:r>
            <a:r>
              <a:rPr lang="en-US" i="1" dirty="0">
                <a:solidFill>
                  <a:srgbClr val="5E5E5E"/>
                </a:solidFill>
                <a:latin typeface="Helvetica Neue UltraLight" panose="02000206000000020004" pitchFamily="2" charset="0"/>
                <a:ea typeface="Helvetica Neue UltraLight" panose="02000206000000020004" pitchFamily="2" charset="0"/>
              </a:rPr>
              <a:t>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pic>
        <p:nvPicPr>
          <p:cNvPr id="1026" name="Picture 2" descr="arXiv logo">
            <a:extLst>
              <a:ext uri="{FF2B5EF4-FFF2-40B4-BE49-F238E27FC236}">
                <a16:creationId xmlns:a16="http://schemas.microsoft.com/office/drawing/2014/main" id="{1014E26E-CE90-2DC8-CC58-9F050AF5A3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537130" y="5999002"/>
            <a:ext cx="5003056" cy="225380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New York Times Logo">
            <a:extLst>
              <a:ext uri="{FF2B5EF4-FFF2-40B4-BE49-F238E27FC236}">
                <a16:creationId xmlns:a16="http://schemas.microsoft.com/office/drawing/2014/main" id="{747838D5-DFC9-95E0-2CBE-98625FF52D4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1429" y="1979592"/>
            <a:ext cx="6764903" cy="38052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BC Logo">
            <a:extLst>
              <a:ext uri="{FF2B5EF4-FFF2-40B4-BE49-F238E27FC236}">
                <a16:creationId xmlns:a16="http://schemas.microsoft.com/office/drawing/2014/main" id="{5CDB1201-774F-557B-4334-3F9BB791B0D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14269" y="2935083"/>
            <a:ext cx="6355461" cy="181766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uters Institute for the Study of Journalism at the University of Oxford, logo">
            <a:extLst>
              <a:ext uri="{FF2B5EF4-FFF2-40B4-BE49-F238E27FC236}">
                <a16:creationId xmlns:a16="http://schemas.microsoft.com/office/drawing/2014/main" id="{17DC1D25-7DB7-F270-20D3-B99172BA090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816972" y="2509009"/>
            <a:ext cx="5239790" cy="2576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46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206450" y="1671928"/>
            <a:ext cx="21971100" cy="137264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dirty="0"/>
              <a:t>Perceivable:</a:t>
            </a:r>
            <a:endParaRPr dirty="0"/>
          </a:p>
        </p:txBody>
      </p:sp>
      <p:sp>
        <p:nvSpPr>
          <p:cNvPr id="18" name="Google Shape;142;g10104eaf235_1_123">
            <a:extLst>
              <a:ext uri="{FF2B5EF4-FFF2-40B4-BE49-F238E27FC236}">
                <a16:creationId xmlns:a16="http://schemas.microsoft.com/office/drawing/2014/main" id="{74F1FFC7-B29C-0266-B271-38E3920B7A9A}"/>
              </a:ext>
            </a:extLst>
          </p:cNvPr>
          <p:cNvSpPr txBox="1">
            <a:spLocks noGrp="1"/>
          </p:cNvSpPr>
          <p:nvPr>
            <p:ph type="body" idx="1"/>
          </p:nvPr>
        </p:nvSpPr>
        <p:spPr>
          <a:xfrm>
            <a:off x="2487168" y="2788539"/>
            <a:ext cx="20690332" cy="1114018"/>
          </a:xfrm>
          <a:prstGeom prst="rect">
            <a:avLst/>
          </a:prstGeom>
          <a:noFill/>
          <a:ln>
            <a:noFill/>
          </a:ln>
        </p:spPr>
        <p:txBody>
          <a:bodyPr spcFirstLastPara="1" wrap="square" lIns="45700" tIns="45700" rIns="45700" bIns="45700" anchor="t" anchorCtr="0">
            <a:normAutofit/>
          </a:bodyPr>
          <a:lstStyle/>
          <a:p>
            <a:pPr marL="0" lvl="0" indent="0"/>
            <a:r>
              <a:rPr lang="en-US" sz="5500" dirty="0">
                <a:latin typeface="Helvetica Neue"/>
                <a:ea typeface="Helvetica Neue"/>
                <a:cs typeface="Helvetica Neue"/>
                <a:sym typeface="Helvetica Neue"/>
              </a:rPr>
              <a:t>Different ways of perceiving.</a:t>
            </a:r>
            <a:endParaRPr lang="en-US" dirty="0"/>
          </a:p>
        </p:txBody>
      </p:sp>
      <p:sp>
        <p:nvSpPr>
          <p:cNvPr id="10" name="Slide Number Placeholder 5">
            <a:extLst>
              <a:ext uri="{FF2B5EF4-FFF2-40B4-BE49-F238E27FC236}">
                <a16:creationId xmlns:a16="http://schemas.microsoft.com/office/drawing/2014/main" id="{42CD20A4-2E17-3808-6DC4-29359C52CA30}"/>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6</a:t>
            </a:fld>
            <a:endParaRPr lang="en-US" sz="1800" dirty="0">
              <a:solidFill>
                <a:srgbClr val="5E5E5E"/>
              </a:solidFill>
            </a:endParaRPr>
          </a:p>
        </p:txBody>
      </p:sp>
      <p:sp>
        <p:nvSpPr>
          <p:cNvPr id="3" name="Text Placeholder 3">
            <a:extLst>
              <a:ext uri="{FF2B5EF4-FFF2-40B4-BE49-F238E27FC236}">
                <a16:creationId xmlns:a16="http://schemas.microsoft.com/office/drawing/2014/main" id="{C7614FA6-B5C9-0C0A-07A2-E9E97E6838C6}"/>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15490628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206450" y="766115"/>
            <a:ext cx="21971100" cy="143520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dirty="0"/>
              <a:t>Chartability is well-travelled</a:t>
            </a:r>
            <a:endParaRPr dirty="0"/>
          </a:p>
        </p:txBody>
      </p:sp>
      <p:pic>
        <p:nvPicPr>
          <p:cNvPr id="4" name="Picture 6" descr="Microsoft Excel logo">
            <a:extLst>
              <a:ext uri="{FF2B5EF4-FFF2-40B4-BE49-F238E27FC236}">
                <a16:creationId xmlns:a16="http://schemas.microsoft.com/office/drawing/2014/main" id="{B91A5F80-897A-24A6-7D62-FA2A42AF5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450" y="3356191"/>
            <a:ext cx="4047489" cy="26983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Microsoft Power BI logo">
            <a:extLst>
              <a:ext uri="{FF2B5EF4-FFF2-40B4-BE49-F238E27FC236}">
                <a16:creationId xmlns:a16="http://schemas.microsoft.com/office/drawing/2014/main" id="{8E80F76A-8EFD-F389-228F-5D21CA7A76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649" r="22543"/>
          <a:stretch/>
        </p:blipFill>
        <p:spPr bwMode="auto">
          <a:xfrm>
            <a:off x="6989562" y="3656371"/>
            <a:ext cx="2059250" cy="19372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Tableau Logo">
            <a:extLst>
              <a:ext uri="{FF2B5EF4-FFF2-40B4-BE49-F238E27FC236}">
                <a16:creationId xmlns:a16="http://schemas.microsoft.com/office/drawing/2014/main" id="{9DE78223-786A-7153-8093-E198BB4293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9561" y="7602576"/>
            <a:ext cx="3662411" cy="20601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Vega-lite logo">
            <a:extLst>
              <a:ext uri="{FF2B5EF4-FFF2-40B4-BE49-F238E27FC236}">
                <a16:creationId xmlns:a16="http://schemas.microsoft.com/office/drawing/2014/main" id="{244C6AE8-093E-248F-F80F-9B8FE4B3E4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2768" y="3620735"/>
            <a:ext cx="2573205" cy="19299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D3 logo">
            <a:extLst>
              <a:ext uri="{FF2B5EF4-FFF2-40B4-BE49-F238E27FC236}">
                <a16:creationId xmlns:a16="http://schemas.microsoft.com/office/drawing/2014/main" id="{039B20FE-7EEA-31A2-9A56-5F0C03850C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2943" y="7319741"/>
            <a:ext cx="2698327" cy="26983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Visa Chart Components">
            <a:extLst>
              <a:ext uri="{FF2B5EF4-FFF2-40B4-BE49-F238E27FC236}">
                <a16:creationId xmlns:a16="http://schemas.microsoft.com/office/drawing/2014/main" id="{CA0ABE9E-EE42-CBB4-EF01-7144D59DAE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29444" y="7542813"/>
            <a:ext cx="2306909" cy="22453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Altair logo">
            <a:extLst>
              <a:ext uri="{FF2B5EF4-FFF2-40B4-BE49-F238E27FC236}">
                <a16:creationId xmlns:a16="http://schemas.microsoft.com/office/drawing/2014/main" id="{D643E7FB-0A06-B3C7-022F-77D87F6DDE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787510" y="3494035"/>
            <a:ext cx="2437763" cy="2437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ggplot2 logo">
            <a:extLst>
              <a:ext uri="{FF2B5EF4-FFF2-40B4-BE49-F238E27FC236}">
                <a16:creationId xmlns:a16="http://schemas.microsoft.com/office/drawing/2014/main" id="{C2B322D8-C122-1709-9197-E39CDBED45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540186" y="7288156"/>
            <a:ext cx="2574341" cy="26983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Figma logo">
            <a:extLst>
              <a:ext uri="{FF2B5EF4-FFF2-40B4-BE49-F238E27FC236}">
                <a16:creationId xmlns:a16="http://schemas.microsoft.com/office/drawing/2014/main" id="{F65AE220-E484-6C28-FB44-D6E50662E2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209615" y="3656371"/>
            <a:ext cx="1289990" cy="193498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CA3F9564-3E43-3647-9D98-EDFB6E6CEAE4}"/>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60</a:t>
            </a:fld>
            <a:endParaRPr lang="en-US" sz="1800" dirty="0">
              <a:solidFill>
                <a:srgbClr val="5E5E5E"/>
              </a:solidFill>
            </a:endParaRPr>
          </a:p>
        </p:txBody>
      </p:sp>
      <p:sp>
        <p:nvSpPr>
          <p:cNvPr id="7" name="Text Placeholder 3">
            <a:extLst>
              <a:ext uri="{FF2B5EF4-FFF2-40B4-BE49-F238E27FC236}">
                <a16:creationId xmlns:a16="http://schemas.microsoft.com/office/drawing/2014/main" id="{E27661EC-079C-1DF9-E9B1-B283B45F5D3C}"/>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Results</a:t>
            </a:r>
            <a:r>
              <a:rPr lang="en-US" i="1" dirty="0">
                <a:solidFill>
                  <a:srgbClr val="5E5E5E"/>
                </a:solidFill>
                <a:latin typeface="Helvetica Neue UltraLight" panose="02000206000000020004" pitchFamily="2" charset="0"/>
                <a:ea typeface="Helvetica Neue UltraLight" panose="02000206000000020004" pitchFamily="2" charset="0"/>
              </a:rPr>
              <a:t>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5386007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206450" y="766114"/>
            <a:ext cx="21971100" cy="3419806"/>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dirty="0"/>
              <a:t>Even best-in-class tools like </a:t>
            </a:r>
            <a:r>
              <a:rPr lang="en-US" dirty="0" err="1"/>
              <a:t>Highcharts</a:t>
            </a:r>
            <a:r>
              <a:rPr lang="en-US" dirty="0"/>
              <a:t> benefit from Chartability</a:t>
            </a:r>
            <a:endParaRPr dirty="0"/>
          </a:p>
        </p:txBody>
      </p:sp>
      <p:sp>
        <p:nvSpPr>
          <p:cNvPr id="3" name="Slide Number Placeholder 5">
            <a:extLst>
              <a:ext uri="{FF2B5EF4-FFF2-40B4-BE49-F238E27FC236}">
                <a16:creationId xmlns:a16="http://schemas.microsoft.com/office/drawing/2014/main" id="{CA3F9564-3E43-3647-9D98-EDFB6E6CEAE4}"/>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61</a:t>
            </a:fld>
            <a:endParaRPr lang="en-US" sz="1800" dirty="0">
              <a:solidFill>
                <a:srgbClr val="5E5E5E"/>
              </a:solidFill>
            </a:endParaRPr>
          </a:p>
        </p:txBody>
      </p:sp>
      <p:sp>
        <p:nvSpPr>
          <p:cNvPr id="7" name="Text Placeholder 3">
            <a:extLst>
              <a:ext uri="{FF2B5EF4-FFF2-40B4-BE49-F238E27FC236}">
                <a16:creationId xmlns:a16="http://schemas.microsoft.com/office/drawing/2014/main" id="{E27661EC-079C-1DF9-E9B1-B283B45F5D3C}"/>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Results</a:t>
            </a:r>
            <a:r>
              <a:rPr lang="en-US" i="1" dirty="0">
                <a:solidFill>
                  <a:srgbClr val="5E5E5E"/>
                </a:solidFill>
                <a:latin typeface="Helvetica Neue UltraLight" panose="02000206000000020004" pitchFamily="2" charset="0"/>
                <a:ea typeface="Helvetica Neue UltraLight" panose="02000206000000020004" pitchFamily="2" charset="0"/>
              </a:rPr>
              <a:t>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pic>
        <p:nvPicPr>
          <p:cNvPr id="15" name="Picture 14" descr="A screenshot of a bullet chart from highcharts.">
            <a:extLst>
              <a:ext uri="{FF2B5EF4-FFF2-40B4-BE49-F238E27FC236}">
                <a16:creationId xmlns:a16="http://schemas.microsoft.com/office/drawing/2014/main" id="{9E9D95A1-FDA7-4DAC-1602-4AEE2206684E}"/>
              </a:ext>
            </a:extLst>
          </p:cNvPr>
          <p:cNvPicPr>
            <a:picLocks noChangeAspect="1"/>
          </p:cNvPicPr>
          <p:nvPr/>
        </p:nvPicPr>
        <p:blipFill>
          <a:blip r:embed="rId3"/>
          <a:stretch>
            <a:fillRect/>
          </a:stretch>
        </p:blipFill>
        <p:spPr>
          <a:xfrm>
            <a:off x="5956416" y="3073231"/>
            <a:ext cx="12471168" cy="9745389"/>
          </a:xfrm>
          <a:prstGeom prst="rect">
            <a:avLst/>
          </a:prstGeom>
        </p:spPr>
      </p:pic>
    </p:spTree>
    <p:extLst>
      <p:ext uri="{BB962C8B-B14F-4D97-AF65-F5344CB8AC3E}">
        <p14:creationId xmlns:p14="http://schemas.microsoft.com/office/powerpoint/2010/main" val="4217449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206450" y="766114"/>
            <a:ext cx="21971100" cy="3419806"/>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dirty="0"/>
              <a:t>Even best-in-class tools like </a:t>
            </a:r>
            <a:r>
              <a:rPr lang="en-US" dirty="0" err="1"/>
              <a:t>Highcharts</a:t>
            </a:r>
            <a:r>
              <a:rPr lang="en-US" dirty="0"/>
              <a:t> benefit from Chartability</a:t>
            </a:r>
            <a:endParaRPr dirty="0"/>
          </a:p>
        </p:txBody>
      </p:sp>
      <p:sp>
        <p:nvSpPr>
          <p:cNvPr id="3" name="Slide Number Placeholder 5">
            <a:extLst>
              <a:ext uri="{FF2B5EF4-FFF2-40B4-BE49-F238E27FC236}">
                <a16:creationId xmlns:a16="http://schemas.microsoft.com/office/drawing/2014/main" id="{CA3F9564-3E43-3647-9D98-EDFB6E6CEAE4}"/>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62</a:t>
            </a:fld>
            <a:endParaRPr lang="en-US" sz="1800" dirty="0">
              <a:solidFill>
                <a:srgbClr val="5E5E5E"/>
              </a:solidFill>
            </a:endParaRPr>
          </a:p>
        </p:txBody>
      </p:sp>
      <p:sp>
        <p:nvSpPr>
          <p:cNvPr id="7" name="Text Placeholder 3">
            <a:extLst>
              <a:ext uri="{FF2B5EF4-FFF2-40B4-BE49-F238E27FC236}">
                <a16:creationId xmlns:a16="http://schemas.microsoft.com/office/drawing/2014/main" id="{E27661EC-079C-1DF9-E9B1-B283B45F5D3C}"/>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Results</a:t>
            </a:r>
            <a:r>
              <a:rPr lang="en-US" i="1" dirty="0">
                <a:solidFill>
                  <a:srgbClr val="5E5E5E"/>
                </a:solidFill>
                <a:latin typeface="Helvetica Neue UltraLight" panose="02000206000000020004" pitchFamily="2" charset="0"/>
                <a:ea typeface="Helvetica Neue UltraLight" panose="02000206000000020004" pitchFamily="2" charset="0"/>
              </a:rPr>
              <a:t>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pic>
        <p:nvPicPr>
          <p:cNvPr id="15" name="Picture 14" descr="A screenshot of a bullet chart from highcharts.">
            <a:extLst>
              <a:ext uri="{FF2B5EF4-FFF2-40B4-BE49-F238E27FC236}">
                <a16:creationId xmlns:a16="http://schemas.microsoft.com/office/drawing/2014/main" id="{9E9D95A1-FDA7-4DAC-1602-4AEE2206684E}"/>
              </a:ext>
            </a:extLst>
          </p:cNvPr>
          <p:cNvPicPr>
            <a:picLocks noChangeAspect="1"/>
          </p:cNvPicPr>
          <p:nvPr/>
        </p:nvPicPr>
        <p:blipFill>
          <a:blip r:embed="rId3"/>
          <a:stretch>
            <a:fillRect/>
          </a:stretch>
        </p:blipFill>
        <p:spPr>
          <a:xfrm>
            <a:off x="5956416" y="3073231"/>
            <a:ext cx="12471168" cy="9745389"/>
          </a:xfrm>
          <a:prstGeom prst="rect">
            <a:avLst/>
          </a:prstGeom>
        </p:spPr>
      </p:pic>
      <p:sp>
        <p:nvSpPr>
          <p:cNvPr id="16" name="TextBox 15">
            <a:extLst>
              <a:ext uri="{FF2B5EF4-FFF2-40B4-BE49-F238E27FC236}">
                <a16:creationId xmlns:a16="http://schemas.microsoft.com/office/drawing/2014/main" id="{2A4276E7-B8AE-59E0-18DE-FBCD89C917B7}"/>
              </a:ext>
            </a:extLst>
          </p:cNvPr>
          <p:cNvSpPr txBox="1"/>
          <p:nvPr/>
        </p:nvSpPr>
        <p:spPr>
          <a:xfrm>
            <a:off x="835454" y="4340334"/>
            <a:ext cx="444730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3200" i="0" u="none" strike="noStrike" cap="none" spc="0" normalizeH="0" baseline="0" dirty="0">
                <a:ln>
                  <a:noFill/>
                </a:ln>
                <a:solidFill>
                  <a:srgbClr val="000000"/>
                </a:solidFill>
                <a:effectLst/>
                <a:uFillTx/>
                <a:latin typeface="Helvetica Neue"/>
                <a:ea typeface="Helvetica Neue"/>
                <a:cs typeface="Helvetica Neue"/>
                <a:sym typeface="Helvetica Neue"/>
              </a:rPr>
              <a:t>Chart type has an explanation in the docs</a:t>
            </a:r>
          </a:p>
        </p:txBody>
      </p:sp>
      <p:cxnSp>
        <p:nvCxnSpPr>
          <p:cNvPr id="18" name="Straight Arrow Connector 17">
            <a:extLst>
              <a:ext uri="{FF2B5EF4-FFF2-40B4-BE49-F238E27FC236}">
                <a16:creationId xmlns:a16="http://schemas.microsoft.com/office/drawing/2014/main" id="{57903711-1399-7DE3-F34E-68B75610167E}"/>
              </a:ext>
            </a:extLst>
          </p:cNvPr>
          <p:cNvCxnSpPr>
            <a:stCxn id="16" idx="3"/>
          </p:cNvCxnSpPr>
          <p:nvPr/>
        </p:nvCxnSpPr>
        <p:spPr>
          <a:xfrm flipV="1">
            <a:off x="5282763" y="4876800"/>
            <a:ext cx="673653" cy="7273"/>
          </a:xfrm>
          <a:prstGeom prst="straightConnector1">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4243230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206450" y="766114"/>
            <a:ext cx="21971100" cy="3419806"/>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dirty="0"/>
              <a:t>Even best-in-class tools like </a:t>
            </a:r>
            <a:r>
              <a:rPr lang="en-US" dirty="0" err="1"/>
              <a:t>Highcharts</a:t>
            </a:r>
            <a:r>
              <a:rPr lang="en-US" dirty="0"/>
              <a:t> benefit from Chartability</a:t>
            </a:r>
            <a:endParaRPr dirty="0"/>
          </a:p>
        </p:txBody>
      </p:sp>
      <p:sp>
        <p:nvSpPr>
          <p:cNvPr id="3" name="Slide Number Placeholder 5">
            <a:extLst>
              <a:ext uri="{FF2B5EF4-FFF2-40B4-BE49-F238E27FC236}">
                <a16:creationId xmlns:a16="http://schemas.microsoft.com/office/drawing/2014/main" id="{CA3F9564-3E43-3647-9D98-EDFB6E6CEAE4}"/>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63</a:t>
            </a:fld>
            <a:endParaRPr lang="en-US" sz="1800" dirty="0">
              <a:solidFill>
                <a:srgbClr val="5E5E5E"/>
              </a:solidFill>
            </a:endParaRPr>
          </a:p>
        </p:txBody>
      </p:sp>
      <p:sp>
        <p:nvSpPr>
          <p:cNvPr id="7" name="Text Placeholder 3">
            <a:extLst>
              <a:ext uri="{FF2B5EF4-FFF2-40B4-BE49-F238E27FC236}">
                <a16:creationId xmlns:a16="http://schemas.microsoft.com/office/drawing/2014/main" id="{E27661EC-079C-1DF9-E9B1-B283B45F5D3C}"/>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Results</a:t>
            </a:r>
            <a:r>
              <a:rPr lang="en-US" i="1" dirty="0">
                <a:solidFill>
                  <a:srgbClr val="5E5E5E"/>
                </a:solidFill>
                <a:latin typeface="Helvetica Neue UltraLight" panose="02000206000000020004" pitchFamily="2" charset="0"/>
                <a:ea typeface="Helvetica Neue UltraLight" panose="02000206000000020004" pitchFamily="2" charset="0"/>
              </a:rPr>
              <a:t>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pic>
        <p:nvPicPr>
          <p:cNvPr id="15" name="Picture 14" descr="A screenshot of a bullet chart from highcharts.">
            <a:extLst>
              <a:ext uri="{FF2B5EF4-FFF2-40B4-BE49-F238E27FC236}">
                <a16:creationId xmlns:a16="http://schemas.microsoft.com/office/drawing/2014/main" id="{9E9D95A1-FDA7-4DAC-1602-4AEE2206684E}"/>
              </a:ext>
            </a:extLst>
          </p:cNvPr>
          <p:cNvPicPr>
            <a:picLocks noChangeAspect="1"/>
          </p:cNvPicPr>
          <p:nvPr/>
        </p:nvPicPr>
        <p:blipFill>
          <a:blip r:embed="rId3"/>
          <a:stretch>
            <a:fillRect/>
          </a:stretch>
        </p:blipFill>
        <p:spPr>
          <a:xfrm>
            <a:off x="5956416" y="3073231"/>
            <a:ext cx="12471168" cy="9745389"/>
          </a:xfrm>
          <a:prstGeom prst="rect">
            <a:avLst/>
          </a:prstGeom>
        </p:spPr>
      </p:pic>
      <p:sp>
        <p:nvSpPr>
          <p:cNvPr id="16" name="TextBox 15">
            <a:extLst>
              <a:ext uri="{FF2B5EF4-FFF2-40B4-BE49-F238E27FC236}">
                <a16:creationId xmlns:a16="http://schemas.microsoft.com/office/drawing/2014/main" id="{2A4276E7-B8AE-59E0-18DE-FBCD89C917B7}"/>
              </a:ext>
            </a:extLst>
          </p:cNvPr>
          <p:cNvSpPr txBox="1"/>
          <p:nvPr/>
        </p:nvSpPr>
        <p:spPr>
          <a:xfrm>
            <a:off x="690880" y="7597672"/>
            <a:ext cx="4591883"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3200" i="0" u="none" strike="noStrike" cap="none" spc="0" normalizeH="0" baseline="0" dirty="0">
                <a:ln>
                  <a:noFill/>
                </a:ln>
                <a:solidFill>
                  <a:srgbClr val="000000"/>
                </a:solidFill>
                <a:effectLst/>
                <a:uFillTx/>
                <a:latin typeface="Helvetica Neue"/>
                <a:ea typeface="Helvetica Neue"/>
                <a:cs typeface="Helvetica Neue"/>
                <a:sym typeface="Helvetica Neue"/>
              </a:rPr>
              <a:t>Improved keyboard and screen reader navigation</a:t>
            </a:r>
          </a:p>
        </p:txBody>
      </p:sp>
      <p:cxnSp>
        <p:nvCxnSpPr>
          <p:cNvPr id="18" name="Straight Arrow Connector 17">
            <a:extLst>
              <a:ext uri="{FF2B5EF4-FFF2-40B4-BE49-F238E27FC236}">
                <a16:creationId xmlns:a16="http://schemas.microsoft.com/office/drawing/2014/main" id="{57903711-1399-7DE3-F34E-68B75610167E}"/>
              </a:ext>
            </a:extLst>
          </p:cNvPr>
          <p:cNvCxnSpPr>
            <a:cxnSpLocks/>
            <a:stCxn id="16" idx="3"/>
          </p:cNvCxnSpPr>
          <p:nvPr/>
        </p:nvCxnSpPr>
        <p:spPr>
          <a:xfrm flipV="1">
            <a:off x="5282763" y="8134138"/>
            <a:ext cx="673653" cy="7273"/>
          </a:xfrm>
          <a:prstGeom prst="straightConnector1">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1131237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206450" y="766114"/>
            <a:ext cx="21971100" cy="3419806"/>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dirty="0"/>
              <a:t>Even best-in-class tools like </a:t>
            </a:r>
            <a:r>
              <a:rPr lang="en-US" dirty="0" err="1"/>
              <a:t>Highcharts</a:t>
            </a:r>
            <a:r>
              <a:rPr lang="en-US" dirty="0"/>
              <a:t> benefit from Chartability</a:t>
            </a:r>
            <a:endParaRPr dirty="0"/>
          </a:p>
        </p:txBody>
      </p:sp>
      <p:sp>
        <p:nvSpPr>
          <p:cNvPr id="3" name="Slide Number Placeholder 5">
            <a:extLst>
              <a:ext uri="{FF2B5EF4-FFF2-40B4-BE49-F238E27FC236}">
                <a16:creationId xmlns:a16="http://schemas.microsoft.com/office/drawing/2014/main" id="{CA3F9564-3E43-3647-9D98-EDFB6E6CEAE4}"/>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64</a:t>
            </a:fld>
            <a:endParaRPr lang="en-US" sz="1800" dirty="0">
              <a:solidFill>
                <a:srgbClr val="5E5E5E"/>
              </a:solidFill>
            </a:endParaRPr>
          </a:p>
        </p:txBody>
      </p:sp>
      <p:sp>
        <p:nvSpPr>
          <p:cNvPr id="7" name="Text Placeholder 3">
            <a:extLst>
              <a:ext uri="{FF2B5EF4-FFF2-40B4-BE49-F238E27FC236}">
                <a16:creationId xmlns:a16="http://schemas.microsoft.com/office/drawing/2014/main" id="{E27661EC-079C-1DF9-E9B1-B283B45F5D3C}"/>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Results</a:t>
            </a:r>
            <a:r>
              <a:rPr lang="en-US" i="1" dirty="0">
                <a:solidFill>
                  <a:srgbClr val="5E5E5E"/>
                </a:solidFill>
                <a:latin typeface="Helvetica Neue UltraLight" panose="02000206000000020004" pitchFamily="2" charset="0"/>
                <a:ea typeface="Helvetica Neue UltraLight" panose="02000206000000020004" pitchFamily="2" charset="0"/>
              </a:rPr>
              <a:t>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pic>
        <p:nvPicPr>
          <p:cNvPr id="15" name="Picture 14" descr="A screenshot of a bullet chart from highcharts.">
            <a:extLst>
              <a:ext uri="{FF2B5EF4-FFF2-40B4-BE49-F238E27FC236}">
                <a16:creationId xmlns:a16="http://schemas.microsoft.com/office/drawing/2014/main" id="{9E9D95A1-FDA7-4DAC-1602-4AEE2206684E}"/>
              </a:ext>
            </a:extLst>
          </p:cNvPr>
          <p:cNvPicPr>
            <a:picLocks noChangeAspect="1"/>
          </p:cNvPicPr>
          <p:nvPr/>
        </p:nvPicPr>
        <p:blipFill>
          <a:blip r:embed="rId3"/>
          <a:stretch>
            <a:fillRect/>
          </a:stretch>
        </p:blipFill>
        <p:spPr>
          <a:xfrm>
            <a:off x="5956416" y="3073231"/>
            <a:ext cx="12471168" cy="9745389"/>
          </a:xfrm>
          <a:prstGeom prst="rect">
            <a:avLst/>
          </a:prstGeom>
        </p:spPr>
      </p:pic>
      <p:sp>
        <p:nvSpPr>
          <p:cNvPr id="16" name="TextBox 15">
            <a:extLst>
              <a:ext uri="{FF2B5EF4-FFF2-40B4-BE49-F238E27FC236}">
                <a16:creationId xmlns:a16="http://schemas.microsoft.com/office/drawing/2014/main" id="{2A4276E7-B8AE-59E0-18DE-FBCD89C917B7}"/>
              </a:ext>
            </a:extLst>
          </p:cNvPr>
          <p:cNvSpPr txBox="1"/>
          <p:nvPr/>
        </p:nvSpPr>
        <p:spPr>
          <a:xfrm>
            <a:off x="690880" y="11508011"/>
            <a:ext cx="4591883"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3200" i="0" u="none" strike="noStrike" cap="none" spc="0" normalizeH="0" baseline="0" dirty="0">
                <a:ln>
                  <a:noFill/>
                </a:ln>
                <a:solidFill>
                  <a:srgbClr val="000000"/>
                </a:solidFill>
                <a:effectLst/>
                <a:uFillTx/>
                <a:latin typeface="Helvetica Neue"/>
                <a:ea typeface="Helvetica Neue"/>
                <a:cs typeface="Helvetica Neue"/>
                <a:sym typeface="Helvetica Neue"/>
              </a:rPr>
              <a:t>Alt text made visible for a clear takeaway for all</a:t>
            </a:r>
          </a:p>
        </p:txBody>
      </p:sp>
      <p:cxnSp>
        <p:nvCxnSpPr>
          <p:cNvPr id="18" name="Straight Arrow Connector 17">
            <a:extLst>
              <a:ext uri="{FF2B5EF4-FFF2-40B4-BE49-F238E27FC236}">
                <a16:creationId xmlns:a16="http://schemas.microsoft.com/office/drawing/2014/main" id="{57903711-1399-7DE3-F34E-68B75610167E}"/>
              </a:ext>
            </a:extLst>
          </p:cNvPr>
          <p:cNvCxnSpPr>
            <a:cxnSpLocks/>
            <a:stCxn id="16" idx="3"/>
          </p:cNvCxnSpPr>
          <p:nvPr/>
        </p:nvCxnSpPr>
        <p:spPr>
          <a:xfrm flipV="1">
            <a:off x="5282763" y="12044477"/>
            <a:ext cx="673653" cy="7273"/>
          </a:xfrm>
          <a:prstGeom prst="straightConnector1">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5753016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206450" y="5422800"/>
            <a:ext cx="21971100" cy="143520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ts val="8500"/>
              <a:buFont typeface="Helvetica Neue"/>
              <a:buNone/>
            </a:pPr>
            <a:r>
              <a:rPr lang="en-US" dirty="0"/>
              <a:t>Community Involvement has Improved Chartability</a:t>
            </a:r>
            <a:endParaRPr dirty="0"/>
          </a:p>
        </p:txBody>
      </p:sp>
      <p:sp>
        <p:nvSpPr>
          <p:cNvPr id="142" name="Google Shape;142;g10104eaf235_1_123"/>
          <p:cNvSpPr txBox="1">
            <a:spLocks noGrp="1"/>
          </p:cNvSpPr>
          <p:nvPr>
            <p:ph type="body" idx="1"/>
          </p:nvPr>
        </p:nvSpPr>
        <p:spPr>
          <a:xfrm>
            <a:off x="1206450" y="6716262"/>
            <a:ext cx="21971100" cy="1743546"/>
          </a:xfrm>
          <a:prstGeom prst="rect">
            <a:avLst/>
          </a:prstGeom>
          <a:noFill/>
          <a:ln>
            <a:noFill/>
          </a:ln>
        </p:spPr>
        <p:txBody>
          <a:bodyPr spcFirstLastPara="1" wrap="square" lIns="45700" tIns="45700" rIns="45700" bIns="45700" anchor="t" anchorCtr="0">
            <a:normAutofit/>
          </a:bodyPr>
          <a:lstStyle/>
          <a:p>
            <a:pPr marL="0" lvl="0" indent="0"/>
            <a:r>
              <a:rPr lang="en-US" sz="5500" dirty="0">
                <a:latin typeface="Helvetica Neue"/>
                <a:ea typeface="Helvetica Neue"/>
                <a:cs typeface="Helvetica Neue"/>
                <a:sym typeface="Helvetica Neue"/>
              </a:rPr>
              <a:t>Chartability is now on Version 2, with 50 total heuristics.</a:t>
            </a:r>
            <a:endParaRPr sz="5500" dirty="0">
              <a:latin typeface="Helvetica Neue"/>
              <a:ea typeface="Helvetica Neue"/>
              <a:cs typeface="Helvetica Neue"/>
              <a:sym typeface="Helvetica Neue"/>
            </a:endParaRPr>
          </a:p>
        </p:txBody>
      </p:sp>
      <p:sp>
        <p:nvSpPr>
          <p:cNvPr id="2" name="Slide Number Placeholder 5">
            <a:extLst>
              <a:ext uri="{FF2B5EF4-FFF2-40B4-BE49-F238E27FC236}">
                <a16:creationId xmlns:a16="http://schemas.microsoft.com/office/drawing/2014/main" id="{18AF4711-CD8D-AE9A-F50F-8E32592948C1}"/>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65</a:t>
            </a:fld>
            <a:endParaRPr lang="en-US" sz="1800" dirty="0">
              <a:solidFill>
                <a:srgbClr val="5E5E5E"/>
              </a:solidFill>
            </a:endParaRPr>
          </a:p>
        </p:txBody>
      </p:sp>
      <p:sp>
        <p:nvSpPr>
          <p:cNvPr id="3" name="Text Placeholder 3">
            <a:extLst>
              <a:ext uri="{FF2B5EF4-FFF2-40B4-BE49-F238E27FC236}">
                <a16:creationId xmlns:a16="http://schemas.microsoft.com/office/drawing/2014/main" id="{E9D7387A-D32D-A045-5EC1-4B87C8AD6591}"/>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Results</a:t>
            </a:r>
            <a:r>
              <a:rPr lang="en-US" i="1" dirty="0">
                <a:solidFill>
                  <a:srgbClr val="5E5E5E"/>
                </a:solidFill>
                <a:latin typeface="Helvetica Neue UltraLight" panose="02000206000000020004" pitchFamily="2" charset="0"/>
                <a:ea typeface="Helvetica Neue UltraLight" panose="02000206000000020004" pitchFamily="2" charset="0"/>
              </a:rPr>
              <a:t>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36118000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206450" y="5422800"/>
            <a:ext cx="21971100" cy="143520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dirty="0"/>
              <a:t>Conclusion</a:t>
            </a:r>
            <a:endParaRPr dirty="0"/>
          </a:p>
        </p:txBody>
      </p:sp>
      <p:sp>
        <p:nvSpPr>
          <p:cNvPr id="142" name="Google Shape;142;g10104eaf235_1_123"/>
          <p:cNvSpPr txBox="1">
            <a:spLocks noGrp="1"/>
          </p:cNvSpPr>
          <p:nvPr>
            <p:ph type="body" idx="1"/>
          </p:nvPr>
        </p:nvSpPr>
        <p:spPr>
          <a:xfrm>
            <a:off x="1206450" y="6716262"/>
            <a:ext cx="21971100" cy="2976378"/>
          </a:xfrm>
          <a:prstGeom prst="rect">
            <a:avLst/>
          </a:prstGeom>
          <a:noFill/>
          <a:ln>
            <a:noFill/>
          </a:ln>
        </p:spPr>
        <p:txBody>
          <a:bodyPr spcFirstLastPara="1" wrap="square" lIns="45700" tIns="45700" rIns="45700" bIns="45700" anchor="t" anchorCtr="0">
            <a:normAutofit/>
          </a:bodyPr>
          <a:lstStyle/>
          <a:p>
            <a:pPr marL="0" lvl="0" indent="0"/>
            <a:r>
              <a:rPr lang="en-US" sz="6000" dirty="0">
                <a:latin typeface="Helvetica Neue" panose="02000503000000020004" pitchFamily="2" charset="0"/>
                <a:ea typeface="Helvetica Neue" panose="02000503000000020004" pitchFamily="2" charset="0"/>
                <a:cs typeface="Helvetica Neue" panose="02000503000000020004" pitchFamily="2" charset="0"/>
              </a:rPr>
              <a:t>We collected and synthesized existing knowledge for practitioners into a usable artifact and believe we know a bit more about how this improves how they do this work.</a:t>
            </a:r>
            <a:endParaRPr sz="5500" dirty="0">
              <a:latin typeface="Helvetica Neue"/>
              <a:ea typeface="Helvetica Neue"/>
              <a:cs typeface="Helvetica Neue"/>
              <a:sym typeface="Helvetica Neue"/>
            </a:endParaRPr>
          </a:p>
        </p:txBody>
      </p:sp>
      <p:sp>
        <p:nvSpPr>
          <p:cNvPr id="2" name="Slide Number Placeholder 5">
            <a:extLst>
              <a:ext uri="{FF2B5EF4-FFF2-40B4-BE49-F238E27FC236}">
                <a16:creationId xmlns:a16="http://schemas.microsoft.com/office/drawing/2014/main" id="{18AF4711-CD8D-AE9A-F50F-8E32592948C1}"/>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66</a:t>
            </a:fld>
            <a:endParaRPr lang="en-US" sz="1800" dirty="0">
              <a:solidFill>
                <a:srgbClr val="5E5E5E"/>
              </a:solidFill>
            </a:endParaRPr>
          </a:p>
        </p:txBody>
      </p:sp>
      <p:sp>
        <p:nvSpPr>
          <p:cNvPr id="3" name="Text Placeholder 3">
            <a:extLst>
              <a:ext uri="{FF2B5EF4-FFF2-40B4-BE49-F238E27FC236}">
                <a16:creationId xmlns:a16="http://schemas.microsoft.com/office/drawing/2014/main" id="{E9D7387A-D32D-A045-5EC1-4B87C8AD6591}"/>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Results</a:t>
            </a:r>
            <a:r>
              <a:rPr lang="en-US" i="1" dirty="0">
                <a:solidFill>
                  <a:srgbClr val="5E5E5E"/>
                </a:solidFill>
                <a:latin typeface="Helvetica Neue UltraLight" panose="02000206000000020004" pitchFamily="2" charset="0"/>
                <a:ea typeface="Helvetica Neue UltraLight" panose="02000206000000020004" pitchFamily="2" charset="0"/>
              </a:rPr>
              <a:t>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42874047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C8105-7712-D639-8FE5-66A9EBA458D5}"/>
              </a:ext>
            </a:extLst>
          </p:cNvPr>
          <p:cNvSpPr>
            <a:spLocks noGrp="1"/>
          </p:cNvSpPr>
          <p:nvPr>
            <p:ph type="body" sz="half" idx="1"/>
          </p:nvPr>
        </p:nvSpPr>
        <p:spPr>
          <a:xfrm>
            <a:off x="1200251" y="3841960"/>
            <a:ext cx="21971000" cy="6032079"/>
          </a:xfrm>
        </p:spPr>
        <p:txBody>
          <a:bodyPr>
            <a:normAutofit/>
          </a:bodyPr>
          <a:lstStyle/>
          <a:p>
            <a:pPr algn="l"/>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My future work:</a:t>
            </a:r>
          </a:p>
          <a:p>
            <a:pPr algn="l"/>
            <a:r>
              <a:rPr lang="en-US" sz="107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How do tools shape how practitioners imagine the potential of their work</a:t>
            </a:r>
            <a:r>
              <a:rPr lang="en-US" sz="10700" dirty="0">
                <a:latin typeface="+mj-lt"/>
                <a:ea typeface="Helvetica Neue" panose="02000503000000020004" pitchFamily="2" charset="0"/>
                <a:cs typeface="Helvetica Neue" panose="02000503000000020004" pitchFamily="2" charset="0"/>
              </a:rPr>
              <a:t>?</a:t>
            </a:r>
          </a:p>
        </p:txBody>
      </p:sp>
      <p:sp>
        <p:nvSpPr>
          <p:cNvPr id="3" name="Slide Number Placeholder 5">
            <a:extLst>
              <a:ext uri="{FF2B5EF4-FFF2-40B4-BE49-F238E27FC236}">
                <a16:creationId xmlns:a16="http://schemas.microsoft.com/office/drawing/2014/main" id="{C86E62EA-CA9A-B602-08BC-B7965928F179}"/>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67</a:t>
            </a:fld>
            <a:endParaRPr lang="en-US" sz="1800" dirty="0">
              <a:solidFill>
                <a:srgbClr val="5E5E5E"/>
              </a:solidFill>
            </a:endParaRPr>
          </a:p>
        </p:txBody>
      </p:sp>
      <p:sp>
        <p:nvSpPr>
          <p:cNvPr id="4" name="Text Placeholder 3">
            <a:extLst>
              <a:ext uri="{FF2B5EF4-FFF2-40B4-BE49-F238E27FC236}">
                <a16:creationId xmlns:a16="http://schemas.microsoft.com/office/drawing/2014/main" id="{E97FEAA4-47E6-F227-431D-A7BA45573848}"/>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Future Work  </a:t>
            </a:r>
          </a:p>
        </p:txBody>
      </p:sp>
    </p:spTree>
    <p:extLst>
      <p:ext uri="{BB962C8B-B14F-4D97-AF65-F5344CB8AC3E}">
        <p14:creationId xmlns:p14="http://schemas.microsoft.com/office/powerpoint/2010/main" val="3226611124"/>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62513B-7A27-22EB-6A62-1C40F73D537D}"/>
              </a:ext>
            </a:extLst>
          </p:cNvPr>
          <p:cNvPicPr>
            <a:picLocks noChangeAspect="1"/>
          </p:cNvPicPr>
          <p:nvPr/>
        </p:nvPicPr>
        <p:blipFill>
          <a:blip r:embed="rId3"/>
          <a:stretch>
            <a:fillRect/>
          </a:stretch>
        </p:blipFill>
        <p:spPr>
          <a:xfrm>
            <a:off x="1207689" y="2139308"/>
            <a:ext cx="11642224" cy="9437384"/>
          </a:xfrm>
          <a:prstGeom prst="rect">
            <a:avLst/>
          </a:prstGeom>
        </p:spPr>
      </p:pic>
      <p:sp>
        <p:nvSpPr>
          <p:cNvPr id="7" name="TextBox 6">
            <a:extLst>
              <a:ext uri="{FF2B5EF4-FFF2-40B4-BE49-F238E27FC236}">
                <a16:creationId xmlns:a16="http://schemas.microsoft.com/office/drawing/2014/main" id="{8025AAC5-D581-B5C5-8FF0-16295AD6EFB1}"/>
              </a:ext>
            </a:extLst>
          </p:cNvPr>
          <p:cNvSpPr txBox="1"/>
          <p:nvPr/>
        </p:nvSpPr>
        <p:spPr>
          <a:xfrm>
            <a:off x="13426429" y="5272950"/>
            <a:ext cx="9819408"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0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Why do practitioners use tools and materials that produce inaccessible outcomes?</a:t>
            </a:r>
          </a:p>
        </p:txBody>
      </p:sp>
      <p:sp>
        <p:nvSpPr>
          <p:cNvPr id="2" name="Slide Number Placeholder 5">
            <a:extLst>
              <a:ext uri="{FF2B5EF4-FFF2-40B4-BE49-F238E27FC236}">
                <a16:creationId xmlns:a16="http://schemas.microsoft.com/office/drawing/2014/main" id="{5B9EFF36-D3AE-86FF-6E1A-087B28C4BD16}"/>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68</a:t>
            </a:fld>
            <a:endParaRPr lang="en-US" sz="1800" dirty="0">
              <a:solidFill>
                <a:srgbClr val="5E5E5E"/>
              </a:solidFill>
            </a:endParaRPr>
          </a:p>
        </p:txBody>
      </p:sp>
      <p:sp>
        <p:nvSpPr>
          <p:cNvPr id="3" name="Text Placeholder 3">
            <a:extLst>
              <a:ext uri="{FF2B5EF4-FFF2-40B4-BE49-F238E27FC236}">
                <a16:creationId xmlns:a16="http://schemas.microsoft.com/office/drawing/2014/main" id="{F7587450-FDE9-88C2-4DA0-2CA25856DD21}"/>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i="1" dirty="0">
                <a:solidFill>
                  <a:srgbClr val="5E5E5E"/>
                </a:solidFill>
                <a:latin typeface="Helvetica Neue UltraLight" panose="02000206000000020004" pitchFamily="2" charset="0"/>
                <a:ea typeface="Helvetica Neue UltraLight" panose="02000206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a:t>
            </a: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Future Work  </a:t>
            </a:r>
          </a:p>
        </p:txBody>
      </p:sp>
    </p:spTree>
    <p:extLst>
      <p:ext uri="{BB962C8B-B14F-4D97-AF65-F5344CB8AC3E}">
        <p14:creationId xmlns:p14="http://schemas.microsoft.com/office/powerpoint/2010/main" val="2851988252"/>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CMU 05-899, Fall 2021"/>
          <p:cNvSpPr txBox="1">
            <a:spLocks noGrp="1"/>
          </p:cNvSpPr>
          <p:nvPr>
            <p:ph type="body" sz="quarter" idx="21"/>
          </p:nvPr>
        </p:nvSpPr>
        <p:spPr>
          <a:xfrm>
            <a:off x="562410" y="1023426"/>
            <a:ext cx="18279910" cy="6369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r>
              <a:rPr lang="en-US" dirty="0">
                <a:solidFill>
                  <a:srgbClr val="5E5E5E"/>
                </a:solidFill>
                <a:latin typeface="Helvetica Neue Light" panose="02000403000000020004" pitchFamily="2" charset="0"/>
                <a:ea typeface="Helvetica Neue Light" panose="02000403000000020004" pitchFamily="2" charset="0"/>
                <a:cs typeface="Helvetica Neue" panose="02000503000000020004" pitchFamily="2" charset="0"/>
              </a:rPr>
              <a:t>Frank Elavsky, Comm Talk, 2022 </a:t>
            </a:r>
            <a:r>
              <a:rPr lang="en-US" dirty="0">
                <a:solidFill>
                  <a:srgbClr val="5E5E5E"/>
                </a:solidFill>
                <a:latin typeface="Helvetica Neue Light" panose="02000403000000020004" pitchFamily="2" charset="0"/>
                <a:ea typeface="Helvetica Neue Light" panose="02000403000000020004" pitchFamily="2" charset="0"/>
                <a:cs typeface="Helvetica Neue" panose="02000503000000020004" pitchFamily="2" charset="0"/>
                <a:hlinkClick r:id="rId2">
                  <a:extLst>
                    <a:ext uri="{A12FA001-AC4F-418D-AE19-62706E023703}">
                      <ahyp:hlinkClr xmlns:ahyp="http://schemas.microsoft.com/office/drawing/2018/hyperlinkcolor" val="tx"/>
                    </a:ext>
                  </a:extLst>
                </a:hlinkClick>
              </a:rPr>
              <a:t>@FrankElavsky</a:t>
            </a:r>
            <a:endParaRPr dirty="0">
              <a:solidFill>
                <a:srgbClr val="5E5E5E"/>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227" name="TOPIC"/>
          <p:cNvSpPr txBox="1">
            <a:spLocks noGrp="1"/>
          </p:cNvSpPr>
          <p:nvPr>
            <p:ph type="title"/>
          </p:nvPr>
        </p:nvSpPr>
        <p:spPr>
          <a:xfrm>
            <a:off x="1206496" y="1422054"/>
            <a:ext cx="21971004" cy="4648201"/>
          </a:xfrm>
          <a:prstGeom prst="rect">
            <a:avLst/>
          </a:prstGeom>
        </p:spPr>
        <p:txBody>
          <a:bodyPr/>
          <a:lstStyle/>
          <a:p>
            <a:r>
              <a:rPr lang="en-US" dirty="0"/>
              <a:t>CHARTABILITY</a:t>
            </a:r>
            <a:endParaRPr dirty="0"/>
          </a:p>
        </p:txBody>
      </p:sp>
      <p:sp>
        <p:nvSpPr>
          <p:cNvPr id="226" name="Adam Perer and Dominik Moritz"/>
          <p:cNvSpPr txBox="1">
            <a:spLocks noGrp="1"/>
          </p:cNvSpPr>
          <p:nvPr>
            <p:ph type="body" sz="quarter" idx="1"/>
          </p:nvPr>
        </p:nvSpPr>
        <p:spPr>
          <a:xfrm>
            <a:off x="898359" y="12035617"/>
            <a:ext cx="18279910" cy="154890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lang="en-US" sz="3600" dirty="0">
                <a:solidFill>
                  <a:srgbClr val="5E5E5E"/>
                </a:solidFill>
                <a:latin typeface="Helvetica Neue Light" panose="02000403000000020004" pitchFamily="2" charset="0"/>
                <a:ea typeface="Helvetica Neue Light" panose="02000403000000020004" pitchFamily="2" charset="0"/>
                <a:cs typeface="Helvetica Neue" panose="02000503000000020004" pitchFamily="2" charset="0"/>
              </a:rPr>
              <a:t>by Frank Elavsky, Cynthia Bennett, Dominik Moritz</a:t>
            </a:r>
            <a:endParaRPr sz="3600" dirty="0">
              <a:solidFill>
                <a:srgbClr val="5E5E5E"/>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230" name="dig.cmu.edu/vis2021"/>
          <p:cNvSpPr txBox="1">
            <a:spLocks noGrp="1"/>
          </p:cNvSpPr>
          <p:nvPr>
            <p:ph type="body" sz="quarter" idx="22"/>
          </p:nvPr>
        </p:nvSpPr>
        <p:spPr>
          <a:xfrm>
            <a:off x="14928112" y="1064862"/>
            <a:ext cx="8500315" cy="6369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r>
              <a:rPr lang="en-US" dirty="0" err="1">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frank.computer</a:t>
            </a:r>
            <a:r>
              <a:rPr lang="en-US" dirty="0">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a:t>
            </a:r>
            <a:r>
              <a:rPr lang="en-US" dirty="0" err="1">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chartability</a:t>
            </a:r>
            <a:endParaRPr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228" name="Data Visualization"/>
          <p:cNvSpPr txBox="1">
            <a:spLocks noGrp="1"/>
          </p:cNvSpPr>
          <p:nvPr>
            <p:ph type="body" sz="quarter" idx="23"/>
          </p:nvPr>
        </p:nvSpPr>
        <p:spPr>
          <a:xfrm>
            <a:off x="1201342" y="6070253"/>
            <a:ext cx="21971001" cy="2439767"/>
          </a:xfrm>
          <a:prstGeom prst="rect">
            <a:avLst/>
          </a:prstGeom>
        </p:spPr>
        <p:txBody>
          <a:bodyPr>
            <a:normAutofit/>
          </a:bodyPr>
          <a:lstStyle/>
          <a:p>
            <a:pPr algn="l"/>
            <a:r>
              <a:rPr lang="en-US" sz="6000" i="1" dirty="0">
                <a:latin typeface="Helvetica Neue Light" panose="02000403000000020004" pitchFamily="2" charset="0"/>
                <a:ea typeface="Helvetica Neue Light" panose="02000403000000020004" pitchFamily="2" charset="0"/>
              </a:rPr>
              <a:t>How accessible is my visualization? Evaluating visualization accessibility with Chartability.</a:t>
            </a:r>
            <a:endParaRPr sz="6000" i="1" dirty="0">
              <a:latin typeface="Helvetica Neue Light" panose="02000403000000020004" pitchFamily="2" charset="0"/>
              <a:ea typeface="Helvetica Neue Light" panose="02000403000000020004" pitchFamily="2" charset="0"/>
            </a:endParaRPr>
          </a:p>
        </p:txBody>
      </p:sp>
      <p:pic>
        <p:nvPicPr>
          <p:cNvPr id="10" name="Picture 2" descr="Axle lab">
            <a:extLst>
              <a:ext uri="{FF2B5EF4-FFF2-40B4-BE49-F238E27FC236}">
                <a16:creationId xmlns:a16="http://schemas.microsoft.com/office/drawing/2014/main" id="{333C0CF9-E9CF-53C1-7F81-4A4EA431A1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7320" y="8804737"/>
            <a:ext cx="3810000" cy="3352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A0ECC10-99C9-077D-9E08-F77A0EFD5761}"/>
              </a:ext>
              <a:ext uri="{C183D7F6-B498-43B3-948B-1728B52AA6E4}">
                <adec:decorative xmlns:adec="http://schemas.microsoft.com/office/drawing/2017/decorative" val="1"/>
              </a:ext>
            </a:extLst>
          </p:cNvPr>
          <p:cNvSpPr/>
          <p:nvPr/>
        </p:nvSpPr>
        <p:spPr>
          <a:xfrm>
            <a:off x="20335461" y="11827565"/>
            <a:ext cx="3419061" cy="110442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TextBox 3">
            <a:extLst>
              <a:ext uri="{FF2B5EF4-FFF2-40B4-BE49-F238E27FC236}">
                <a16:creationId xmlns:a16="http://schemas.microsoft.com/office/drawing/2014/main" id="{7F1D1F8C-6A6F-703D-A1ED-FBE7C4ED280D}"/>
              </a:ext>
            </a:extLst>
          </p:cNvPr>
          <p:cNvSpPr txBox="1"/>
          <p:nvPr/>
        </p:nvSpPr>
        <p:spPr>
          <a:xfrm>
            <a:off x="20747320" y="12035984"/>
            <a:ext cx="268110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600" u="none" strike="noStrike" cap="none" spc="0" normalizeH="0" baseline="0" dirty="0" err="1">
                <a:ln>
                  <a:noFill/>
                </a:ln>
                <a:effectLst/>
                <a:uFillTx/>
                <a:latin typeface="Helvetica Neue Light" panose="02000403000000020004" pitchFamily="2" charset="0"/>
                <a:ea typeface="Helvetica Neue Light" panose="02000403000000020004" pitchFamily="2" charset="0"/>
                <a:cs typeface="Helvetica Neue" panose="02000503000000020004" pitchFamily="2" charset="0"/>
                <a:sym typeface="Helvetica Neue"/>
                <a:hlinkClick r:id="rId5">
                  <a:extLst>
                    <a:ext uri="{A12FA001-AC4F-418D-AE19-62706E023703}">
                      <ahyp:hlinkClr xmlns:ahyp="http://schemas.microsoft.com/office/drawing/2018/hyperlinkcolor" val="tx"/>
                    </a:ext>
                  </a:extLst>
                </a:hlinkClick>
              </a:rPr>
              <a:t>dig.cmu.edu</a:t>
            </a:r>
            <a:endParaRPr kumimoji="0" lang="en-US" sz="3600" u="none" strike="noStrike" cap="none" spc="0" normalizeH="0" baseline="0" dirty="0">
              <a:ln>
                <a:noFill/>
              </a:ln>
              <a:effectLst/>
              <a:uFillTx/>
              <a:latin typeface="Helvetica Neue Light" panose="02000403000000020004" pitchFamily="2" charset="0"/>
              <a:ea typeface="Helvetica Neue Light" panose="02000403000000020004" pitchFamily="2" charset="0"/>
              <a:cs typeface="Helvetica Neue" panose="02000503000000020004" pitchFamily="2" charset="0"/>
              <a:sym typeface="Helvetica Neue"/>
            </a:endParaRPr>
          </a:p>
        </p:txBody>
      </p:sp>
      <p:sp>
        <p:nvSpPr>
          <p:cNvPr id="13" name="TextBox 12">
            <a:extLst>
              <a:ext uri="{FF2B5EF4-FFF2-40B4-BE49-F238E27FC236}">
                <a16:creationId xmlns:a16="http://schemas.microsoft.com/office/drawing/2014/main" id="{3F909D67-9D32-D961-CA65-982193079029}"/>
              </a:ext>
            </a:extLst>
          </p:cNvPr>
          <p:cNvSpPr txBox="1"/>
          <p:nvPr/>
        </p:nvSpPr>
        <p:spPr>
          <a:xfrm>
            <a:off x="17501767" y="12035984"/>
            <a:ext cx="268110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600" u="none" strike="noStrike" cap="none" spc="0" normalizeH="0" baseline="0" dirty="0">
                <a:ln>
                  <a:noFill/>
                </a:ln>
                <a:effectLst/>
                <a:uFillTx/>
                <a:latin typeface="Helvetica Neue Light" panose="02000403000000020004" pitchFamily="2" charset="0"/>
                <a:ea typeface="Helvetica Neue Light" panose="02000403000000020004" pitchFamily="2" charset="0"/>
                <a:cs typeface="Helvetica Neue" panose="02000503000000020004" pitchFamily="2" charset="0"/>
                <a:sym typeface="Helvetica Neue"/>
                <a:hlinkClick r:id="rId6">
                  <a:extLst>
                    <a:ext uri="{A12FA001-AC4F-418D-AE19-62706E023703}">
                      <ahyp:hlinkClr xmlns:ahyp="http://schemas.microsoft.com/office/drawing/2018/hyperlinkcolor" val="tx"/>
                    </a:ext>
                  </a:extLst>
                </a:hlinkClick>
              </a:rPr>
              <a:t>axle-</a:t>
            </a:r>
            <a:r>
              <a:rPr kumimoji="0" lang="en-US" sz="3600" u="none" strike="noStrike" cap="none" spc="0" normalizeH="0" baseline="0" dirty="0" err="1">
                <a:ln>
                  <a:noFill/>
                </a:ln>
                <a:effectLst/>
                <a:uFillTx/>
                <a:latin typeface="Helvetica Neue Light" panose="02000403000000020004" pitchFamily="2" charset="0"/>
                <a:ea typeface="Helvetica Neue Light" panose="02000403000000020004" pitchFamily="2" charset="0"/>
                <a:cs typeface="Helvetica Neue" panose="02000503000000020004" pitchFamily="2" charset="0"/>
                <a:sym typeface="Helvetica Neue"/>
                <a:hlinkClick r:id="rId6">
                  <a:extLst>
                    <a:ext uri="{A12FA001-AC4F-418D-AE19-62706E023703}">
                      <ahyp:hlinkClr xmlns:ahyp="http://schemas.microsoft.com/office/drawing/2018/hyperlinkcolor" val="tx"/>
                    </a:ext>
                  </a:extLst>
                </a:hlinkClick>
              </a:rPr>
              <a:t>lab.com</a:t>
            </a:r>
            <a:endParaRPr kumimoji="0" lang="en-US" sz="3600" u="none" strike="noStrike" cap="none" spc="0" normalizeH="0" baseline="0" dirty="0">
              <a:ln>
                <a:noFill/>
              </a:ln>
              <a:effectLst/>
              <a:uFillTx/>
              <a:latin typeface="Helvetica Neue Light" panose="02000403000000020004" pitchFamily="2" charset="0"/>
              <a:ea typeface="Helvetica Neue Light" panose="02000403000000020004" pitchFamily="2" charset="0"/>
              <a:cs typeface="Helvetica Neue" panose="02000503000000020004" pitchFamily="2" charset="0"/>
              <a:sym typeface="Helvetica Neue"/>
            </a:endParaRPr>
          </a:p>
        </p:txBody>
      </p:sp>
      <p:pic>
        <p:nvPicPr>
          <p:cNvPr id="28674" name="Picture 2" descr="Dominik Moritz photo">
            <a:extLst>
              <a:ext uri="{FF2B5EF4-FFF2-40B4-BE49-F238E27FC236}">
                <a16:creationId xmlns:a16="http://schemas.microsoft.com/office/drawing/2014/main" id="{752AE1C6-7177-EA9F-4F24-74FB17A301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9717" y="9662253"/>
            <a:ext cx="2254892" cy="2254892"/>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5" descr="Cynthia photo">
            <a:extLst>
              <a:ext uri="{FF2B5EF4-FFF2-40B4-BE49-F238E27FC236}">
                <a16:creationId xmlns:a16="http://schemas.microsoft.com/office/drawing/2014/main" id="{6E5AEAE7-43A3-055E-B134-B14CC5D61EEE}"/>
              </a:ext>
            </a:extLst>
          </p:cNvPr>
          <p:cNvPicPr>
            <a:picLocks noChangeAspect="1"/>
          </p:cNvPicPr>
          <p:nvPr/>
        </p:nvPicPr>
        <p:blipFill>
          <a:blip r:embed="rId8"/>
          <a:stretch>
            <a:fillRect/>
          </a:stretch>
        </p:blipFill>
        <p:spPr>
          <a:xfrm>
            <a:off x="5024962" y="9662253"/>
            <a:ext cx="2254892" cy="2254892"/>
          </a:xfrm>
          <a:prstGeom prst="ellipse">
            <a:avLst/>
          </a:prstGeom>
        </p:spPr>
      </p:pic>
      <p:pic>
        <p:nvPicPr>
          <p:cNvPr id="28676" name="Picture 4" descr="Frank photo">
            <a:extLst>
              <a:ext uri="{FF2B5EF4-FFF2-40B4-BE49-F238E27FC236}">
                <a16:creationId xmlns:a16="http://schemas.microsoft.com/office/drawing/2014/main" id="{478DA088-D450-35B0-0C8C-EB29FBCB6F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0329" y="9662253"/>
            <a:ext cx="2254892" cy="2254892"/>
          </a:xfrm>
          <a:prstGeom prst="ellipse">
            <a:avLst/>
          </a:prstGeom>
          <a:noFill/>
          <a:extLst>
            <a:ext uri="{909E8E84-426E-40DD-AFC4-6F175D3DCCD1}">
              <a14:hiddenFill xmlns:a14="http://schemas.microsoft.com/office/drawing/2010/main">
                <a:solidFill>
                  <a:srgbClr val="FFFFFF"/>
                </a:solidFill>
              </a14:hiddenFill>
            </a:ext>
          </a:extLst>
        </p:spPr>
      </p:pic>
      <p:pic>
        <p:nvPicPr>
          <p:cNvPr id="28678" name="Picture 6" descr="Human-Computer Interaction Institute">
            <a:extLst>
              <a:ext uri="{FF2B5EF4-FFF2-40B4-BE49-F238E27FC236}">
                <a16:creationId xmlns:a16="http://schemas.microsoft.com/office/drawing/2014/main" id="{D04F88BB-ACB6-D477-C596-F8B2AB8194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12180" y="9412668"/>
            <a:ext cx="4470400" cy="22733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2E16220-855B-11D7-7E82-B90EF8892E06}"/>
              </a:ext>
            </a:extLst>
          </p:cNvPr>
          <p:cNvSpPr txBox="1"/>
          <p:nvPr/>
        </p:nvSpPr>
        <p:spPr>
          <a:xfrm>
            <a:off x="13530457" y="11980685"/>
            <a:ext cx="268110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600" u="none" strike="noStrike" cap="none" spc="0" normalizeH="0" baseline="0" dirty="0" err="1">
                <a:ln>
                  <a:noFill/>
                </a:ln>
                <a:effectLst/>
                <a:uFillTx/>
                <a:latin typeface="Helvetica Neue Light" panose="02000403000000020004" pitchFamily="2" charset="0"/>
                <a:ea typeface="Helvetica Neue Light" panose="02000403000000020004" pitchFamily="2" charset="0"/>
                <a:cs typeface="Helvetica Neue" panose="02000503000000020004" pitchFamily="2" charset="0"/>
                <a:sym typeface="Helvetica Neue"/>
                <a:hlinkClick r:id="rId11">
                  <a:extLst>
                    <a:ext uri="{A12FA001-AC4F-418D-AE19-62706E023703}">
                      <ahyp:hlinkClr xmlns:ahyp="http://schemas.microsoft.com/office/drawing/2018/hyperlinkcolor" val="tx"/>
                    </a:ext>
                  </a:extLst>
                </a:hlinkClick>
              </a:rPr>
              <a:t>hcii.cmu.edu</a:t>
            </a:r>
            <a:endParaRPr kumimoji="0" lang="en-US" sz="3600" u="none" strike="noStrike" cap="none" spc="0" normalizeH="0" baseline="0" dirty="0">
              <a:ln>
                <a:noFill/>
              </a:ln>
              <a:effectLst/>
              <a:uFillTx/>
              <a:latin typeface="Helvetica Neue Light" panose="02000403000000020004" pitchFamily="2" charset="0"/>
              <a:ea typeface="Helvetica Neue Light" panose="020004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416504234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206450" y="1671928"/>
            <a:ext cx="21971100" cy="137264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dirty="0"/>
              <a:t>Perceivable:</a:t>
            </a:r>
            <a:endParaRPr dirty="0"/>
          </a:p>
        </p:txBody>
      </p:sp>
      <p:sp>
        <p:nvSpPr>
          <p:cNvPr id="18" name="Google Shape;142;g10104eaf235_1_123">
            <a:extLst>
              <a:ext uri="{FF2B5EF4-FFF2-40B4-BE49-F238E27FC236}">
                <a16:creationId xmlns:a16="http://schemas.microsoft.com/office/drawing/2014/main" id="{74F1FFC7-B29C-0266-B271-38E3920B7A9A}"/>
              </a:ext>
            </a:extLst>
          </p:cNvPr>
          <p:cNvSpPr txBox="1">
            <a:spLocks noGrp="1"/>
          </p:cNvSpPr>
          <p:nvPr>
            <p:ph type="body" idx="1"/>
          </p:nvPr>
        </p:nvSpPr>
        <p:spPr>
          <a:xfrm>
            <a:off x="2487168" y="2788539"/>
            <a:ext cx="20690332" cy="1114018"/>
          </a:xfrm>
          <a:prstGeom prst="rect">
            <a:avLst/>
          </a:prstGeom>
          <a:noFill/>
          <a:ln>
            <a:noFill/>
          </a:ln>
        </p:spPr>
        <p:txBody>
          <a:bodyPr spcFirstLastPara="1" wrap="square" lIns="45700" tIns="45700" rIns="45700" bIns="45700" anchor="t" anchorCtr="0">
            <a:normAutofit/>
          </a:bodyPr>
          <a:lstStyle/>
          <a:p>
            <a:pPr marL="0" lvl="0" indent="0"/>
            <a:r>
              <a:rPr lang="en-US" sz="5500" dirty="0">
                <a:latin typeface="Helvetica Neue"/>
                <a:ea typeface="Helvetica Neue"/>
                <a:cs typeface="Helvetica Neue"/>
                <a:sym typeface="Helvetica Neue"/>
              </a:rPr>
              <a:t>Different ways of perceiving.</a:t>
            </a:r>
            <a:endParaRPr lang="en-US" dirty="0"/>
          </a:p>
        </p:txBody>
      </p:sp>
      <p:sp>
        <p:nvSpPr>
          <p:cNvPr id="4" name="Google Shape;141;g10104eaf235_1_123">
            <a:extLst>
              <a:ext uri="{FF2B5EF4-FFF2-40B4-BE49-F238E27FC236}">
                <a16:creationId xmlns:a16="http://schemas.microsoft.com/office/drawing/2014/main" id="{F13D29A8-6948-55FE-1A04-A0E8E4E37952}"/>
              </a:ext>
            </a:extLst>
          </p:cNvPr>
          <p:cNvSpPr txBox="1">
            <a:spLocks/>
          </p:cNvSpPr>
          <p:nvPr/>
        </p:nvSpPr>
        <p:spPr>
          <a:xfrm>
            <a:off x="1358850" y="4658968"/>
            <a:ext cx="21971100" cy="1282513"/>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0" marR="0" lvl="0" indent="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1pPr>
            <a:lvl2pPr marL="0" marR="0" lvl="1" indent="457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2pPr>
            <a:lvl3pPr marL="0" marR="0" lvl="2" indent="914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3pPr>
            <a:lvl4pPr marL="0" marR="0" lvl="3" indent="1371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4pPr>
            <a:lvl5pPr marL="0" marR="0" lvl="4" indent="18288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5pPr>
            <a:lvl6pPr marL="0" marR="0" lvl="5" indent="22860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6pPr>
            <a:lvl7pPr marL="0" marR="0" lvl="6" indent="2743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7pPr>
            <a:lvl8pPr marL="0" marR="0" lvl="7" indent="3200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8pPr>
            <a:lvl9pPr marL="0" marR="0" lvl="8" indent="3657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9pPr>
          </a:lstStyle>
          <a:p>
            <a:pPr hangingPunct="1">
              <a:buSzPts val="8500"/>
              <a:buFont typeface="Helvetica Neue"/>
              <a:buNone/>
            </a:pPr>
            <a:r>
              <a:rPr lang="en-US" dirty="0"/>
              <a:t>Operable:</a:t>
            </a:r>
          </a:p>
        </p:txBody>
      </p:sp>
      <p:sp>
        <p:nvSpPr>
          <p:cNvPr id="5" name="Google Shape;142;g10104eaf235_1_123">
            <a:extLst>
              <a:ext uri="{FF2B5EF4-FFF2-40B4-BE49-F238E27FC236}">
                <a16:creationId xmlns:a16="http://schemas.microsoft.com/office/drawing/2014/main" id="{78FD5FB1-0120-2FE4-5D2D-0B48AA51B02B}"/>
              </a:ext>
            </a:extLst>
          </p:cNvPr>
          <p:cNvSpPr txBox="1">
            <a:spLocks/>
          </p:cNvSpPr>
          <p:nvPr/>
        </p:nvSpPr>
        <p:spPr>
          <a:xfrm>
            <a:off x="2487168" y="5775579"/>
            <a:ext cx="20842732" cy="1114018"/>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45700" tIns="45700" rIns="45700" bIns="45700" anchor="t" anchorCtr="0">
            <a:normAutofit/>
          </a:bodyPr>
          <a:lstStyle>
            <a:lvl1pPr marL="457200" marR="0" lvl="0" indent="-228600" algn="l" defTabSz="2438338" rtl="0" latinLnBrk="0">
              <a:lnSpc>
                <a:spcPct val="100000"/>
              </a:lnSpc>
              <a:spcBef>
                <a:spcPts val="0"/>
              </a:spcBef>
              <a:spcAft>
                <a:spcPts val="0"/>
              </a:spcAft>
              <a:buClr>
                <a:srgbClr val="000000"/>
              </a:buClr>
              <a:buSzPts val="5500"/>
              <a:buFont typeface="Helvetica Neue"/>
              <a:buNone/>
              <a:tabLst/>
              <a:defRPr sz="55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hangingPunct="1"/>
            <a:r>
              <a:rPr lang="en-US" dirty="0"/>
              <a:t>Different ways of interacting.</a:t>
            </a:r>
          </a:p>
        </p:txBody>
      </p:sp>
      <p:sp>
        <p:nvSpPr>
          <p:cNvPr id="2" name="Slide Number Placeholder 5">
            <a:extLst>
              <a:ext uri="{FF2B5EF4-FFF2-40B4-BE49-F238E27FC236}">
                <a16:creationId xmlns:a16="http://schemas.microsoft.com/office/drawing/2014/main" id="{8366149F-6F22-CB12-0EAB-0521FCD280E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7</a:t>
            </a:fld>
            <a:endParaRPr lang="en-US" sz="1800" dirty="0">
              <a:solidFill>
                <a:srgbClr val="5E5E5E"/>
              </a:solidFill>
            </a:endParaRPr>
          </a:p>
        </p:txBody>
      </p:sp>
      <p:sp>
        <p:nvSpPr>
          <p:cNvPr id="6" name="Text Placeholder 3">
            <a:extLst>
              <a:ext uri="{FF2B5EF4-FFF2-40B4-BE49-F238E27FC236}">
                <a16:creationId xmlns:a16="http://schemas.microsoft.com/office/drawing/2014/main" id="{F36BDAE3-E67C-F1B8-24C2-9C0530445235}"/>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1792551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206450" y="1671928"/>
            <a:ext cx="21971100" cy="137264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dirty="0"/>
              <a:t>Perceivable:</a:t>
            </a:r>
            <a:endParaRPr dirty="0"/>
          </a:p>
        </p:txBody>
      </p:sp>
      <p:sp>
        <p:nvSpPr>
          <p:cNvPr id="18" name="Google Shape;142;g10104eaf235_1_123">
            <a:extLst>
              <a:ext uri="{FF2B5EF4-FFF2-40B4-BE49-F238E27FC236}">
                <a16:creationId xmlns:a16="http://schemas.microsoft.com/office/drawing/2014/main" id="{74F1FFC7-B29C-0266-B271-38E3920B7A9A}"/>
              </a:ext>
            </a:extLst>
          </p:cNvPr>
          <p:cNvSpPr txBox="1">
            <a:spLocks noGrp="1"/>
          </p:cNvSpPr>
          <p:nvPr>
            <p:ph type="body" idx="1"/>
          </p:nvPr>
        </p:nvSpPr>
        <p:spPr>
          <a:xfrm>
            <a:off x="2487168" y="2788539"/>
            <a:ext cx="20690332" cy="1114018"/>
          </a:xfrm>
          <a:prstGeom prst="rect">
            <a:avLst/>
          </a:prstGeom>
          <a:noFill/>
          <a:ln>
            <a:noFill/>
          </a:ln>
        </p:spPr>
        <p:txBody>
          <a:bodyPr spcFirstLastPara="1" wrap="square" lIns="45700" tIns="45700" rIns="45700" bIns="45700" anchor="t" anchorCtr="0">
            <a:normAutofit/>
          </a:bodyPr>
          <a:lstStyle/>
          <a:p>
            <a:pPr marL="0" lvl="0" indent="0"/>
            <a:r>
              <a:rPr lang="en-US" sz="5500" dirty="0">
                <a:latin typeface="Helvetica Neue"/>
                <a:ea typeface="Helvetica Neue"/>
                <a:cs typeface="Helvetica Neue"/>
                <a:sym typeface="Helvetica Neue"/>
              </a:rPr>
              <a:t>Different ways of perceiving.</a:t>
            </a:r>
            <a:endParaRPr lang="en-US" dirty="0"/>
          </a:p>
        </p:txBody>
      </p:sp>
      <p:sp>
        <p:nvSpPr>
          <p:cNvPr id="4" name="Google Shape;141;g10104eaf235_1_123">
            <a:extLst>
              <a:ext uri="{FF2B5EF4-FFF2-40B4-BE49-F238E27FC236}">
                <a16:creationId xmlns:a16="http://schemas.microsoft.com/office/drawing/2014/main" id="{F13D29A8-6948-55FE-1A04-A0E8E4E37952}"/>
              </a:ext>
            </a:extLst>
          </p:cNvPr>
          <p:cNvSpPr txBox="1">
            <a:spLocks/>
          </p:cNvSpPr>
          <p:nvPr/>
        </p:nvSpPr>
        <p:spPr>
          <a:xfrm>
            <a:off x="1358850" y="4658968"/>
            <a:ext cx="21971100" cy="1282513"/>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0" marR="0" lvl="0" indent="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1pPr>
            <a:lvl2pPr marL="0" marR="0" lvl="1" indent="457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2pPr>
            <a:lvl3pPr marL="0" marR="0" lvl="2" indent="914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3pPr>
            <a:lvl4pPr marL="0" marR="0" lvl="3" indent="1371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4pPr>
            <a:lvl5pPr marL="0" marR="0" lvl="4" indent="18288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5pPr>
            <a:lvl6pPr marL="0" marR="0" lvl="5" indent="22860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6pPr>
            <a:lvl7pPr marL="0" marR="0" lvl="6" indent="2743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7pPr>
            <a:lvl8pPr marL="0" marR="0" lvl="7" indent="3200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8pPr>
            <a:lvl9pPr marL="0" marR="0" lvl="8" indent="3657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9pPr>
          </a:lstStyle>
          <a:p>
            <a:pPr hangingPunct="1">
              <a:buSzPts val="8500"/>
              <a:buFont typeface="Helvetica Neue"/>
              <a:buNone/>
            </a:pPr>
            <a:r>
              <a:rPr lang="en-US" dirty="0"/>
              <a:t>Operable:</a:t>
            </a:r>
          </a:p>
        </p:txBody>
      </p:sp>
      <p:sp>
        <p:nvSpPr>
          <p:cNvPr id="5" name="Google Shape;142;g10104eaf235_1_123">
            <a:extLst>
              <a:ext uri="{FF2B5EF4-FFF2-40B4-BE49-F238E27FC236}">
                <a16:creationId xmlns:a16="http://schemas.microsoft.com/office/drawing/2014/main" id="{78FD5FB1-0120-2FE4-5D2D-0B48AA51B02B}"/>
              </a:ext>
            </a:extLst>
          </p:cNvPr>
          <p:cNvSpPr txBox="1">
            <a:spLocks/>
          </p:cNvSpPr>
          <p:nvPr/>
        </p:nvSpPr>
        <p:spPr>
          <a:xfrm>
            <a:off x="2487168" y="5775579"/>
            <a:ext cx="20842732" cy="1114018"/>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45700" tIns="45700" rIns="45700" bIns="45700" anchor="t" anchorCtr="0">
            <a:normAutofit/>
          </a:bodyPr>
          <a:lstStyle>
            <a:lvl1pPr marL="457200" marR="0" lvl="0" indent="-228600" algn="l" defTabSz="2438338" rtl="0" latinLnBrk="0">
              <a:lnSpc>
                <a:spcPct val="100000"/>
              </a:lnSpc>
              <a:spcBef>
                <a:spcPts val="0"/>
              </a:spcBef>
              <a:spcAft>
                <a:spcPts val="0"/>
              </a:spcAft>
              <a:buClr>
                <a:srgbClr val="000000"/>
              </a:buClr>
              <a:buSzPts val="5500"/>
              <a:buFont typeface="Helvetica Neue"/>
              <a:buNone/>
              <a:tabLst/>
              <a:defRPr sz="55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hangingPunct="1"/>
            <a:r>
              <a:rPr lang="en-US" dirty="0"/>
              <a:t>Different ways of interacting.</a:t>
            </a:r>
          </a:p>
        </p:txBody>
      </p:sp>
      <p:sp>
        <p:nvSpPr>
          <p:cNvPr id="6" name="Google Shape;141;g10104eaf235_1_123">
            <a:extLst>
              <a:ext uri="{FF2B5EF4-FFF2-40B4-BE49-F238E27FC236}">
                <a16:creationId xmlns:a16="http://schemas.microsoft.com/office/drawing/2014/main" id="{1C1012F6-BB42-847D-9FB5-129A8933940A}"/>
              </a:ext>
            </a:extLst>
          </p:cNvPr>
          <p:cNvSpPr txBox="1">
            <a:spLocks/>
          </p:cNvSpPr>
          <p:nvPr/>
        </p:nvSpPr>
        <p:spPr>
          <a:xfrm>
            <a:off x="1206400" y="7572856"/>
            <a:ext cx="21971100" cy="1282513"/>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0" marR="0" lvl="0" indent="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1pPr>
            <a:lvl2pPr marL="0" marR="0" lvl="1" indent="457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2pPr>
            <a:lvl3pPr marL="0" marR="0" lvl="2" indent="914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3pPr>
            <a:lvl4pPr marL="0" marR="0" lvl="3" indent="1371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4pPr>
            <a:lvl5pPr marL="0" marR="0" lvl="4" indent="18288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5pPr>
            <a:lvl6pPr marL="0" marR="0" lvl="5" indent="22860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6pPr>
            <a:lvl7pPr marL="0" marR="0" lvl="6" indent="2743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7pPr>
            <a:lvl8pPr marL="0" marR="0" lvl="7" indent="3200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8pPr>
            <a:lvl9pPr marL="0" marR="0" lvl="8" indent="3657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9pPr>
          </a:lstStyle>
          <a:p>
            <a:pPr hangingPunct="1">
              <a:buSzPts val="8500"/>
              <a:buFont typeface="Helvetica Neue"/>
              <a:buNone/>
            </a:pPr>
            <a:r>
              <a:rPr lang="en-US" dirty="0"/>
              <a:t>Understandable:</a:t>
            </a:r>
          </a:p>
        </p:txBody>
      </p:sp>
      <p:sp>
        <p:nvSpPr>
          <p:cNvPr id="7" name="Google Shape;142;g10104eaf235_1_123">
            <a:extLst>
              <a:ext uri="{FF2B5EF4-FFF2-40B4-BE49-F238E27FC236}">
                <a16:creationId xmlns:a16="http://schemas.microsoft.com/office/drawing/2014/main" id="{0965259C-4146-7E97-3661-15AD87316B37}"/>
              </a:ext>
            </a:extLst>
          </p:cNvPr>
          <p:cNvSpPr txBox="1">
            <a:spLocks/>
          </p:cNvSpPr>
          <p:nvPr/>
        </p:nvSpPr>
        <p:spPr>
          <a:xfrm>
            <a:off x="2487168" y="8689467"/>
            <a:ext cx="20690282" cy="1114018"/>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45700" tIns="45700" rIns="45700" bIns="45700" anchor="t" anchorCtr="0">
            <a:normAutofit/>
          </a:bodyPr>
          <a:lstStyle>
            <a:lvl1pPr marL="457200" marR="0" lvl="0" indent="-228600" algn="l" defTabSz="2438338" rtl="0" latinLnBrk="0">
              <a:lnSpc>
                <a:spcPct val="100000"/>
              </a:lnSpc>
              <a:spcBef>
                <a:spcPts val="0"/>
              </a:spcBef>
              <a:spcAft>
                <a:spcPts val="0"/>
              </a:spcAft>
              <a:buClr>
                <a:srgbClr val="000000"/>
              </a:buClr>
              <a:buSzPts val="5500"/>
              <a:buFont typeface="Helvetica Neue"/>
              <a:buNone/>
              <a:tabLst/>
              <a:defRPr sz="55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hangingPunct="1"/>
            <a:r>
              <a:rPr lang="en-US" dirty="0"/>
              <a:t>A minimum level of comprehension.</a:t>
            </a:r>
          </a:p>
        </p:txBody>
      </p:sp>
      <p:sp>
        <p:nvSpPr>
          <p:cNvPr id="2" name="Slide Number Placeholder 5">
            <a:extLst>
              <a:ext uri="{FF2B5EF4-FFF2-40B4-BE49-F238E27FC236}">
                <a16:creationId xmlns:a16="http://schemas.microsoft.com/office/drawing/2014/main" id="{5A455D10-EB3D-AC91-03A2-2BCF7AC3B8BA}"/>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8</a:t>
            </a:fld>
            <a:endParaRPr lang="en-US" sz="1800" dirty="0">
              <a:solidFill>
                <a:srgbClr val="5E5E5E"/>
              </a:solidFill>
            </a:endParaRPr>
          </a:p>
        </p:txBody>
      </p:sp>
      <p:sp>
        <p:nvSpPr>
          <p:cNvPr id="8" name="Text Placeholder 3">
            <a:extLst>
              <a:ext uri="{FF2B5EF4-FFF2-40B4-BE49-F238E27FC236}">
                <a16:creationId xmlns:a16="http://schemas.microsoft.com/office/drawing/2014/main" id="{CEC99648-0C7D-5F30-E355-6CC0A956B766}"/>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3478085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0104eaf235_1_123"/>
          <p:cNvSpPr txBox="1">
            <a:spLocks noGrp="1"/>
          </p:cNvSpPr>
          <p:nvPr>
            <p:ph type="title"/>
          </p:nvPr>
        </p:nvSpPr>
        <p:spPr>
          <a:xfrm>
            <a:off x="1206450" y="1671928"/>
            <a:ext cx="21971100" cy="137264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dirty="0"/>
              <a:t>Perceivable:</a:t>
            </a:r>
            <a:endParaRPr dirty="0"/>
          </a:p>
        </p:txBody>
      </p:sp>
      <p:sp>
        <p:nvSpPr>
          <p:cNvPr id="18" name="Google Shape;142;g10104eaf235_1_123">
            <a:extLst>
              <a:ext uri="{FF2B5EF4-FFF2-40B4-BE49-F238E27FC236}">
                <a16:creationId xmlns:a16="http://schemas.microsoft.com/office/drawing/2014/main" id="{74F1FFC7-B29C-0266-B271-38E3920B7A9A}"/>
              </a:ext>
            </a:extLst>
          </p:cNvPr>
          <p:cNvSpPr txBox="1">
            <a:spLocks noGrp="1"/>
          </p:cNvSpPr>
          <p:nvPr>
            <p:ph type="body" idx="1"/>
          </p:nvPr>
        </p:nvSpPr>
        <p:spPr>
          <a:xfrm>
            <a:off x="2487168" y="2788539"/>
            <a:ext cx="20690332" cy="1114018"/>
          </a:xfrm>
          <a:prstGeom prst="rect">
            <a:avLst/>
          </a:prstGeom>
          <a:noFill/>
          <a:ln>
            <a:noFill/>
          </a:ln>
        </p:spPr>
        <p:txBody>
          <a:bodyPr spcFirstLastPara="1" wrap="square" lIns="45700" tIns="45700" rIns="45700" bIns="45700" anchor="t" anchorCtr="0">
            <a:normAutofit/>
          </a:bodyPr>
          <a:lstStyle/>
          <a:p>
            <a:pPr marL="0" lvl="0" indent="0"/>
            <a:r>
              <a:rPr lang="en-US" sz="5500" dirty="0">
                <a:latin typeface="Helvetica Neue"/>
                <a:ea typeface="Helvetica Neue"/>
                <a:cs typeface="Helvetica Neue"/>
                <a:sym typeface="Helvetica Neue"/>
              </a:rPr>
              <a:t>Different ways of perceiving.</a:t>
            </a:r>
            <a:endParaRPr lang="en-US" dirty="0"/>
          </a:p>
        </p:txBody>
      </p:sp>
      <p:sp>
        <p:nvSpPr>
          <p:cNvPr id="4" name="Google Shape;141;g10104eaf235_1_123">
            <a:extLst>
              <a:ext uri="{FF2B5EF4-FFF2-40B4-BE49-F238E27FC236}">
                <a16:creationId xmlns:a16="http://schemas.microsoft.com/office/drawing/2014/main" id="{F13D29A8-6948-55FE-1A04-A0E8E4E37952}"/>
              </a:ext>
            </a:extLst>
          </p:cNvPr>
          <p:cNvSpPr txBox="1">
            <a:spLocks/>
          </p:cNvSpPr>
          <p:nvPr/>
        </p:nvSpPr>
        <p:spPr>
          <a:xfrm>
            <a:off x="1358850" y="4658968"/>
            <a:ext cx="21971100" cy="1282513"/>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0" marR="0" lvl="0" indent="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1pPr>
            <a:lvl2pPr marL="0" marR="0" lvl="1" indent="457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2pPr>
            <a:lvl3pPr marL="0" marR="0" lvl="2" indent="914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3pPr>
            <a:lvl4pPr marL="0" marR="0" lvl="3" indent="1371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4pPr>
            <a:lvl5pPr marL="0" marR="0" lvl="4" indent="18288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5pPr>
            <a:lvl6pPr marL="0" marR="0" lvl="5" indent="22860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6pPr>
            <a:lvl7pPr marL="0" marR="0" lvl="6" indent="2743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7pPr>
            <a:lvl8pPr marL="0" marR="0" lvl="7" indent="3200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8pPr>
            <a:lvl9pPr marL="0" marR="0" lvl="8" indent="3657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9pPr>
          </a:lstStyle>
          <a:p>
            <a:pPr hangingPunct="1">
              <a:buSzPts val="8500"/>
              <a:buFont typeface="Helvetica Neue"/>
              <a:buNone/>
            </a:pPr>
            <a:r>
              <a:rPr lang="en-US" dirty="0"/>
              <a:t>Operable:</a:t>
            </a:r>
          </a:p>
        </p:txBody>
      </p:sp>
      <p:sp>
        <p:nvSpPr>
          <p:cNvPr id="5" name="Google Shape;142;g10104eaf235_1_123">
            <a:extLst>
              <a:ext uri="{FF2B5EF4-FFF2-40B4-BE49-F238E27FC236}">
                <a16:creationId xmlns:a16="http://schemas.microsoft.com/office/drawing/2014/main" id="{78FD5FB1-0120-2FE4-5D2D-0B48AA51B02B}"/>
              </a:ext>
            </a:extLst>
          </p:cNvPr>
          <p:cNvSpPr txBox="1">
            <a:spLocks/>
          </p:cNvSpPr>
          <p:nvPr/>
        </p:nvSpPr>
        <p:spPr>
          <a:xfrm>
            <a:off x="2487168" y="5775579"/>
            <a:ext cx="20842732" cy="1114018"/>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45700" tIns="45700" rIns="45700" bIns="45700" anchor="t" anchorCtr="0">
            <a:normAutofit/>
          </a:bodyPr>
          <a:lstStyle>
            <a:lvl1pPr marL="457200" marR="0" lvl="0" indent="-228600" algn="l" defTabSz="2438338" rtl="0" latinLnBrk="0">
              <a:lnSpc>
                <a:spcPct val="100000"/>
              </a:lnSpc>
              <a:spcBef>
                <a:spcPts val="0"/>
              </a:spcBef>
              <a:spcAft>
                <a:spcPts val="0"/>
              </a:spcAft>
              <a:buClr>
                <a:srgbClr val="000000"/>
              </a:buClr>
              <a:buSzPts val="5500"/>
              <a:buFont typeface="Helvetica Neue"/>
              <a:buNone/>
              <a:tabLst/>
              <a:defRPr sz="55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hangingPunct="1"/>
            <a:r>
              <a:rPr lang="en-US" dirty="0"/>
              <a:t>Different ways of interacting.</a:t>
            </a:r>
          </a:p>
        </p:txBody>
      </p:sp>
      <p:sp>
        <p:nvSpPr>
          <p:cNvPr id="6" name="Google Shape;141;g10104eaf235_1_123">
            <a:extLst>
              <a:ext uri="{FF2B5EF4-FFF2-40B4-BE49-F238E27FC236}">
                <a16:creationId xmlns:a16="http://schemas.microsoft.com/office/drawing/2014/main" id="{1C1012F6-BB42-847D-9FB5-129A8933940A}"/>
              </a:ext>
            </a:extLst>
          </p:cNvPr>
          <p:cNvSpPr txBox="1">
            <a:spLocks/>
          </p:cNvSpPr>
          <p:nvPr/>
        </p:nvSpPr>
        <p:spPr>
          <a:xfrm>
            <a:off x="1206400" y="7572856"/>
            <a:ext cx="21971100" cy="1282513"/>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0" marR="0" lvl="0" indent="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1pPr>
            <a:lvl2pPr marL="0" marR="0" lvl="1" indent="457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2pPr>
            <a:lvl3pPr marL="0" marR="0" lvl="2" indent="914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3pPr>
            <a:lvl4pPr marL="0" marR="0" lvl="3" indent="1371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4pPr>
            <a:lvl5pPr marL="0" marR="0" lvl="4" indent="18288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5pPr>
            <a:lvl6pPr marL="0" marR="0" lvl="5" indent="22860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6pPr>
            <a:lvl7pPr marL="0" marR="0" lvl="6" indent="2743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7pPr>
            <a:lvl8pPr marL="0" marR="0" lvl="7" indent="3200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8pPr>
            <a:lvl9pPr marL="0" marR="0" lvl="8" indent="3657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9pPr>
          </a:lstStyle>
          <a:p>
            <a:pPr hangingPunct="1">
              <a:buSzPts val="8500"/>
              <a:buFont typeface="Helvetica Neue"/>
              <a:buNone/>
            </a:pPr>
            <a:r>
              <a:rPr lang="en-US" dirty="0"/>
              <a:t>Understandable:</a:t>
            </a:r>
          </a:p>
        </p:txBody>
      </p:sp>
      <p:sp>
        <p:nvSpPr>
          <p:cNvPr id="7" name="Google Shape;142;g10104eaf235_1_123">
            <a:extLst>
              <a:ext uri="{FF2B5EF4-FFF2-40B4-BE49-F238E27FC236}">
                <a16:creationId xmlns:a16="http://schemas.microsoft.com/office/drawing/2014/main" id="{0965259C-4146-7E97-3661-15AD87316B37}"/>
              </a:ext>
            </a:extLst>
          </p:cNvPr>
          <p:cNvSpPr txBox="1">
            <a:spLocks/>
          </p:cNvSpPr>
          <p:nvPr/>
        </p:nvSpPr>
        <p:spPr>
          <a:xfrm>
            <a:off x="2487168" y="8689467"/>
            <a:ext cx="20690282" cy="1114018"/>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45700" tIns="45700" rIns="45700" bIns="45700" anchor="t" anchorCtr="0">
            <a:normAutofit/>
          </a:bodyPr>
          <a:lstStyle>
            <a:lvl1pPr marL="457200" marR="0" lvl="0" indent="-228600" algn="l" defTabSz="2438338" rtl="0" latinLnBrk="0">
              <a:lnSpc>
                <a:spcPct val="100000"/>
              </a:lnSpc>
              <a:spcBef>
                <a:spcPts val="0"/>
              </a:spcBef>
              <a:spcAft>
                <a:spcPts val="0"/>
              </a:spcAft>
              <a:buClr>
                <a:srgbClr val="000000"/>
              </a:buClr>
              <a:buSzPts val="5500"/>
              <a:buFont typeface="Helvetica Neue"/>
              <a:buNone/>
              <a:tabLst/>
              <a:defRPr sz="55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hangingPunct="1"/>
            <a:r>
              <a:rPr lang="en-US" dirty="0"/>
              <a:t>A minimum level of comprehension.</a:t>
            </a:r>
          </a:p>
        </p:txBody>
      </p:sp>
      <p:sp>
        <p:nvSpPr>
          <p:cNvPr id="8" name="Google Shape;141;g10104eaf235_1_123">
            <a:extLst>
              <a:ext uri="{FF2B5EF4-FFF2-40B4-BE49-F238E27FC236}">
                <a16:creationId xmlns:a16="http://schemas.microsoft.com/office/drawing/2014/main" id="{C675F28A-9C5D-7AFC-B358-5E44620F5BD8}"/>
              </a:ext>
            </a:extLst>
          </p:cNvPr>
          <p:cNvSpPr txBox="1">
            <a:spLocks/>
          </p:cNvSpPr>
          <p:nvPr/>
        </p:nvSpPr>
        <p:spPr>
          <a:xfrm>
            <a:off x="1206350" y="10310467"/>
            <a:ext cx="21971100" cy="1282513"/>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0" marR="0" lvl="0" indent="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1pPr>
            <a:lvl2pPr marL="0" marR="0" lvl="1" indent="457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2pPr>
            <a:lvl3pPr marL="0" marR="0" lvl="2" indent="914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3pPr>
            <a:lvl4pPr marL="0" marR="0" lvl="3" indent="1371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4pPr>
            <a:lvl5pPr marL="0" marR="0" lvl="4" indent="18288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5pPr>
            <a:lvl6pPr marL="0" marR="0" lvl="5" indent="22860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6pPr>
            <a:lvl7pPr marL="0" marR="0" lvl="6" indent="27432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7pPr>
            <a:lvl8pPr marL="0" marR="0" lvl="7" indent="32004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8pPr>
            <a:lvl9pPr marL="0" marR="0" lvl="8" indent="3657600" algn="l" defTabSz="2438338" rtl="0" latinLnBrk="0">
              <a:lnSpc>
                <a:spcPct val="80000"/>
              </a:lnSpc>
              <a:spcBef>
                <a:spcPts val="0"/>
              </a:spcBef>
              <a:spcAft>
                <a:spcPts val="0"/>
              </a:spcAft>
              <a:buClr>
                <a:srgbClr val="000000"/>
              </a:buClr>
              <a:buSzPts val="1800"/>
              <a:buFontTx/>
              <a:buNone/>
              <a:tabLst/>
              <a:defRPr sz="8500" b="0" i="0" u="none" strike="noStrike" cap="none" spc="-170" baseline="0">
                <a:solidFill>
                  <a:srgbClr val="000000"/>
                </a:solidFill>
                <a:uFillTx/>
                <a:latin typeface="+mn-lt"/>
                <a:ea typeface="+mn-ea"/>
                <a:cs typeface="+mn-cs"/>
                <a:sym typeface="Helvetica Neue Medium"/>
              </a:defRPr>
            </a:lvl9pPr>
          </a:lstStyle>
          <a:p>
            <a:pPr hangingPunct="1">
              <a:buSzPts val="8500"/>
              <a:buFont typeface="Helvetica Neue"/>
              <a:buNone/>
            </a:pPr>
            <a:r>
              <a:rPr lang="en-US" dirty="0"/>
              <a:t>Robust:</a:t>
            </a:r>
          </a:p>
        </p:txBody>
      </p:sp>
      <p:sp>
        <p:nvSpPr>
          <p:cNvPr id="9" name="Google Shape;142;g10104eaf235_1_123">
            <a:extLst>
              <a:ext uri="{FF2B5EF4-FFF2-40B4-BE49-F238E27FC236}">
                <a16:creationId xmlns:a16="http://schemas.microsoft.com/office/drawing/2014/main" id="{C389F87C-B949-97A2-4AFF-70BC04EF258E}"/>
              </a:ext>
            </a:extLst>
          </p:cNvPr>
          <p:cNvSpPr txBox="1">
            <a:spLocks/>
          </p:cNvSpPr>
          <p:nvPr/>
        </p:nvSpPr>
        <p:spPr>
          <a:xfrm>
            <a:off x="2487168" y="11427078"/>
            <a:ext cx="20690232" cy="1114018"/>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45700" tIns="45700" rIns="45700" bIns="45700" anchor="t" anchorCtr="0">
            <a:normAutofit/>
          </a:bodyPr>
          <a:lstStyle>
            <a:lvl1pPr marL="457200" marR="0" lvl="0" indent="-228600" algn="l" defTabSz="2438338" rtl="0" latinLnBrk="0">
              <a:lnSpc>
                <a:spcPct val="100000"/>
              </a:lnSpc>
              <a:spcBef>
                <a:spcPts val="0"/>
              </a:spcBef>
              <a:spcAft>
                <a:spcPts val="0"/>
              </a:spcAft>
              <a:buClr>
                <a:srgbClr val="000000"/>
              </a:buClr>
              <a:buSzPts val="5500"/>
              <a:buFont typeface="Helvetica Neue"/>
              <a:buNone/>
              <a:tabLst/>
              <a:defRPr sz="55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hangingPunct="1"/>
            <a:r>
              <a:rPr lang="en-US" dirty="0"/>
              <a:t>Standards, semantics, and technological interoperability.</a:t>
            </a:r>
          </a:p>
        </p:txBody>
      </p:sp>
      <p:sp>
        <p:nvSpPr>
          <p:cNvPr id="2" name="Slide Number Placeholder 5">
            <a:extLst>
              <a:ext uri="{FF2B5EF4-FFF2-40B4-BE49-F238E27FC236}">
                <a16:creationId xmlns:a16="http://schemas.microsoft.com/office/drawing/2014/main" id="{05B4BDEC-B64B-31FD-099C-22DD62996C14}"/>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9</a:t>
            </a:fld>
            <a:endParaRPr lang="en-US" sz="1800" dirty="0">
              <a:solidFill>
                <a:srgbClr val="5E5E5E"/>
              </a:solidFill>
            </a:endParaRPr>
          </a:p>
        </p:txBody>
      </p:sp>
      <p:sp>
        <p:nvSpPr>
          <p:cNvPr id="10" name="Text Placeholder 3">
            <a:extLst>
              <a:ext uri="{FF2B5EF4-FFF2-40B4-BE49-F238E27FC236}">
                <a16:creationId xmlns:a16="http://schemas.microsoft.com/office/drawing/2014/main" id="{0D205361-276A-6F7E-44F4-829D1961F213}"/>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Tree>
    <p:extLst>
      <p:ext uri="{BB962C8B-B14F-4D97-AF65-F5344CB8AC3E}">
        <p14:creationId xmlns:p14="http://schemas.microsoft.com/office/powerpoint/2010/main" val="2179139856"/>
      </p:ext>
    </p:extLst>
  </p:cSld>
  <p:clrMapOvr>
    <a:masterClrMapping/>
  </p:clrMapOvr>
</p:sld>
</file>

<file path=ppt/theme/theme1.xml><?xml version="1.0" encoding="utf-8"?>
<a:theme xmlns:a="http://schemas.openxmlformats.org/drawingml/2006/main" name="21_BasicWhite">
  <a:themeElements>
    <a:clrScheme name="Custom 1">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5F5F5F"/>
      </a:hlink>
      <a:folHlink>
        <a:srgbClr val="FF00FF"/>
      </a:folHlink>
    </a:clrScheme>
    <a:fontScheme name="21_Basic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22337</TotalTime>
  <Words>2580</Words>
  <Application>Microsoft Macintosh PowerPoint</Application>
  <PresentationFormat>Custom</PresentationFormat>
  <Paragraphs>388</Paragraphs>
  <Slides>69</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Helvetica Neue</vt:lpstr>
      <vt:lpstr>Helvetica Neue Light</vt:lpstr>
      <vt:lpstr>Helvetica Neue Medium</vt:lpstr>
      <vt:lpstr>Helvetica Neue Thin</vt:lpstr>
      <vt:lpstr>Helvetica Neue UltraLight</vt:lpstr>
      <vt:lpstr>21_BasicWhite</vt:lpstr>
      <vt:lpstr>CHARTABILITY</vt:lpstr>
      <vt:lpstr>26% of people living in the United States self-report living with a disability that affects their daily life.</vt:lpstr>
      <vt:lpstr>However, 97 – 99% of the top million websites analyzed each year have accessibility failures.</vt:lpstr>
      <vt:lpstr>Web Content Accessibility Guidelines (WCAG), May 1999 - Present</vt:lpstr>
      <vt:lpstr>WCAG informs policy for 55% of the world’s population.</vt:lpstr>
      <vt:lpstr>Perceivable:</vt:lpstr>
      <vt:lpstr>Perceivable:</vt:lpstr>
      <vt:lpstr>Perceivable:</vt:lpstr>
      <vt:lpstr>Perceivable:</vt:lpstr>
      <vt:lpstr>WCAG 2.1 has 78 criteria under these 4 principles</vt:lpstr>
      <vt:lpstr>Visualizations inform the public and guide decision-making, policy, and business.</vt:lpstr>
      <vt:lpstr>I have evidence in my own work that we need an equivalent set of guidelines for evaluating the accessibility of data visualizations.</vt:lpstr>
      <vt:lpstr>~100,000 tests ~250 visualizations mean 320 errors per visualization 0 visualizations error-free</vt:lpstr>
      <vt:lpstr>~100,000 tests ~250 visualizations mean 320 errors per visualization 0 visualizations error-free</vt:lpstr>
      <vt:lpstr>~100,000 tests ~250 visualizations mean 320 errors per visualization 0 visualizations error-free</vt:lpstr>
      <vt:lpstr>~100,000 tests ~250 visualizations mean 320 errors per visualization 0 visualizations error-free</vt:lpstr>
      <vt:lpstr>It is imperative that designers and developers learn to recognize access barriers.</vt:lpstr>
      <vt:lpstr>We need a WCAG for visualization.</vt:lpstr>
      <vt:lpstr>PowerPoint Presentation</vt:lpstr>
      <vt:lpstr>Example: Testing the accessibility of a visualization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Conjecture 1: we can’t build a more accessible world if we don’t know how to recognize accessibility barriers.</vt:lpstr>
      <vt:lpstr>Conjecture 2: most practitioners don’t know how to recognize accessibility barriers because learning how is difficult and intimidating.</vt:lpstr>
      <vt:lpstr>Hypothesis: if we can collect and synthesize existing knowledge for practitioners into a usable artifact, we can improve how they do this work.</vt:lpstr>
      <vt:lpstr>How did we make Chartability?</vt:lpstr>
      <vt:lpstr>WCAG as our seed</vt:lpstr>
      <vt:lpstr>We supplement WCAG</vt:lpstr>
      <vt:lpstr>Thematic analysis of standards, research, and practitioner artifacts produced 45 heuristics.</vt:lpstr>
      <vt:lpstr>PowerPoint Presentation</vt:lpstr>
      <vt:lpstr>Compromising:</vt:lpstr>
      <vt:lpstr>Assistive:</vt:lpstr>
      <vt:lpstr>Flexible:</vt:lpstr>
      <vt:lpstr>Evaluation</vt:lpstr>
      <vt:lpstr>5 stages evaluating Chartability</vt:lpstr>
      <vt:lpstr>5 stages evaluating Chartability</vt:lpstr>
      <vt:lpstr>PowerPoint Presentation</vt:lpstr>
      <vt:lpstr>PowerPoint Presentation</vt:lpstr>
      <vt:lpstr>The practitioner evaluation</vt:lpstr>
      <vt:lpstr>Working on people’s real projects gave us deeper interview sessions</vt:lpstr>
      <vt:lpstr>PowerPoint Presentation</vt:lpstr>
      <vt:lpstr>PowerPoint Presentation</vt:lpstr>
      <vt:lpstr>Results</vt:lpstr>
      <vt:lpstr>Novices:  3 / 3 felt more confident auditing visualizations for accessibility after Chartability.</vt:lpstr>
      <vt:lpstr>Novices:  3 / 3 felt more confident auditing visualizations for accessibility after Chartability.</vt:lpstr>
      <vt:lpstr>PowerPoint Presentation</vt:lpstr>
      <vt:lpstr>Novices:  3 / 3 felt more confident auditing visualizations for accessibility after Chartability.</vt:lpstr>
      <vt:lpstr>Novices:  3 / 3 felt more confident auditing visualizations for accessibility after Chartability.</vt:lpstr>
      <vt:lpstr>Novices:  3 / 3 felt more confident auditing visualizations for accessibility after Chartability.</vt:lpstr>
      <vt:lpstr>PowerPoint Presentation</vt:lpstr>
      <vt:lpstr>Chartability is well-travelled</vt:lpstr>
      <vt:lpstr>Chartability is well-travelled</vt:lpstr>
      <vt:lpstr>Even best-in-class tools like Highcharts benefit from Chartability</vt:lpstr>
      <vt:lpstr>Even best-in-class tools like Highcharts benefit from Chartability</vt:lpstr>
      <vt:lpstr>Even best-in-class tools like Highcharts benefit from Chartability</vt:lpstr>
      <vt:lpstr>Even best-in-class tools like Highcharts benefit from Chartability</vt:lpstr>
      <vt:lpstr>Community Involvement has Improved Chartability</vt:lpstr>
      <vt:lpstr>Conclusion</vt:lpstr>
      <vt:lpstr>PowerPoint Presentation</vt:lpstr>
      <vt:lpstr>PowerPoint Presentation</vt:lpstr>
      <vt:lpstr>CHARTABILITY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PAPER TITLE</dc:title>
  <cp:lastModifiedBy>Frank Josiah Elavsky</cp:lastModifiedBy>
  <cp:revision>47</cp:revision>
  <dcterms:modified xsi:type="dcterms:W3CDTF">2023-01-25T15:15:19Z</dcterms:modified>
</cp:coreProperties>
</file>