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2"/>
  </p:notesMasterIdLst>
  <p:sldIdLst>
    <p:sldId id="256" r:id="rId2"/>
    <p:sldId id="270" r:id="rId3"/>
    <p:sldId id="336" r:id="rId4"/>
    <p:sldId id="385" r:id="rId5"/>
    <p:sldId id="392" r:id="rId6"/>
    <p:sldId id="276" r:id="rId7"/>
    <p:sldId id="279" r:id="rId8"/>
    <p:sldId id="399" r:id="rId9"/>
    <p:sldId id="280" r:id="rId10"/>
    <p:sldId id="400" r:id="rId11"/>
    <p:sldId id="284" r:id="rId12"/>
    <p:sldId id="403" r:id="rId13"/>
    <p:sldId id="302" r:id="rId14"/>
    <p:sldId id="408" r:id="rId15"/>
    <p:sldId id="285" r:id="rId16"/>
    <p:sldId id="398" r:id="rId17"/>
    <p:sldId id="409" r:id="rId18"/>
    <p:sldId id="410" r:id="rId19"/>
    <p:sldId id="306" r:id="rId20"/>
    <p:sldId id="374" r:id="rId21"/>
    <p:sldId id="352" r:id="rId22"/>
    <p:sldId id="357" r:id="rId23"/>
    <p:sldId id="358" r:id="rId24"/>
    <p:sldId id="359" r:id="rId25"/>
    <p:sldId id="361" r:id="rId26"/>
    <p:sldId id="362" r:id="rId27"/>
    <p:sldId id="391" r:id="rId28"/>
    <p:sldId id="364" r:id="rId29"/>
    <p:sldId id="365" r:id="rId30"/>
    <p:sldId id="366" r:id="rId31"/>
    <p:sldId id="367" r:id="rId32"/>
    <p:sldId id="394" r:id="rId33"/>
    <p:sldId id="412" r:id="rId34"/>
    <p:sldId id="419" r:id="rId35"/>
    <p:sldId id="413" r:id="rId36"/>
    <p:sldId id="414" r:id="rId37"/>
    <p:sldId id="415" r:id="rId38"/>
    <p:sldId id="416" r:id="rId39"/>
    <p:sldId id="388" r:id="rId40"/>
    <p:sldId id="434" r:id="rId41"/>
    <p:sldId id="425" r:id="rId42"/>
    <p:sldId id="396" r:id="rId43"/>
    <p:sldId id="390" r:id="rId44"/>
    <p:sldId id="261" r:id="rId45"/>
    <p:sldId id="262" r:id="rId46"/>
    <p:sldId id="303" r:id="rId47"/>
    <p:sldId id="324" r:id="rId48"/>
    <p:sldId id="429" r:id="rId49"/>
    <p:sldId id="430" r:id="rId50"/>
    <p:sldId id="431" r:id="rId51"/>
    <p:sldId id="427" r:id="rId52"/>
    <p:sldId id="330" r:id="rId53"/>
    <p:sldId id="326" r:id="rId54"/>
    <p:sldId id="327" r:id="rId55"/>
    <p:sldId id="397" r:id="rId56"/>
    <p:sldId id="379" r:id="rId57"/>
    <p:sldId id="383" r:id="rId58"/>
    <p:sldId id="376" r:id="rId59"/>
    <p:sldId id="417" r:id="rId60"/>
    <p:sldId id="307" r:id="rId61"/>
    <p:sldId id="264" r:id="rId62"/>
    <p:sldId id="432" r:id="rId63"/>
    <p:sldId id="422" r:id="rId64"/>
    <p:sldId id="423" r:id="rId65"/>
    <p:sldId id="309" r:id="rId66"/>
    <p:sldId id="311" r:id="rId67"/>
    <p:sldId id="312" r:id="rId68"/>
    <p:sldId id="313" r:id="rId69"/>
    <p:sldId id="314" r:id="rId70"/>
    <p:sldId id="316" r:id="rId71"/>
    <p:sldId id="319" r:id="rId72"/>
    <p:sldId id="322" r:id="rId73"/>
    <p:sldId id="321" r:id="rId74"/>
    <p:sldId id="277" r:id="rId75"/>
    <p:sldId id="289" r:id="rId76"/>
    <p:sldId id="295" r:id="rId77"/>
    <p:sldId id="420" r:id="rId78"/>
    <p:sldId id="428" r:id="rId79"/>
    <p:sldId id="433" r:id="rId80"/>
    <p:sldId id="424" r:id="rId8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
          <a:latin typeface="Helvetica Neue"/>
          <a:ea typeface="Helvetica Neue"/>
          <a:cs typeface="Helvetica Neue"/>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Ref idx="minor">
          <a:srgbClr val="000000"/>
        </a:fontRef>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Ref idx="minor">
          <a:srgbClr val="000000"/>
        </a:fontRef>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
          <a:latin typeface="Helvetica Neue"/>
          <a:ea typeface="Helvetica Neue"/>
          <a:cs typeface="Helvetica Neue"/>
        </a:font>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
          <a:latin typeface="Helvetica Neue"/>
          <a:ea typeface="Helvetica Neue"/>
          <a:cs typeface="Helvetica Neue"/>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62"/>
    <p:restoredTop sz="94675"/>
  </p:normalViewPr>
  <p:slideViewPr>
    <p:cSldViewPr snapToGrid="0" snapToObjects="1">
      <p:cViewPr varScale="1">
        <p:scale>
          <a:sx n="61" d="100"/>
          <a:sy n="61" d="100"/>
        </p:scale>
        <p:origin x="328" y="6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4:32:35.436"/>
    </inkml:context>
    <inkml:brush xml:id="br0">
      <inkml:brushProperty name="width" value="0.2" units="cm"/>
      <inkml:brushProperty name="height" value="0.2" units="cm"/>
      <inkml:brushProperty name="color" value="#FFFFFF"/>
    </inkml:brush>
  </inkml:definitions>
  <inkml:trace contextRef="#ctx0" brushRef="#br0">2954 3755 24575,'-69'-43'0,"2"3"0,6-8 0,16 8 0,17 5 0,12-8 0,-1-9 0,-2-7 0,-1 2 0,-1 14 0,8 12 0,5 12 0,1 4 0,0 4 0,-3 2 0,0 1 0,3 1 0,3-2 0,3 0 0,0-1 0,-2 3 0,-1 0 0,0 2 0,2-2 0,-6-11 0,-8-11 0,-7-6 0,-1-1 0,6 8 0,8 8 0,5 1 0,1 3 0,1 1 0,-8 2 0,6 3 0,-4 2 0,9 2 0,0 0 0,0-2 0,-2-4 0,-9-22 0,-16-37 0,8 19 0,-2-5 0,-2-7 0,-1-1 0,1 6 0,1 3 0,-11-30 0,15 43 0,8 18 0,13 21 0,3 1 0,1 3 0,3 0 0,1 0 0,2 0 0,10 0 0,-7 0 0,8 0 0,-8 0 0,8-8 0,10-12 0,12-19 0,12-16 0,1-7 0,-7 9 0,-11 14 0,-13 18 0,-9 12 0,-4 6 0,-8 1 0,-2-2 0,0 0 0,-1 1 0,3 2 0,0 1 0,0 0 0,3 0 0,0 0 0,1 0 0,-3 0 0,0 0 0,2 0 0,10 0 0,16 0 0,15 0 0,4 0 0,-5 0 0,-5 0 0,-23 0 0,2 0 0,-18 0 0,3 0 0,5 0 0,4 0 0,3 0 0,4 0 0,3 0 0,-13 0 0,-5 0 0,-33 0 0,4 0 0,-15 0 0,7 0 0,-25 0 0,16 0 0,-17 0 0,23 0 0,-6-4 0,-10-8 0,-16-11 0,-20-14 0,37 15 0,0-1 0,-1 0 0,2 0 0,-31-18 0,23 11 0,17 9 0,14 7 0,-1 1 0,-10-3 0,-5 0 0,-3-4 0,5-5 0,15 13 0,3-11 0,12 19 0,-8-14 0,-9-4 0,-11-8 0,-8-5 0,4 2 0,12 6 0,12 7 0,5 8 0,1 8 0,-3 3 0,-1 1 0,2 0 0,2-6 0,3 2 0,-5-12 0,-11-5 0,-24-17 0,-27-12 0,28 22 0,-2 2 0,-41-24 0,15 14 0,21 7 0,24 16 0,6 3 0,10 10 0,-1 0 0,2 0 0,2 0 0,1 0 0,-7-3 0,-13-8 0,-19-13 0,-21-13 0,-9-11 0,9 1 0,6 0 0,31 22 0,6 2 0,19 17 0,1-1 0,-1 2 0,0 0 0,0 1 0,-2-3 0,-4-6 0,-12-14 0,-23-15 0,-15-9 0,-3 0 0,3 3 0,32 21 0,5 3 0,19 17 0,-2 0 0,-1 3 0,0 1 0,0 3 0,-1-2 0,-9-5 0,-19-13 0,-25-15 0,-13-7 0,-1 2 0,20 9 0,16 11 0,21 6 0,2 3 0,9 7 0,0-1 0,3 1 0,1 0 0,-3 1 0,-2 3 0,1-3 0,3-5 0,-10-9 0,-11-8 0,-9-4 0,1 3 0,12 6 0,11 8 0,7 9 0,7 18 0,6 2 0,5 19 0,7 0 0,6 13 0,-2 5 0,3 5 0,-4-5 0,-3-9 0,-3-6 0,-7-9 0,-1-3 0,-1-1 0,1 1 0,5 12 0,4 22 0,1 19 0,-1 14 0,-5-6 0,-5-20 0,-6-21 0,-3-19 0,2-12 0,1-6 0,-1-2 0,0 3 0,-3 2 0,0 3 0,0 11 0,0 15 0,0 21 0,0 11 0,0-2 0,0-12 0,0-10 0,0-24 0,0 1 0,0-19 0,0 1 0,0 0 0,2 6 0,5 21 0,6 22 0,5 23 0,0 10 0,-3-14 0,-6-13 0,-5-18 0,-4-20 0,0-5 0,0-15 0,0 4 0,0-2 0,3-1 0,1 0 0,0-1 0,2 9 0,0 20 0,4 27 0,3 27 0,-7-38 0,1 1 0,5 47 0,-5-19 0,0-21 0,-3-20 0,0-18 0,-1-6 0,-3-8 0,0 1 0,0-1 0,0-1 0,0 3 0,0 9 0,4 22 0,6 26 0,4 25 0,3 6 0,-3-12 0,1-18 0,-10-33 0,2-5 0,-7-20 0,0 4 0,0 3 0,0 17 0,0 22 0,0 10 0,0 2 0,0-17 0,0-30 0,0-8 0,10-53 0,0 11 0,9-29 0,1 19 0,1 0 0,2 1 0,4-1 0,-2-2 0,0 1 0,-8 1 0,-4 8 0,0 4 0,0 1 0,5-1 0,1-3 0,2 3 0,-2 3 0,-8 5 0,-1 5 0,2-6 0,-3 7 0,8-9 0,-6 7 0,2-4 0,0 1 0,1-3 0,3-1 0,0 1 0,-2 7 0,-1 8 0,-5 5 0,1 2 0,-3 0 0,-1 0 0,2 0 0,2 0 0,7 0 0,6 0 0,2 0 0,-3 0 0,-7 0 0,-4-3 0,0-1 0,1 0 0,1 1 0,-3 3 0,-3 3 0,-4 1 0,-3 3 0,0 2 0,4-1 0,2-1 0,6 0 0,10-3 0,14 0 0,15-1 0,4-3 0,-3 0 0,-12 0 0,-14 0 0,-10 3 0,-9 2 0,-6 3 0,-1 1 0,0-1 0,0 0 0,0 2 0,0 1 0,0 3 0,0 0 0,0 4 0,1-7 0,7 7 0,3-6 0,1 2 0,-3-4 0,-7-2 0,1-1 0,1 0 0,0 7 0,3-4 0,1 10 0,7 0 0,5 6 0,1-1 0,-3-7 0,-4-8 0,-4-4 0,-5-1 0,1-1 0,-3-1 0,4 0 0,1 3 0,4 5 0,5 6 0,3 2 0,2 3 0,-1-3 0,-2 0 0,-5-4 0,-5-3 0,-6-3 0,-3-2 0,0 2 0,0 1 0,3 2 0,3 4 0,7 5 0,4 3 0,2 0 0,-4-7 0,-6-5 0,-1-5 0,-2-3 0,2-1 0,7 2 0,9 11 0,-5-4 0,7 15 0,-5-8 0,-9-3 0,8 1 0,-16-11 0,2 0 0,0-2 0,-2 2 0,3-1 0,5 6 0,8 8 0,10 6 0,6 7 0,0 0 0,-4-3 0,-9-8 0,-10-5 0,-8-7 0,-3-3 0,-2 4 0,0-2 0,3-2 0,3-3 0,2-2 0,1-1 0,-2 2 0,-1 2 0,2 6 0,-5-8 0,8 2 0,-6-11 0,8-5 0,-2-1 0,3-4 0,-3 0 0,0 1 0,-1 1 0,2 3 0,3 0 0,-1 4 0,4 3 0,5-1 0,12 1 0,6 1 0,0 1 0,1 3 0,-22-3 0,6-2 0,-12-2 0,6 0 0,0 3 0,-3 2 0,-5 2 0,-11 0 0,-27-6 0,9 1 0,-28-12 0,21-1 0,-6-7 0,1-5 0,3 1 0,1 2 0,0 2 0,5 2 0,3 2 0,-1-2 0,10 9 0,-9-6 0,12 11 0,-7-5 0,4 4 0,-1 5 0,1-2 0,2 7 0,0 0 0,-1 0 0,-5 0 0,-4 0 0,-13 0 0,12 0 0,-13 0 0,6 0 0,-8 0 0,-4 0 0,4 0 0,10 0 0,5 0 0,6 0 0,3 0 0,-1 0 0,2 0 0,-1 0 0,1 0 0,2 3 0,18 7 0,12 9 0,14 8 0,-3-3 0,-7-2 0,-3-1 0,0-1 0,5 3 0,-1-1 0,-11-13 0,-1 7 0,-15-11 0,4 5 0,-3-6 0,-1-4 0,1-16 0,-8 5 0,-9-21 0,-8 6 0,-8-8 0,-6-1 0,-1 6 0,0 1 0,4 5 0,5-1 0,4 2 0,3 2 0,-8-8 0,14 16 0,-14-11 0,20 18 0,-8-7 0,8 4 0,-2 1 0,3 0 0,3 0 0,-3-2 0,3 0 0,0-1 0,-2-2 0,-5-4 0,-10-20 0,-12-16 0,-2-8 0,-2-4 0,19 30 0,-1 8 0,12 22 0,0 1 0,-3 3 0,3-3 0,3-1 0,-1 0 0,-1 1 0,-5-1 0,-8-8 0,-6-8 0,-9-12 0,-2-4 0,-4 1 0,1 5 0,7 12 0,7 6 0,12 4 0,6 4 0,-1 1 0,-6 2 0,-8 1 0,-7 0 0,1 0 0,5 0 0,6 0 0,2 0 0,-3 0 0,-6 0 0,-1 0 0,-4 0 0,14 0 0,-1 0 0,10 0 0,-4 0 0,-2 0 0,-13 0 0,10 3 0,-9 1 0,13 0 0,-3-1 0,1-3 0,-3 2 0,-9 2 0,-11 7 0,-5 5 0,0 1 0,11 2 0,10-3 0,8 1 0,3 0 0,-1 5 0,0-7 0,1 4 0,2-8 0,0 1 0,1-2 0,-1 0 0,-4 0 0,-14 6 0,9-6 0,-9 3 0,16-2 0,3-3 0,1 5 0,5-6 0,0 4 0,0 0 0,0 4 0,0 0 0,0 3 0,-3 0 0,-8 2 0,-4 1 0,-4-1 0,1-5 0,6-11 0,5-15 0,4-27 0,3 9 0,0-22 0,3 22 0,1-11 0,0 0 0,3 4 0,-3-3 0,2 1 0,1-2 0,-1 0 0,2 8 0,1 6 0,-1 7 0,-3 6 0,-1-1 0,-4-5 0,3-5 0,1-9 0,1-7 0,-2 0 0,-3-5 0,0 20 0,0-1 0,0 16 0,0-3 0,0-4 0,0-8 0,0-14 0,0-15 0,0-5 0,0 7 0,0 14 0,0 16 0,0 8 0,0 3 0,0 2 0,0 0 0,0-4 0,-2-5 0,-5-11 0,-4-9 0,-4-3 0,-1-3 0,-1 0 0,4-2 0,-3-8 0,0-5 0,-2-4 0,-1 5 0,5 10 0,3 13 0,3 13 0,4-1 0,-2-5 0,-5-12 0,4 9 0,-10-10 0,15 30 0,-4-10 0,6 13 0,-3 2 0,-1 2 0,0 1 0,1-4 0,3-8 0,-4-16 0,-4-12 0,-5-3 0,-3 5 0,-2 14 0,10 10 0,-1 2 0,7-3 0,-8-6 0,-5-2 0,-1-1 0,4 11 0,7 2 0,5 7 0,0-3 0,0-4 0,0 0 0,0 0 0,0 1 0,0 4 0,0 0 0,0 2 0,0-1 0,0-1 0,0 1 0,0-2 0,0 1 0,0 0 0,4 3 0,7 2 0,14 4 0,-3 4 0,26 12 0,7 16 0,17 18 0,3 10 0,-12 0 0,-10-6 0,-8-10 0,-6-9 0,-4-9 0,-9-5 0,-6-3 0,-5-5 0,-6 1 0,3-5 0,-4-3 0,6 0 0,-7-3 0,3 3 0,2 1 0,2 0 0,7 5 0,4 0 0,3 3 0,3-1 0,0 1 0,4-2 0,0-2 0,-1-3 0,-7-4 0,-10-1 0,-4-3 0,-2 0 0,0 4 0,0 4 0,-3 2 0,-2 1 0,0-3 0,-2-2 0,1-1 0,1 5 0,1-6 0,8 7 0,5-2 0,8 4 0,5 1 0,3 0 0,0-1 0,-1 1 0,-4 1 0,-4-1 0,-4-2 0,0-5 0,1-3 0,0 0 0,-1 3 0,-2 1 0,-5 3 0,1-4 0,2 1 0,2 0 0,1 0 0,-1 3 0,-2-1 0,-2 0 0,-3 3 0,-3-8 0,0 5 0,-1-6 0,6 1 0,1 1 0,2 2 0,3 0 0,1 1 0,3 2 0,10-3 0,-14 3 0,4-4 0,-19-3 0,0 2 0,-3 1 0,-1 0 0,1 2 0,1 0 0,2 0 0,0 1 0,3 2 0,6 0 0,14 5 0,-11-8 0,10 5 0,-17-10 0,1 0 0,-2-1 0,-3-3 0,2 0 0,2 0 0,1 0 0,0 0 0,-1 0 0,-1 0 0,4 3 0,2 1 0,1 4 0,0-1 0,-1-2 0,-2-2 0,2-3 0,-3 2 0,1 2 0,-3 1 0,-4 2 0,0-2 0,10-2 0,-8-1 0,13-2 0,-10 0 0,6 0 0,0 3 0,2 1 0,-5 0 0,-5 3 0,-7-3 0,-15 0 0,0-1 0,-14-3 0,2-1 0,-10-6 0,-7-6 0,-5-9 0,-5-3 0,-2-4 0,-2-5 0,0 2 0,1-1 0,6 11 0,10 5 0,8 5 0,8 3 0,5-2 0,2 0 0,-2-6 0,5 5 0,-2-6 0,7 4 0,-2-8 0,2 8 0,-2-2 0,2 12 0,0 0 0,-1 2 0,-3 2 0,1 0 0,0 0 0,2-3 0,3-1 0,1-3 0,0 1 0,2 2 0,14 1 0,-5 7 0,21 4 0,-7 3 0,4 3 0,1-2 0,0 2 0,0 4 0,2 2 0,-1 0 0,-2-5 0,1 0 0,-11-10 0,2 5 0,-8-6 0,3 0 0,-1 5 0,1-7 0,-1 5 0,-5-5 0,2 2 0,-2 0 0,0-1 0,7 4 0,-6-3 0,8 8 0,-6-4 0,6 4 0,5 4 0,4 0 0,4 3 0,0-4 0,-8-1 0,-8-3 0,-11-6 0,-30-15 0,-4-8 0,-24-13 0,7 1 0,1-1 0,3 5 0,5 5 0,5 6 0,2 0 0,6 1 0,1-4 0,10 8 0,-5-13 0,12 17 0,-5-15 0,4 12 0,-3-2 0,-1 1 0,-2 3 0,2 2 0,-1-1 0,1 1 0,0-3 0,1 1 0,2 3 0,0-3 0,-2 3 0,0 0 0,-2-3 0,-4 0 0,-1-4 0,-8-4 0,-4 0 0,-1-1 0,-2 1 0,3 1 0,-3 0 0,-2-1 0,1-1 0,5 0 0,7 1 0,3 3 0,2 0 0,-3-2 0,6 5 0,-1-8 0,4 4 0,-9-8 0,-10-1 0,-7-2 0,-5 0 0,2 4 0,5 2 0,5 2 0,6 1 0,0 2 0,-1-1 0,8 9 0,-3-4 0,9 3 0,-7-4 0,-4 0 0,-5 0 0,-2 1 0,5 1 0,2 0 0,13 1 0,-2-1 0,3 4 0,0 1 0,0 1 0,2-2 0,3-2 0,-5-1 0,6 1 0,-6-1 0,4 3 0,-1-2 0,-1-2 0,-2-3 0,-6-4 0,-3 0 0,-3-4 0,9 6 0,-1-2 0,7 6 0,-8-10 0,3 7 0,-7-13 0,6 8 0,-8-8 0,-3 1 0,-4-2 0,-3 3 0,4 3 0,3 1 0,8 4 0,3 1 0,0 1 0,-1 3 0,-8-4 0,9 7 0,-3-3 0,10 6 0,-3 0 0,-3-2 0,-3 1 0,0 1 0,3 1 0,3-1 0,-1 1 0,0-1 0,0 1 0,2 0 0,1-3 0,-2-2 0,-4 0 0,0 2 0,2-2 0,3 1 0,1-1 0,-2 2 0,-2-2 0,-1-1 0,-1-2 0,-1 1 0,-1 2 0,1 3 0,0 2 0,4 3 0,3 3 0,4 4 0,3 4 0,3 6 0,8 6 0,9 5 0,8 2 0,11 2 0,8 0 0,7 1 0,3 0 0,-8-2 0,-9-9 0,-12-8 0,-9-6 0,-4-4 0,-3 3 0,1 2 0,0-2 0,0 1 0,4-5 0,-3 1 0,-1-1 0,-1 1 0,-1 0 0,1-1 0,6 2 0,-7-2 0,4 2 0,-7-5-3277,2 0 0,-3 0 3047,1 0 230,-1 0 0,0 0 0,2 0 0,2 0 0,-1 0 3276,-3 3 0,0 0-3044,-2 4-232,2 3 0,2-1 0,-1 2 0,2-2 0,-1-2 0,0-1 0,0-3 0,0-2 0,2-1 0,0 3 0,-1 2 0,2-1 0,2 2 0,2-2 0,4 2 0,4 1 0,2 0 0,0 1 0,-1-2 0,-2-3 0,-2-3 0,1 7 0,-8-6 0,1 9 0,-8-6 0,4 0 0,-4 2 0,2-2 0,-2 0 0,-1 2 0,4 1 0,1 0 0,3 4 0,2-1 0,-2-1 0,5 4 0,-7-7 0,2 4 0,-9-3 0,1 1 0,3 2 0,5-1 0,2-1 0,1 1 0,-1-2 0,-2-2 0,-2-1 0,1 1 0,0-1 0,1 1 0,0 0 0,1 1 0,6 2 0,-8-2 0,9 4 0,-5 1 0,10 8 0,-9-5 0,5 1 0,-16-4 0,0-4 0,-4 4 0,-3-5 0,0 4 0,0 1 0,3 0 0,3-4 0,9-4 0,-4-3 0,7 6 0,-3 3 0,5 2 0,1 0 0,-1-4 0,-3 1 0,-2-1 0,0 3 0,3-1 0,-1 1 0,1-1 0,-3-1 0,-2-2 0,-4 4 0,0-6 0,-2 9 0,-3-9 0,-1 6 0,-3-3 0,0 3 0,-5-2 0,-16-1 0,-17-4 0,-19-3 0,-9 0 0,-3-3 0,-1-9 0,4-5 0,2-3 0,5 3 0,5 5 0,0 4 0,-1 4 0,-6 0 0,-5 4 0,5-3 0,6 0 0,9-5 0,1 1 0,-8 2 0,-11 1 0,-9 4 0,-2 0 0,8 0 0,9 0 0,6 0 0,5 0 0,1 0 0,4 0 0,4 0 0,18 3 0,6 6 0,14 6 0,0 7 0,4 5 0,4 7 0,5 6 0,6 4 0,0 2 0,-4-1 0,-5-5 0,-7-5 0,-3-5 0,0-7 0,0-5 0,0-5 0,0 0 0,0 2 0,0 5 0,0 5 0,0 5 0,4 5 0,0 3 0,0 2 0,-1 1 0,-3 2 0,0-1 0,0-1 0,0-4 0,0-5 0,0-1 0,0-2 0,4-2 0,0-1 0,5 6 0,6 17 0,0 13 0,3 5 0,-2-6 0,-8-14 0,-1-14 0,-5-12 0,-2-9 0,0-9 0,0-17 0,0-7 0,6-33 0,7-18 0,-3 22 0,2-2 0,1-1 0,0 1 0,7-46 0,-4 25 0,-7 22 0,-1 7 0,13 2 0,-14 16 0,12-2 0,-15 24 0,2 1 0,4 3 0,1 0 0,1 0 0,-1 0 0,0 0 0,-1 0 0,-2 0 0,-1 3 0,-3 5 0,-3 7 0,-1 8 0,0 6 0,0 12 0,0 10 0,0 11 0,0 11 0,-3 1 0,-4-7 0,-5-11 0,-7-16 0,-1-8 0,2-1 0,-1 0 0,4 0 0,-4 5 0,10-14 0,-4 3 0,9-14 0,-1 4 0,-1 1 0,2-1 0,0 2 0,-1 2 0,-2 22 0,-6 26 0,-9 21 0,-1 2 0,5-19 0,5-26 0,10-25 0,3-15 0,0-23 0,0-3 0,0-13 0,0 6 0,0-1 0,0-3 0,0 13 0,0-2 0,2 11 0,1-5 0,6-4 0,2-12 0,4-14 0,3-12 0,0-14 0,2-8 0,-6-6 0,-4-1 0,-5 11 0,-4 15 0,3 11 0,4 5 0,2 0 0,3-5 0,0-2 0,1-4 0,3-4 0,1-10 0,2-14 0,-8 34 0,0-3 0,0-4 0,1-2 0,-1-2 0,0 1 0,0 1 0,-1 2 0,-1 5 0,-1 1 0,-1-1 0,-1 1 0,1-1 0,-2-1 0,0 1 0,-2 1 0,1-50 0,-1 45 0,-4 10 0,0 38 0,-3 0 0,-3 4 0,-4 5 0,-3 6 0,-3 4 0,-3 7 0,-7 4 0,-6 1 0,-4-1 0,1-3 0,2-5 0,6 1 0,0 0 0,1-1 0,0 2 0,-1-3 0,13-4 0,3-1 0,11-2 0,0 3 0,0 1 0,0 3 0,0-2 0,0-1 0,0-2 0,0 0 0,7 3 0,21 7 0,30 8 0,30 11 0,-38-18 0,2 1 0,-1 0 0,-2 0 0,40 18 0,-12-4 0,-15-5 0,-10-7 0,-10-5 0,-6-6 0,-2 2 0,-7 4 0,-4 0 0,-4 2 0,-2 0 0,-1 0 0,-1 2 0,1 2 0,4-1 0,3 4 0,5-3 0,-1 3 0,0-4 0,-3-5 0,-5-5 0,-3-7 0,-4-5 0,-2-1 0,4 5 0,5 3 0,8 7 0,9 6 0,12 1 0,2 2 0,-6-5 0,-2-4 0,-22-7 0,1-5 0,-17 0 0,6 1 0,-8 2 0,8 1 0,1 4 0,-2-7 0,13 5 0,-6-5 0,1 4 0,-4-1 0,-8-1 0,-26-10 0,4 1 0,-33-15 0,5-5 0,-21-14 0,-8-5 0,3 3 0,9 5 0,18 5 0,13 5 0,9 4 0,6 0 0,4 1 0,5-4 0,3-4 0,-2-7 0,4 12 0,-4-5 0,8 19 0,8 4 0,11 11 0,17 13 0,12 8 0,9 6 0,5 4 0,-4 0 0,-2 0 0,-5-2 0,-9-7 0,-5-5 0,-4-4 0,-5-5 0,1 1 0,0-2 0,-3-2 0,-5-4 0,-7 3 0,-6-6 0,-3 2 0,0-7 0,3 0 0,2 0 0,2 3 0,0 1 0,1 3 0,0 0 0,1-3 0,-2-1 0,-1-3 0,-2 2 0,-1 2 0,-3 3 0,-4 3 0,-2 1 0,-1 2 0,0-1 0,-4 2 0,-12 0 0,-16 2 0,-22 2 0,-17-4 0,-13-4 0,-6-7 0,-1 1 0,5 4 0,10 9 0,18 4 0,21 3 0,18 3 0,9 0 0,4 4 0,-3 3 0,1-11 0,-2 7 0,2-15 0,-1 3 0,1-6 0,0-7 0,-6 5 0,5-4 0,-7 6 0,8-4 0,-1-1 0,2-4 0,34-20 0,22-3 0,-3-1 0,3 2 0,15-2 0,12 3 0,-38 18 0,13 0 0,2 0 0,-8 0 0,-6 0 0,-4 0 0,-9 0 0,-5 0 0,-6 0 0,-6 0 0,-5 0 0,-24 3 0,-32 6 0,-29 4 0,30-6 0,-1 0 0,-2-2 0,1-2 0,1 0 0,0-2 0,0-1 0,0 0 0,-46 0 0,8 0 0,12 0 0,13 0 0,15 0 0,12 0 0,8 0 0,7-4 0,8-12 0,4-14 0,7-17 0,4-18 0,6-11 0,9 0 0,8 6 0,8 14 0,1 13 0,-1 7 0,1-4 0,1-9 0,-4-7 0,-4-2 0,-5 9 0,-8 13 0,-7 14 0,-6 12 0,-5 7 0,-3 3 0,0 1 0,-4 6 0,-5 11 0,-8 17 0,-4 22 0,-1 18 0,0 15 0,3 6 0,2-6 0,0-11 0,6-22 0,5-26 0,7-30 0,6-42 0,2 10 0,8-36 0,5 18 0,9-18 0,7-3 0,0 9 0,3 8 0,-7 11 0,-7 7 0,-5 5 0,-5 6 0,-1-2 0,-4 9 0,-3 2 0,-1 15 0,-11 12 0,-10 18 0,-13 18 0,-3 13 0,7 6 0,2-2 0,4-4 0,-4-6 0,-1-8 0,2-5 0,0-13 0,11-14 0,0-10 0,13-11 0,1-6 0,3-8 0,5-12 0,10-14 0,10-11 0,11-10 0,2 3 0,-3 5 0,-9 8 0,-12 23 0,-6 5 0,-4 16 0,3 0 0,-2-1 0,-3 1 0,-5 4 0,-14 2 0,-13 11 0,-6 8 0,-4 9 0,0 9 0,3 0 0,1 5 0,1 5 0,18-20 0,3-1 0,14-31 0,0-10 0,6-7 0,8-16 0,9-4 0,9-14 0,-4 6 0,-7 12 0,-6 17 0,-5 14 0,0 10 0,4 14 0,-1 19 0,2 28 0,-3 30 0,-8-38 0,0 1 0,3 4 0,1-1 0,1-2 0,2-3 0,18 35 0,3-17 0,0-19 0,0-11 0,-1-8 0,4-13 0,6-9 0,4-8 0,5-4 0,0-4 0,0-13 0,0-13 0,-2-10 0,-3 1 0,-12 12 0,-11 17 0,-20 15 0,-15 17 0,-11 9 0,-6 4 0,-2-7 0,1-13 0,-4-8 0,-5-7 0,-5-7 0,-4-14 0,-1-13 0,4-10 0,1 0 0,5 6 0,7 5 0,5 5 0,12 1 0,8-3 0,4-3 0,4-3 0,1 2 0,12 11 0,-6 9 0,14 8 0,-5 6 0,4 0 0,2 3 0,-6 3 0,-6 5 0,-2 3 0,-3 4 0,2 5 0,1 10 0,-4-10 0,-1 6 0,4-16 0,-6 0 0,9-2 0,-3-7 0,2-1 0,5-3 0,0 0 0,5 0 0,6 0 0,2 0 0,4 0 0,-2 0 0,-4 0 0,-3 0 0,-3 0 0,1 0 0,-2 0 0,-8 0 0,-49 7 0,15 2 0,-54 20 0,28 4 0,-12 8 0,0-4 0,10-10 0,5-6 0,3-5 0,6-4 0,1-5 0,15-3 0,-1 0 0,10 4 0,-10 8 0,-7 4 0,-6 5 0,-10 3 0,-6 3 0,-10 3 0,-5 0 0,7-1 0,9 0 0,11-2 0,23-12 0,3-2 0,14-10 0,0 3 0,0-2 0,3 2 0,3 0 0,3 2 0,7 3 0,0-3 0,4-1 0,-2-4 0,-1 0 0,-1-1 0,1-2 0,3 0 0,3-4 0,4-4 0,4-26 0,4-34 0,-16 16 0,-1-4 0,0-8 0,-2-1 0,-2 5 0,-1 3 0,6-31 0,-8 30 0,-2 22 0,-1 14 0,-4 7 0,-2 8 0,-2 16 0,0-4 0,0 16 0,0-6 0,0 7 0,0 5 0,0 0 0,1 0 0,3-1 0,7 1 0,8 4 0,-2-13 0,5 3 0,-6-17 0,6 0 0,-2-5 0,-1-3 0,-7 0 0,-3 0 0,-1 0 0,-1 0 0,0 0 0,0 0 0,0 0 0,0 0 0,0 0 0,0 0 0,3 0 0,0 0 0,1 0 0,-2 0 0,-2 0 0,0 0 0,0 0 0,1 0 0,4 0 0,5 0 0,4 0 0,0 0 0,-3 0 0,-3 0 0,-3 0 0,-1 2 0,0 5 0,1 3 0,0 3 0,0 0 0,-5-2 0,-3-1 0,-3-2 0,2-2 0,1 3 0,-1 0 0,1 2 0,-1 2 0,1-2 0,3 2 0,3 1 0,-1 2 0,2 2 0,3 2 0,-2 2 0,1-4 0,-1-3 0,-5-3 0,1-5 0,-3 4 0,2-3 0,-1 1 0,1 0 0,6-1 0,-5-3 0,7 2 0,-3-1 0,3 5 0,10 7 0,-11-5 0,5 7 0,-12-7 0,0 2 0,-3-2 0,0-4 0,-4-1 0,0 1 0,2-1 0,5 1 0,7 2 0,2 2 0,3 4 0,-11-4 0,2 1 0,-6-10 0,-1 1 0,1-1 0,-2 0 0,5-1 0,3-2 0,5-1 0,-1 3 0,4 4 0,1 4 0,3 1 0,5-1 0,0-1 0,-1-2 0,-4 1 0,-9-2 0,-3-3 0,-4 0 0,-2-5 0,-1-16 0,-3 6 0,0-18 0,-1 4 0,-5-12 0,-4-7 0,-5 0 0,-5 4 0,-1 5 0,-3 2 0,2-2 0,-1 0 0,0-1 0,1 2 0,6 14 0,2-1 0,7 8 0,0-10 0,-1 8 0,1-5 0,3 12 0,-2-2 0,3 1 0,-1-2 0,-2 1 0,1-1 0,-6 4 0,6-1 0,-3 2 0,4 2 0,0-2 0,1 2 0,-2-2 0,-1-1 0,-2 0 0,-1-1 0,2 0 0,0-1 0,0 0 0,1-2 0,-2 2 0,-1 0 0,-1 4 0,1-2 0,3-1 0,0 0 0,2-1 0,0 2 0,-1 3 0,1 1 0,-3-1 0,0 4 0,3-1 0,7 16 0,6 4 0,-1 1 0,4 0 0,-2-6 0,0-1 0,5 4 0,-6-5 0,5 6 0,-2 0 0,-1 0 0,0-6 0,-4-1 0,-1-3 0,-2 0 0,-3 1 0,1-1 0,1 1 0,3-2 0,1 0 0,2 2 0,1-1 0,0 6 0,-1-7 0,-1 6 0,-2-6 0,1 4 0,1 3 0,3-4 0,-1 1 0,1-3 0,-4-1 0,-3 3 0,-3 0 0,-1 3 0,0 0 0,0 2 0,0 3 0,0 4 0,0 1 0,0 0 0,0-1 0,0-3 0,7 3 0,-5-9 0,7 1 0,-5-4 0,1 3 0,-2-1 0,-3 1 0,2-5 0,2 1 0,3 2 0,0 0 0,-3 3 0,7-4 0,-9-1 0,5-2 0,-7-1 0,0 3 0,0-1 0,0 3 0,0-1 0,0-1 0,0 0 0,3-1 0,2 0 0,3 2 0,-1 0 0,-3 0 0,1 0 0,-1 1 0,-1 1 0,1 3 0,0-1 0,1 1 0,3-4 0,-2-2 0,1 1 0,-1 0 0,1 6 0,3 6 0,1 1 0,4 3 0,-2-4 0,-1-5 0,-5-3 0,-3-4 0,-3-2 0,2-3 0,1 1 0,-1-2 0,0 3 0,4 0 0,-5 0 0,4-1 0,-6 1 0,3 0 0,1 0 0,0 1 0,-1 0 0,-3 4 0,2 0 0,1 1 0,1 3 0,0-5 0,-2 10 0,4 4 0,-4-6 0,6 7 0,-3-11 0,1-6 0,2 6 0,-4-11 0,2 6 0,-2-6 0,3-1 0,3-2 0,-2-1 0,-1 3 0,-4 4 0,-3 1 0,0 1 0,0-2 0,0-1 0,0 1 0,0 1 0,0 1 0,2 1 0,2 3 0,2 0 0,2 7 0,-1-8 0,1 6 0,-4-11 0,-1 3 0,-3-3 0,0 1 0,0 1 0,7-1 0,-5 1 0,6-1 0,-4-5 0,3 1 0,0-6 0,-2-5 0,-2-7 0,-3 0 0,0-13 0,0-4 0,0-15 0,0-10 0,0-7 0,-3 0 0,-1 4 0,-3 9 0,-8 3 0,9 22 0,-4-2 0,8 19 0,-2 1 0,-4 1 0,-4-3 0,-3-8 0,-6-7 0,1-3 0,2-1 0,7 11 0,-1 2 0,11 9 0,-6-1 0,7 1 0,-3-2 0,-1-1 0,-1-1 0,-4-4 0,3 1 0,-6-7 0,5 6 0,-4-5 0,1 0 0,0-2 0,-4-2 0,-1-5 0,-1-4 0,0-2 0,1 2 0,0 5 0,1 3 0,3 6 0,2 1 0,2 5 0,0 4 0,0-2 0,1 1 0,3 1 0,1-3 0,2 1 0,0 0 0,0-9 0,0 8 0,0-11 0,0 8 0,0-3 0,0 3 0,0 2 0,0-1 0,0 0 0,0-2 0,0-1 0,0-4 0,0-9 0,0-11 0,0 13 0,0-4 0,3 23 0,1 1 0,2 4 0,4 3 0,2 0 0,1 0 0,1 3 0,-4 0 0,-3 4 0,3 0 0,-4-3 0,4 0 0,-3-4 0,-1 0 0,-2 2 0,2 2 0,1 0 0,0-1 0,2-3 0,-2 0 0,-2-3 0,-2 0 0,-2-4 0,-1 1 0,0-4 0,0 0 0,0 2 0,0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29T14:37:57.484"/>
    </inkml:context>
    <inkml:brush xml:id="br0">
      <inkml:brushProperty name="width" value="0.2" units="cm"/>
      <inkml:brushProperty name="height" value="0.2" units="cm"/>
      <inkml:brushProperty name="color" value="#FFFFFF"/>
    </inkml:brush>
  </inkml:definitions>
  <inkml:trace contextRef="#ctx0" brushRef="#br0">450 202 24575,'-44'-5'0,"-28"-23"0,13 10 0,11-5 0,-1-1 0,-10-4 0,-2 0 0,22 6 0,25 12 0,9 2 0,5 4 0,0 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3" name="Shape 223"/>
          <p:cNvSpPr>
            <a:spLocks noGrp="1" noRot="1" noChangeAspect="1"/>
          </p:cNvSpPr>
          <p:nvPr>
            <p:ph type="sldImg"/>
          </p:nvPr>
        </p:nvSpPr>
        <p:spPr>
          <a:xfrm>
            <a:off x="1143000" y="685800"/>
            <a:ext cx="4572000" cy="3429000"/>
          </a:xfrm>
          <a:prstGeom prst="rect">
            <a:avLst/>
          </a:prstGeom>
        </p:spPr>
        <p:txBody>
          <a:bodyPr/>
          <a:lstStyle/>
          <a:p>
            <a:endParaRPr/>
          </a:p>
        </p:txBody>
      </p:sp>
      <p:sp>
        <p:nvSpPr>
          <p:cNvPr id="224" name="Shape 22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3074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9218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81536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Common, the way most people do this work</a:t>
            </a:r>
            <a:endParaRPr dirty="0"/>
          </a:p>
        </p:txBody>
      </p:sp>
    </p:spTree>
    <p:extLst>
      <p:ext uri="{BB962C8B-B14F-4D97-AF65-F5344CB8AC3E}">
        <p14:creationId xmlns:p14="http://schemas.microsoft.com/office/powerpoint/2010/main" val="59721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Common, the way most people do this work</a:t>
            </a:r>
            <a:endParaRPr dirty="0"/>
          </a:p>
        </p:txBody>
      </p:sp>
    </p:spTree>
    <p:extLst>
      <p:ext uri="{BB962C8B-B14F-4D97-AF65-F5344CB8AC3E}">
        <p14:creationId xmlns:p14="http://schemas.microsoft.com/office/powerpoint/2010/main" val="3040583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4342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9415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97007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2197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8404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238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0546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more of a note!!!</a:t>
            </a:r>
            <a:endParaRPr dirty="0"/>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9267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more of a note!!!</a:t>
            </a:r>
            <a:endParaRPr dirty="0"/>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29600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more of a note!!!</a:t>
            </a:r>
            <a:endParaRPr dirty="0"/>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971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Make more of a note!!!</a:t>
            </a:r>
            <a:endParaRPr dirty="0"/>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906417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49160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0516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002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57018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6446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7563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3731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85143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5967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18671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10704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60002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2607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15141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9415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3446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32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Make sure to signal that this was from Chartability!!</a:t>
            </a:r>
          </a:p>
        </p:txBody>
      </p:sp>
    </p:spTree>
    <p:extLst>
      <p:ext uri="{BB962C8B-B14F-4D97-AF65-F5344CB8AC3E}">
        <p14:creationId xmlns:p14="http://schemas.microsoft.com/office/powerpoint/2010/main" val="2252503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72041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0104eaf235_1_12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10104eaf235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862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09548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1869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5234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2599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085118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0104eaf235_1_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g10104eaf235_1_8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62273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dig.cmu.edu"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dig.cmu.edu"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18279910" cy="636979"/>
          </a:xfrm>
          <a:prstGeom prst="rect">
            <a:avLst/>
          </a:prstGeom>
        </p:spPr>
        <p:txBody>
          <a:bodyPr lIns="45719" tIns="45719" rIns="45719" bIns="45719"/>
          <a:lstStyle>
            <a:lvl1pPr defTabSz="825500">
              <a:spcBef>
                <a:spcPts val="0"/>
              </a:spcBef>
              <a:defRPr sz="3600">
                <a:latin typeface="+mn-lt"/>
                <a:ea typeface="+mn-ea"/>
                <a:cs typeface="+mn-cs"/>
                <a:sym typeface="Helvetica Neue Medium"/>
              </a:defRPr>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defTabSz="825500">
              <a:spcBef>
                <a:spcPts val="0"/>
              </a:spcBef>
              <a:defRPr sz="5500">
                <a:latin typeface="+mn-lt"/>
                <a:ea typeface="+mn-ea"/>
                <a:cs typeface="+mn-cs"/>
                <a:sym typeface="Helvetica Neue Medium"/>
              </a:defRPr>
            </a:lvl1pPr>
            <a:lvl2pPr defTabSz="825500">
              <a:spcBef>
                <a:spcPts val="0"/>
              </a:spcBef>
              <a:defRPr sz="5500">
                <a:latin typeface="+mn-lt"/>
                <a:ea typeface="+mn-ea"/>
                <a:cs typeface="+mn-cs"/>
                <a:sym typeface="Helvetica Neue Medium"/>
              </a:defRPr>
            </a:lvl2pPr>
            <a:lvl3pPr defTabSz="825500">
              <a:spcBef>
                <a:spcPts val="0"/>
              </a:spcBef>
              <a:defRPr sz="5500">
                <a:latin typeface="+mn-lt"/>
                <a:ea typeface="+mn-ea"/>
                <a:cs typeface="+mn-cs"/>
                <a:sym typeface="Helvetica Neue Medium"/>
              </a:defRPr>
            </a:lvl3pPr>
            <a:lvl4pPr defTabSz="825500">
              <a:spcBef>
                <a:spcPts val="0"/>
              </a:spcBef>
              <a:defRPr sz="5500">
                <a:latin typeface="+mn-lt"/>
                <a:ea typeface="+mn-ea"/>
                <a:cs typeface="+mn-cs"/>
                <a:sym typeface="Helvetica Neue Medium"/>
              </a:defRPr>
            </a:lvl4pPr>
            <a:lvl5pPr defTabSz="825500">
              <a:spcBef>
                <a:spcPts val="0"/>
              </a:spcBef>
              <a:defRPr sz="5500">
                <a:latin typeface="+mn-lt"/>
                <a:ea typeface="+mn-ea"/>
                <a:cs typeface="+mn-cs"/>
                <a:sym typeface="Helvetica Neue Medium"/>
              </a:defRPr>
            </a:lvl5pPr>
          </a:lstStyle>
          <a:p>
            <a:r>
              <a:t>Presentation Subtitle</a:t>
            </a:r>
          </a:p>
          <a:p>
            <a:pPr lvl="1"/>
            <a:endParaRPr/>
          </a:p>
          <a:p>
            <a:pPr lvl="2"/>
            <a:endParaRPr/>
          </a:p>
          <a:p>
            <a:pPr lvl="3"/>
            <a:endParaRPr/>
          </a:p>
          <a:p>
            <a:pPr lvl="4"/>
            <a:endParaRPr/>
          </a:p>
        </p:txBody>
      </p:sp>
      <p:pic>
        <p:nvPicPr>
          <p:cNvPr id="14" name="DIG-light.pdf" descr="DIG-light.pdf"/>
          <p:cNvPicPr>
            <a:picLocks noChangeAspect="1"/>
          </p:cNvPicPr>
          <p:nvPr/>
        </p:nvPicPr>
        <p:blipFill>
          <a:blip r:embed="rId2"/>
          <a:stretch>
            <a:fillRect/>
          </a:stretch>
        </p:blipFill>
        <p:spPr>
          <a:xfrm>
            <a:off x="20779759" y="9027953"/>
            <a:ext cx="2664105" cy="2706392"/>
          </a:xfrm>
          <a:prstGeom prst="rect">
            <a:avLst/>
          </a:prstGeom>
          <a:ln w="12700">
            <a:miter lim="400000"/>
          </a:ln>
        </p:spPr>
      </p:pic>
      <p:sp>
        <p:nvSpPr>
          <p:cNvPr id="15" name="dig.cmu.edu"/>
          <p:cNvSpPr txBox="1"/>
          <p:nvPr/>
        </p:nvSpPr>
        <p:spPr>
          <a:xfrm>
            <a:off x="20745189" y="11860902"/>
            <a:ext cx="2664105" cy="634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hlinkClick r:id="rId3"/>
              </a:defRPr>
            </a:lvl1pPr>
          </a:lstStyle>
          <a:p>
            <a:r>
              <a:rPr>
                <a:hlinkClick r:id="rId3"/>
              </a:rPr>
              <a:t>dig.cmu.edu</a:t>
            </a:r>
          </a:p>
        </p:txBody>
      </p:sp>
      <p:sp>
        <p:nvSpPr>
          <p:cNvPr id="16" name="Name"/>
          <p:cNvSpPr txBox="1">
            <a:spLocks noGrp="1"/>
          </p:cNvSpPr>
          <p:nvPr>
            <p:ph type="body" sz="quarter" idx="22" hasCustomPrompt="1"/>
          </p:nvPr>
        </p:nvSpPr>
        <p:spPr>
          <a:xfrm>
            <a:off x="1201340" y="1064862"/>
            <a:ext cx="9280101" cy="636979"/>
          </a:xfrm>
          <a:prstGeom prst="rect">
            <a:avLst/>
          </a:prstGeom>
        </p:spPr>
        <p:txBody>
          <a:bodyPr lIns="45719" tIns="45719" rIns="45719" bIns="45719"/>
          <a:lstStyle>
            <a:lvl1pPr defTabSz="825500">
              <a:spcBef>
                <a:spcPts val="0"/>
              </a:spcBef>
              <a:defRPr sz="3600">
                <a:solidFill>
                  <a:srgbClr val="5E5E5E"/>
                </a:solidFill>
                <a:latin typeface="+mn-lt"/>
                <a:ea typeface="+mn-ea"/>
                <a:cs typeface="+mn-cs"/>
                <a:sym typeface="Helvetica Neue Medium"/>
              </a:defRPr>
            </a:lvl1pPr>
          </a:lstStyle>
          <a:p>
            <a:r>
              <a:t>Name</a:t>
            </a:r>
          </a:p>
        </p:txBody>
      </p:sp>
      <p:sp>
        <p:nvSpPr>
          <p:cNvPr id="17" name="URL"/>
          <p:cNvSpPr txBox="1">
            <a:spLocks noGrp="1"/>
          </p:cNvSpPr>
          <p:nvPr>
            <p:ph type="body" sz="quarter" idx="23" hasCustomPrompt="1"/>
          </p:nvPr>
        </p:nvSpPr>
        <p:spPr>
          <a:xfrm>
            <a:off x="16568715" y="1064862"/>
            <a:ext cx="6859712" cy="636979"/>
          </a:xfrm>
          <a:prstGeom prst="rect">
            <a:avLst/>
          </a:prstGeom>
        </p:spPr>
        <p:txBody>
          <a:bodyPr lIns="45719" tIns="45719" rIns="45719" bIns="45719"/>
          <a:lstStyle>
            <a:lvl1pPr algn="r" defTabSz="825500">
              <a:spcBef>
                <a:spcPts val="0"/>
              </a:spcBef>
              <a:defRPr sz="3600">
                <a:solidFill>
                  <a:srgbClr val="5E5E5E"/>
                </a:solidFill>
                <a:latin typeface="+mn-lt"/>
                <a:ea typeface="+mn-ea"/>
                <a:cs typeface="+mn-cs"/>
                <a:sym typeface="Helvetica Neue Medium"/>
              </a:defRPr>
            </a:lvl1pPr>
          </a:lstStyle>
          <a:p>
            <a:r>
              <a:t>URL</a:t>
            </a:r>
          </a:p>
        </p:txBody>
      </p:sp>
      <p:sp>
        <p:nvSpPr>
          <p:cNvPr id="18"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Bullets &amp; Photo Full">
    <p:spTree>
      <p:nvGrpSpPr>
        <p:cNvPr id="1" name=""/>
        <p:cNvGrpSpPr/>
        <p:nvPr/>
      </p:nvGrpSpPr>
      <p:grpSpPr>
        <a:xfrm>
          <a:off x="0" y="0"/>
          <a:ext cx="0" cy="0"/>
          <a:chOff x="0" y="0"/>
          <a:chExt cx="0" cy="0"/>
        </a:xfrm>
      </p:grpSpPr>
      <p:sp>
        <p:nvSpPr>
          <p:cNvPr id="107"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108"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109" name="660384004_1290x1720.jpg"/>
          <p:cNvSpPr>
            <a:spLocks noGrp="1"/>
          </p:cNvSpPr>
          <p:nvPr>
            <p:ph type="pic" idx="22"/>
          </p:nvPr>
        </p:nvSpPr>
        <p:spPr>
          <a:xfrm>
            <a:off x="10985575" y="-2058461"/>
            <a:ext cx="13398049" cy="17864066"/>
          </a:xfrm>
          <a:prstGeom prst="rect">
            <a:avLst/>
          </a:prstGeom>
        </p:spPr>
        <p:txBody>
          <a:bodyPr lIns="91439" tIns="45719" rIns="91439" bIns="45719">
            <a:noAutofit/>
          </a:bodyPr>
          <a:lstStyle/>
          <a:p>
            <a:endParaRPr/>
          </a:p>
        </p:txBody>
      </p:sp>
      <p:sp>
        <p:nvSpPr>
          <p:cNvPr id="110"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118"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spc="-232"/>
            </a:lvl1pPr>
          </a:lstStyle>
          <a:p>
            <a:r>
              <a:t>Section Title</a:t>
            </a:r>
          </a:p>
        </p:txBody>
      </p:sp>
      <p:sp>
        <p:nvSpPr>
          <p:cNvPr id="119"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26"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127"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1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Alt">
    <p:spTree>
      <p:nvGrpSpPr>
        <p:cNvPr id="1" name=""/>
        <p:cNvGrpSpPr/>
        <p:nvPr/>
      </p:nvGrpSpPr>
      <p:grpSpPr>
        <a:xfrm>
          <a:off x="0" y="0"/>
          <a:ext cx="0" cy="0"/>
          <a:chOff x="0" y="0"/>
          <a:chExt cx="0" cy="0"/>
        </a:xfrm>
      </p:grpSpPr>
      <p:sp>
        <p:nvSpPr>
          <p:cNvPr id="135" name="Slide Subtitle"/>
          <p:cNvSpPr txBox="1">
            <a:spLocks noGrp="1"/>
          </p:cNvSpPr>
          <p:nvPr>
            <p:ph type="body" sz="quarter" idx="21" hasCustomPrompt="1"/>
          </p:nvPr>
        </p:nvSpPr>
        <p:spPr>
          <a:xfrm>
            <a:off x="12756298" y="785622"/>
            <a:ext cx="9779001" cy="2013067"/>
          </a:xfrm>
          <a:prstGeom prst="rect">
            <a:avLst/>
          </a:prstGeom>
        </p:spPr>
        <p:txBody>
          <a:bodyPr lIns="45719" tIns="45719" rIns="45719" bIns="45719" anchor="ctr"/>
          <a:lstStyle>
            <a:lvl1pPr defTabSz="825500">
              <a:spcBef>
                <a:spcPts val="0"/>
              </a:spcBef>
              <a:defRPr sz="5500">
                <a:latin typeface="+mn-lt"/>
                <a:ea typeface="+mn-ea"/>
                <a:cs typeface="+mn-cs"/>
                <a:sym typeface="Helvetica Neue Medium"/>
              </a:defRPr>
            </a:lvl1pPr>
          </a:lstStyle>
          <a:p>
            <a:r>
              <a:t>Slide Subtitle</a:t>
            </a:r>
          </a:p>
        </p:txBody>
      </p:sp>
      <p:sp>
        <p:nvSpPr>
          <p:cNvPr id="136"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154" name="Body Level One…"/>
          <p:cNvSpPr txBox="1">
            <a:spLocks noGrp="1"/>
          </p:cNvSpPr>
          <p:nvPr>
            <p:ph type="body" sz="half" idx="1" hasCustomPrompt="1"/>
          </p:nvPr>
        </p:nvSpPr>
        <p:spPr>
          <a:xfrm>
            <a:off x="1206500" y="4920843"/>
            <a:ext cx="21971000" cy="3874314"/>
          </a:xfrm>
          <a:prstGeom prst="rect">
            <a:avLst/>
          </a:prstGeom>
        </p:spPr>
        <p:txBody>
          <a:bodyPr anchor="ctr"/>
          <a:lstStyle>
            <a:lvl1pPr algn="ctr">
              <a:lnSpc>
                <a:spcPct val="80000"/>
              </a:lnSpc>
              <a:spcBef>
                <a:spcPts val="0"/>
              </a:spcBef>
              <a:defRPr sz="11600" spc="-232">
                <a:latin typeface="+mn-lt"/>
                <a:ea typeface="+mn-ea"/>
                <a:cs typeface="+mn-cs"/>
                <a:sym typeface="Helvetica Neue Medium"/>
              </a:defRPr>
            </a:lvl1pPr>
            <a:lvl2pPr algn="ctr">
              <a:lnSpc>
                <a:spcPct val="80000"/>
              </a:lnSpc>
              <a:spcBef>
                <a:spcPts val="0"/>
              </a:spcBef>
              <a:defRPr sz="11600" spc="-232">
                <a:latin typeface="+mn-lt"/>
                <a:ea typeface="+mn-ea"/>
                <a:cs typeface="+mn-cs"/>
                <a:sym typeface="Helvetica Neue Medium"/>
              </a:defRPr>
            </a:lvl2pPr>
            <a:lvl3pPr algn="ctr">
              <a:lnSpc>
                <a:spcPct val="80000"/>
              </a:lnSpc>
              <a:spcBef>
                <a:spcPts val="0"/>
              </a:spcBef>
              <a:defRPr sz="11600" spc="-232">
                <a:latin typeface="+mn-lt"/>
                <a:ea typeface="+mn-ea"/>
                <a:cs typeface="+mn-cs"/>
                <a:sym typeface="Helvetica Neue Medium"/>
              </a:defRPr>
            </a:lvl3pPr>
            <a:lvl4pPr algn="ctr">
              <a:lnSpc>
                <a:spcPct val="80000"/>
              </a:lnSpc>
              <a:spcBef>
                <a:spcPts val="0"/>
              </a:spcBef>
              <a:defRPr sz="11600" spc="-232">
                <a:latin typeface="+mn-lt"/>
                <a:ea typeface="+mn-ea"/>
                <a:cs typeface="+mn-cs"/>
                <a:sym typeface="Helvetica Neue Medium"/>
              </a:defRPr>
            </a:lvl4pPr>
            <a:lvl5pPr algn="ctr">
              <a:lnSpc>
                <a:spcPct val="80000"/>
              </a:lnSpc>
              <a:spcBef>
                <a:spcPts val="0"/>
              </a:spcBef>
              <a:defRPr sz="11600" spc="-232">
                <a:latin typeface="+mn-lt"/>
                <a:ea typeface="+mn-ea"/>
                <a:cs typeface="+mn-cs"/>
                <a:sym typeface="Helvetica Neue Medium"/>
              </a:defRPr>
            </a:lvl5pPr>
          </a:lstStyle>
          <a:p>
            <a:r>
              <a:t>Statement</a:t>
            </a:r>
          </a:p>
          <a:p>
            <a:pPr lvl="1"/>
            <a:endParaRPr/>
          </a:p>
          <a:p>
            <a:pPr lvl="2"/>
            <a:endParaRPr/>
          </a:p>
          <a:p>
            <a:pPr lvl="3"/>
            <a:endParaRPr/>
          </a:p>
          <a:p>
            <a:pPr lvl="4"/>
            <a:endParaRPr/>
          </a:p>
        </p:txBody>
      </p:sp>
      <p:sp>
        <p:nvSpPr>
          <p:cNvPr id="1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62" name="Body Level One…"/>
          <p:cNvSpPr txBox="1">
            <a:spLocks noGrp="1"/>
          </p:cNvSpPr>
          <p:nvPr>
            <p:ph type="body" idx="1" hasCustomPrompt="1"/>
          </p:nvPr>
        </p:nvSpPr>
        <p:spPr>
          <a:xfrm>
            <a:off x="1206500" y="1075927"/>
            <a:ext cx="21971000" cy="7241584"/>
          </a:xfrm>
          <a:prstGeom prst="rect">
            <a:avLst/>
          </a:prstGeom>
        </p:spPr>
        <p:txBody>
          <a:bodyPr anchor="b"/>
          <a:lstStyle>
            <a:lvl1pPr algn="ctr">
              <a:lnSpc>
                <a:spcPct val="80000"/>
              </a:lnSpc>
              <a:spcBef>
                <a:spcPts val="0"/>
              </a:spcBef>
              <a:defRPr sz="25000" b="1" spc="-250"/>
            </a:lvl1pPr>
            <a:lvl2pPr algn="ctr">
              <a:lnSpc>
                <a:spcPct val="80000"/>
              </a:lnSpc>
              <a:spcBef>
                <a:spcPts val="0"/>
              </a:spcBef>
              <a:defRPr sz="25000" b="1" spc="-250"/>
            </a:lvl2pPr>
            <a:lvl3pPr algn="ctr">
              <a:lnSpc>
                <a:spcPct val="80000"/>
              </a:lnSpc>
              <a:spcBef>
                <a:spcPts val="0"/>
              </a:spcBef>
              <a:defRPr sz="25000" b="1" spc="-250"/>
            </a:lvl3pPr>
            <a:lvl4pPr algn="ctr">
              <a:lnSpc>
                <a:spcPct val="80000"/>
              </a:lnSpc>
              <a:spcBef>
                <a:spcPts val="0"/>
              </a:spcBef>
              <a:defRPr sz="25000" b="1" spc="-250"/>
            </a:lvl4pPr>
            <a:lvl5pPr algn="ctr">
              <a:lnSpc>
                <a:spcPct val="80000"/>
              </a:lnSpc>
              <a:spcBef>
                <a:spcPts val="0"/>
              </a:spcBef>
              <a:defRPr sz="25000" b="1" spc="-250"/>
            </a:lvl5pPr>
          </a:lstStyle>
          <a:p>
            <a:r>
              <a:t>100%</a:t>
            </a:r>
          </a:p>
          <a:p>
            <a:pPr lvl="1"/>
            <a:endParaRPr/>
          </a:p>
          <a:p>
            <a:pPr lvl="2"/>
            <a:endParaRPr/>
          </a:p>
          <a:p>
            <a:pPr lvl="3"/>
            <a:endParaRPr/>
          </a:p>
          <a:p>
            <a:pPr lvl="4"/>
            <a:endParaRPr/>
          </a:p>
        </p:txBody>
      </p:sp>
      <p:sp>
        <p:nvSpPr>
          <p:cNvPr id="163"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algn="ctr" defTabSz="825500">
              <a:spcBef>
                <a:spcPts val="0"/>
              </a:spcBef>
              <a:defRPr sz="5500" b="1"/>
            </a:lvl1pPr>
          </a:lstStyle>
          <a:p>
            <a:r>
              <a:t>Fact information</a:t>
            </a:r>
          </a:p>
        </p:txBody>
      </p:sp>
      <p:sp>
        <p:nvSpPr>
          <p:cNvPr id="1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71" name="Body Level One…"/>
          <p:cNvSpPr txBox="1">
            <a:spLocks noGrp="1"/>
          </p:cNvSpPr>
          <p:nvPr>
            <p:ph type="body" idx="1" hasCustomPrompt="1"/>
          </p:nvPr>
        </p:nvSpPr>
        <p:spPr>
          <a:xfrm>
            <a:off x="1753923" y="1456422"/>
            <a:ext cx="20876154" cy="7712118"/>
          </a:xfrm>
          <a:prstGeom prst="rect">
            <a:avLst/>
          </a:prstGeom>
        </p:spPr>
        <p:txBody>
          <a:bodyPr anchor="ctr"/>
          <a:lstStyle>
            <a:lvl1pPr marL="638923" indent="-469900">
              <a:lnSpc>
                <a:spcPct val="110000"/>
              </a:lnSpc>
              <a:spcBef>
                <a:spcPts val="0"/>
              </a:spcBef>
              <a:defRPr sz="8500" spc="-170"/>
            </a:lvl1pPr>
            <a:lvl2pPr marL="638923" indent="-12700">
              <a:lnSpc>
                <a:spcPct val="110000"/>
              </a:lnSpc>
              <a:spcBef>
                <a:spcPts val="0"/>
              </a:spcBef>
              <a:defRPr sz="8500" spc="-170"/>
            </a:lvl2pPr>
            <a:lvl3pPr marL="638923" indent="444500">
              <a:lnSpc>
                <a:spcPct val="110000"/>
              </a:lnSpc>
              <a:spcBef>
                <a:spcPts val="0"/>
              </a:spcBef>
              <a:defRPr sz="8500" spc="-170"/>
            </a:lvl3pPr>
            <a:lvl4pPr marL="638923" indent="901700">
              <a:lnSpc>
                <a:spcPct val="110000"/>
              </a:lnSpc>
              <a:spcBef>
                <a:spcPts val="0"/>
              </a:spcBef>
              <a:defRPr sz="8500" spc="-170"/>
            </a:lvl4pPr>
            <a:lvl5pPr marL="638923" indent="1358900">
              <a:lnSpc>
                <a:spcPct val="110000"/>
              </a:lnSpc>
              <a:spcBef>
                <a:spcPts val="0"/>
              </a:spcBef>
              <a:defRPr sz="8500" spc="-170"/>
            </a:lvl5pPr>
          </a:lstStyle>
          <a:p>
            <a:r>
              <a:t>“Notable Quote”</a:t>
            </a:r>
          </a:p>
          <a:p>
            <a:pPr lvl="1"/>
            <a:endParaRPr/>
          </a:p>
          <a:p>
            <a:pPr lvl="2"/>
            <a:endParaRPr/>
          </a:p>
          <a:p>
            <a:pPr lvl="3"/>
            <a:endParaRPr/>
          </a:p>
          <a:p>
            <a:pPr lvl="4"/>
            <a:endParaRPr/>
          </a:p>
        </p:txBody>
      </p:sp>
      <p:sp>
        <p:nvSpPr>
          <p:cNvPr id="1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73" name="Attribution"/>
          <p:cNvSpPr txBox="1">
            <a:spLocks noGrp="1"/>
          </p:cNvSpPr>
          <p:nvPr>
            <p:ph type="body" sz="quarter" idx="21" hasCustomPrompt="1"/>
          </p:nvPr>
        </p:nvSpPr>
        <p:spPr>
          <a:xfrm>
            <a:off x="1753923" y="9840155"/>
            <a:ext cx="17453045" cy="1472277"/>
          </a:xfrm>
          <a:prstGeom prst="rect">
            <a:avLst/>
          </a:prstGeom>
        </p:spPr>
        <p:txBody>
          <a:bodyPr lIns="45719" tIns="45719" rIns="45719" bIns="45719" anchor="b"/>
          <a:lstStyle/>
          <a:p>
            <a:r>
              <a:t>Attribution</a:t>
            </a:r>
          </a:p>
        </p:txBody>
      </p:sp>
      <p:sp>
        <p:nvSpPr>
          <p:cNvPr id="174" name="Source"/>
          <p:cNvSpPr txBox="1">
            <a:spLocks noGrp="1"/>
          </p:cNvSpPr>
          <p:nvPr>
            <p:ph type="body" sz="quarter" idx="22" hasCustomPrompt="1"/>
          </p:nvPr>
        </p:nvSpPr>
        <p:spPr>
          <a:xfrm>
            <a:off x="1753923" y="11437453"/>
            <a:ext cx="17453045" cy="1472278"/>
          </a:xfrm>
          <a:prstGeom prst="rect">
            <a:avLst/>
          </a:prstGeom>
        </p:spPr>
        <p:txBody>
          <a:bodyPr lIns="45719" tIns="45719" rIns="45719" bIns="45719"/>
          <a:lstStyle>
            <a:lvl1pPr>
              <a:defRPr>
                <a:solidFill>
                  <a:srgbClr val="5E5E5E"/>
                </a:solidFill>
              </a:defRPr>
            </a:lvl1pPr>
          </a:lstStyle>
          <a:p>
            <a:r>
              <a:t>Source</a:t>
            </a:r>
          </a:p>
        </p:txBody>
      </p:sp>
      <p:sp>
        <p:nvSpPr>
          <p:cNvPr id="175" name="660384004_1290x1720.jpg"/>
          <p:cNvSpPr>
            <a:spLocks noGrp="1"/>
          </p:cNvSpPr>
          <p:nvPr>
            <p:ph type="pic" sz="quarter" idx="23"/>
          </p:nvPr>
        </p:nvSpPr>
        <p:spPr>
          <a:xfrm>
            <a:off x="19674227" y="9378146"/>
            <a:ext cx="2965450" cy="3953935"/>
          </a:xfrm>
          <a:prstGeom prst="rect">
            <a:avLst/>
          </a:prstGeom>
        </p:spPr>
        <p:txBody>
          <a:bodyPr lIns="91439" tIns="45719" rIns="91439" bIns="45719">
            <a:noAutofit/>
          </a:bodyPr>
          <a:lstStyle/>
          <a:p>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82" name="Image"/>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83" name="Image"/>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84" name="Imag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92" name="Image"/>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93"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2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lt">
    <p:bg>
      <p:bgPr>
        <a:solidFill>
          <a:srgbClr val="882125"/>
        </a:solidFill>
        <a:effectLst/>
      </p:bgPr>
    </p:bg>
    <p:spTree>
      <p:nvGrpSpPr>
        <p:cNvPr id="1" name=""/>
        <p:cNvGrpSpPr/>
        <p:nvPr/>
      </p:nvGrpSpPr>
      <p:grpSpPr>
        <a:xfrm>
          <a:off x="0" y="0"/>
          <a:ext cx="0" cy="0"/>
          <a:chOff x="0" y="0"/>
          <a:chExt cx="0" cy="0"/>
        </a:xfrm>
      </p:grpSpPr>
      <p:sp>
        <p:nvSpPr>
          <p:cNvPr id="25" name="Author and Date"/>
          <p:cNvSpPr txBox="1">
            <a:spLocks noGrp="1"/>
          </p:cNvSpPr>
          <p:nvPr>
            <p:ph type="body" sz="quarter" idx="21" hasCustomPrompt="1"/>
          </p:nvPr>
        </p:nvSpPr>
        <p:spPr>
          <a:xfrm>
            <a:off x="1201340" y="11859862"/>
            <a:ext cx="18279910" cy="636979"/>
          </a:xfrm>
          <a:prstGeom prst="rect">
            <a:avLst/>
          </a:prstGeom>
        </p:spPr>
        <p:txBody>
          <a:bodyPr lIns="45719" tIns="45719" rIns="45719" bIns="45719"/>
          <a:lstStyle>
            <a:lvl1pPr defTabSz="825500">
              <a:spcBef>
                <a:spcPts val="0"/>
              </a:spcBef>
              <a:defRPr sz="3600">
                <a:solidFill>
                  <a:srgbClr val="FFFFFF"/>
                </a:solidFill>
                <a:latin typeface="+mn-lt"/>
                <a:ea typeface="+mn-ea"/>
                <a:cs typeface="+mn-cs"/>
                <a:sym typeface="Helvetica Neue Medium"/>
              </a:defRPr>
            </a:lvl1pPr>
          </a:lstStyle>
          <a:p>
            <a:r>
              <a:t>Author and Date</a:t>
            </a:r>
          </a:p>
        </p:txBody>
      </p:sp>
      <p:sp>
        <p:nvSpPr>
          <p:cNvPr id="26"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solidFill>
                  <a:srgbClr val="FFFFFF"/>
                </a:solidFill>
              </a:defRPr>
            </a:lvl1pPr>
          </a:lstStyle>
          <a:p>
            <a:r>
              <a:t>Presentation Title</a:t>
            </a:r>
          </a:p>
        </p:txBody>
      </p:sp>
      <p:sp>
        <p:nvSpPr>
          <p:cNvPr id="27" name="Body Level One…"/>
          <p:cNvSpPr txBox="1">
            <a:spLocks noGrp="1"/>
          </p:cNvSpPr>
          <p:nvPr>
            <p:ph type="body" sz="quarter" idx="1" hasCustomPrompt="1"/>
          </p:nvPr>
        </p:nvSpPr>
        <p:spPr>
          <a:xfrm>
            <a:off x="1201342" y="7223190"/>
            <a:ext cx="21971001" cy="1905001"/>
          </a:xfrm>
          <a:prstGeom prst="rect">
            <a:avLst/>
          </a:prstGeom>
        </p:spPr>
        <p:txBody>
          <a:bodyPr/>
          <a:lstStyle>
            <a:lvl1pPr defTabSz="825500">
              <a:spcBef>
                <a:spcPts val="0"/>
              </a:spcBef>
              <a:defRPr sz="5500">
                <a:solidFill>
                  <a:srgbClr val="FFFFFF"/>
                </a:solidFill>
                <a:latin typeface="+mn-lt"/>
                <a:ea typeface="+mn-ea"/>
                <a:cs typeface="+mn-cs"/>
                <a:sym typeface="Helvetica Neue Medium"/>
              </a:defRPr>
            </a:lvl1pPr>
            <a:lvl2pPr defTabSz="825500">
              <a:spcBef>
                <a:spcPts val="0"/>
              </a:spcBef>
              <a:defRPr sz="5500">
                <a:solidFill>
                  <a:srgbClr val="FFFFFF"/>
                </a:solidFill>
                <a:latin typeface="+mn-lt"/>
                <a:ea typeface="+mn-ea"/>
                <a:cs typeface="+mn-cs"/>
                <a:sym typeface="Helvetica Neue Medium"/>
              </a:defRPr>
            </a:lvl2pPr>
            <a:lvl3pPr defTabSz="825500">
              <a:spcBef>
                <a:spcPts val="0"/>
              </a:spcBef>
              <a:defRPr sz="5500">
                <a:solidFill>
                  <a:srgbClr val="FFFFFF"/>
                </a:solidFill>
                <a:latin typeface="+mn-lt"/>
                <a:ea typeface="+mn-ea"/>
                <a:cs typeface="+mn-cs"/>
                <a:sym typeface="Helvetica Neue Medium"/>
              </a:defRPr>
            </a:lvl3pPr>
            <a:lvl4pPr defTabSz="825500">
              <a:spcBef>
                <a:spcPts val="0"/>
              </a:spcBef>
              <a:defRPr sz="5500">
                <a:solidFill>
                  <a:srgbClr val="FFFFFF"/>
                </a:solidFill>
                <a:latin typeface="+mn-lt"/>
                <a:ea typeface="+mn-ea"/>
                <a:cs typeface="+mn-cs"/>
                <a:sym typeface="Helvetica Neue Medium"/>
              </a:defRPr>
            </a:lvl4pPr>
            <a:lvl5pPr defTabSz="825500">
              <a:spcBef>
                <a:spcPts val="0"/>
              </a:spcBef>
              <a:defRPr sz="5500">
                <a:solidFill>
                  <a:srgbClr val="FFFFFF"/>
                </a:solidFill>
                <a:latin typeface="+mn-lt"/>
                <a:ea typeface="+mn-ea"/>
                <a:cs typeface="+mn-cs"/>
                <a:sym typeface="Helvetica Neue Medium"/>
              </a:defRPr>
            </a:lvl5pPr>
          </a:lstStyle>
          <a:p>
            <a:r>
              <a:t>Presentation Subtitle</a:t>
            </a:r>
          </a:p>
          <a:p>
            <a:pPr lvl="1"/>
            <a:endParaRPr/>
          </a:p>
          <a:p>
            <a:pPr lvl="2"/>
            <a:endParaRPr/>
          </a:p>
          <a:p>
            <a:pPr lvl="3"/>
            <a:endParaRPr/>
          </a:p>
          <a:p>
            <a:pPr lvl="4"/>
            <a:endParaRPr/>
          </a:p>
        </p:txBody>
      </p:sp>
      <p:pic>
        <p:nvPicPr>
          <p:cNvPr id="28" name="DIG-dark.pdf" descr="DIG-dark.pdf"/>
          <p:cNvPicPr>
            <a:picLocks noChangeAspect="1"/>
          </p:cNvPicPr>
          <p:nvPr/>
        </p:nvPicPr>
        <p:blipFill>
          <a:blip r:embed="rId2"/>
          <a:stretch>
            <a:fillRect/>
          </a:stretch>
        </p:blipFill>
        <p:spPr>
          <a:xfrm>
            <a:off x="20779759" y="9027953"/>
            <a:ext cx="2664105" cy="2706393"/>
          </a:xfrm>
          <a:prstGeom prst="rect">
            <a:avLst/>
          </a:prstGeom>
          <a:ln w="12700">
            <a:miter lim="400000"/>
          </a:ln>
        </p:spPr>
      </p:pic>
      <p:sp>
        <p:nvSpPr>
          <p:cNvPr id="29" name="dig.cmu.edu"/>
          <p:cNvSpPr txBox="1"/>
          <p:nvPr/>
        </p:nvSpPr>
        <p:spPr>
          <a:xfrm>
            <a:off x="20745189" y="11860902"/>
            <a:ext cx="2664105" cy="6349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a:solidFill>
                  <a:srgbClr val="FFFFFF"/>
                </a:solidFill>
                <a:hlinkClick r:id="rId3"/>
              </a:defRPr>
            </a:lvl1pPr>
          </a:lstStyle>
          <a:p>
            <a:r>
              <a:rPr>
                <a:hlinkClick r:id="rId3"/>
              </a:rPr>
              <a:t>dig.cmu.edu</a:t>
            </a:r>
          </a:p>
        </p:txBody>
      </p:sp>
      <p:sp>
        <p:nvSpPr>
          <p:cNvPr id="30" name="Name"/>
          <p:cNvSpPr txBox="1">
            <a:spLocks noGrp="1"/>
          </p:cNvSpPr>
          <p:nvPr>
            <p:ph type="body" sz="quarter" idx="22" hasCustomPrompt="1"/>
          </p:nvPr>
        </p:nvSpPr>
        <p:spPr>
          <a:xfrm>
            <a:off x="1201340" y="1064862"/>
            <a:ext cx="9280101" cy="636979"/>
          </a:xfrm>
          <a:prstGeom prst="rect">
            <a:avLst/>
          </a:prstGeom>
        </p:spPr>
        <p:txBody>
          <a:bodyPr lIns="45719" tIns="45719" rIns="45719" bIns="45719"/>
          <a:lstStyle>
            <a:lvl1pPr defTabSz="825500">
              <a:spcBef>
                <a:spcPts val="0"/>
              </a:spcBef>
              <a:defRPr sz="3600">
                <a:solidFill>
                  <a:srgbClr val="FFFFFF"/>
                </a:solidFill>
                <a:latin typeface="+mn-lt"/>
                <a:ea typeface="+mn-ea"/>
                <a:cs typeface="+mn-cs"/>
                <a:sym typeface="Helvetica Neue Medium"/>
              </a:defRPr>
            </a:lvl1pPr>
          </a:lstStyle>
          <a:p>
            <a:r>
              <a:t>Name</a:t>
            </a:r>
          </a:p>
        </p:txBody>
      </p:sp>
      <p:sp>
        <p:nvSpPr>
          <p:cNvPr id="31" name="URL"/>
          <p:cNvSpPr txBox="1">
            <a:spLocks noGrp="1"/>
          </p:cNvSpPr>
          <p:nvPr>
            <p:ph type="body" sz="quarter" idx="23" hasCustomPrompt="1"/>
          </p:nvPr>
        </p:nvSpPr>
        <p:spPr>
          <a:xfrm>
            <a:off x="16568715" y="1064862"/>
            <a:ext cx="6859712" cy="636979"/>
          </a:xfrm>
          <a:prstGeom prst="rect">
            <a:avLst/>
          </a:prstGeom>
        </p:spPr>
        <p:txBody>
          <a:bodyPr lIns="45719" tIns="45719" rIns="45719" bIns="45719"/>
          <a:lstStyle>
            <a:lvl1pPr algn="r" defTabSz="825500">
              <a:spcBef>
                <a:spcPts val="0"/>
              </a:spcBef>
              <a:defRPr sz="3600">
                <a:solidFill>
                  <a:srgbClr val="FFFFFF"/>
                </a:solidFill>
                <a:latin typeface="+mn-lt"/>
                <a:ea typeface="+mn-ea"/>
                <a:cs typeface="+mn-cs"/>
                <a:sym typeface="Helvetica Neue Medium"/>
              </a:defRPr>
            </a:lvl1pPr>
          </a:lstStyle>
          <a:p>
            <a:r>
              <a:t>URL</a:t>
            </a:r>
          </a:p>
        </p:txBody>
      </p:sp>
      <p:sp>
        <p:nvSpPr>
          <p:cNvPr id="32"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lack">
    <p:bg>
      <p:bgPr>
        <a:solidFill>
          <a:srgbClr val="000000"/>
        </a:solidFill>
        <a:effectLst/>
      </p:bgPr>
    </p:bg>
    <p:spTree>
      <p:nvGrpSpPr>
        <p:cNvPr id="1" name=""/>
        <p:cNvGrpSpPr/>
        <p:nvPr/>
      </p:nvGrpSpPr>
      <p:grpSpPr>
        <a:xfrm>
          <a:off x="0" y="0"/>
          <a:ext cx="0" cy="0"/>
          <a:chOff x="0" y="0"/>
          <a:chExt cx="0" cy="0"/>
        </a:xfrm>
      </p:grpSpPr>
      <p:sp>
        <p:nvSpPr>
          <p:cNvPr id="2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14" name="Slide Title"/>
          <p:cNvSpPr txBox="1">
            <a:spLocks noGrp="1"/>
          </p:cNvSpPr>
          <p:nvPr>
            <p:ph type="title" hasCustomPrompt="1"/>
          </p:nvPr>
        </p:nvSpPr>
        <p:spPr>
          <a:prstGeom prst="rect">
            <a:avLst/>
          </a:prstGeom>
        </p:spPr>
        <p:txBody>
          <a:bodyPr/>
          <a:lstStyle>
            <a:lvl1pPr>
              <a:defRPr b="1">
                <a:latin typeface="Helvetica Neue"/>
                <a:ea typeface="Helvetica Neue"/>
                <a:cs typeface="Helvetica Neue"/>
                <a:sym typeface="Helvetica Neue"/>
              </a:defRPr>
            </a:lvl1pPr>
          </a:lstStyle>
          <a:p>
            <a:r>
              <a:t>Slide Title</a:t>
            </a:r>
          </a:p>
        </p:txBody>
      </p:sp>
      <p:sp>
        <p:nvSpPr>
          <p:cNvPr id="215"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defTabSz="825500">
              <a:spcBef>
                <a:spcPts val="0"/>
              </a:spcBef>
              <a:defRPr sz="5500" b="1"/>
            </a:lvl1pPr>
          </a:lstStyle>
          <a:p>
            <a:r>
              <a:t>Slide Subtitle</a:t>
            </a:r>
          </a:p>
        </p:txBody>
      </p:sp>
      <p:sp>
        <p:nvSpPr>
          <p:cNvPr id="216" name="Body Level One…"/>
          <p:cNvSpPr txBox="1">
            <a:spLocks noGrp="1"/>
          </p:cNvSpPr>
          <p:nvPr>
            <p:ph type="body" idx="1" hasCustomPrompt="1"/>
          </p:nvPr>
        </p:nvSpPr>
        <p:spPr>
          <a:prstGeom prst="rect">
            <a:avLst/>
          </a:prstGeom>
        </p:spPr>
        <p:txBody>
          <a:bodyPr/>
          <a:lstStyle>
            <a:lvl1pPr marL="609600" indent="-609600">
              <a:lnSpc>
                <a:spcPct val="90000"/>
              </a:lnSpc>
              <a:spcBef>
                <a:spcPts val="4500"/>
              </a:spcBef>
              <a:buSzPct val="123000"/>
              <a:buChar char="•"/>
            </a:lvl1pPr>
            <a:lvl2pPr marL="1219200" indent="-609600">
              <a:lnSpc>
                <a:spcPct val="90000"/>
              </a:lnSpc>
              <a:spcBef>
                <a:spcPts val="4500"/>
              </a:spcBef>
              <a:buSzPct val="123000"/>
              <a:buChar char="•"/>
            </a:lvl2pPr>
            <a:lvl3pPr marL="1828800" indent="-609600">
              <a:lnSpc>
                <a:spcPct val="90000"/>
              </a:lnSpc>
              <a:spcBef>
                <a:spcPts val="4500"/>
              </a:spcBef>
              <a:buSzPct val="123000"/>
              <a:buChar char="•"/>
            </a:lvl3pPr>
            <a:lvl4pPr marL="2438400" indent="-609600">
              <a:lnSpc>
                <a:spcPct val="90000"/>
              </a:lnSpc>
              <a:spcBef>
                <a:spcPts val="4500"/>
              </a:spcBef>
              <a:buSzPct val="123000"/>
              <a:buChar char="•"/>
            </a:lvl4pPr>
            <a:lvl5pPr marL="3048000" indent="-609600">
              <a:lnSpc>
                <a:spcPct val="90000"/>
              </a:lnSpc>
              <a:spcBef>
                <a:spcPts val="4500"/>
              </a:spcBef>
              <a:buSzPct val="123000"/>
              <a:buChar char="•"/>
            </a:lvl5pPr>
          </a:lstStyle>
          <a:p>
            <a:r>
              <a:t>Slide bullet text</a:t>
            </a:r>
          </a:p>
          <a:p>
            <a:pPr lvl="1"/>
            <a:endParaRPr/>
          </a:p>
          <a:p>
            <a:pPr lvl="2"/>
            <a:endParaRPr/>
          </a:p>
          <a:p>
            <a:pPr lvl="3"/>
            <a:endParaRPr/>
          </a:p>
          <a:p>
            <a:pPr lvl="4"/>
            <a:endParaRPr/>
          </a:p>
        </p:txBody>
      </p:sp>
      <p:sp>
        <p:nvSpPr>
          <p:cNvPr id="217" name="Slide Number"/>
          <p:cNvSpPr txBox="1">
            <a:spLocks noGrp="1"/>
          </p:cNvSpPr>
          <p:nvPr>
            <p:ph type="sldNum" sz="quarter" idx="2"/>
          </p:nvPr>
        </p:nvSpPr>
        <p:spPr>
          <a:xfrm>
            <a:off x="12001499" y="13080999"/>
            <a:ext cx="368505" cy="374600"/>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Agenda">
  <p:cSld name="1_Agenda">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1206500" y="1079500"/>
            <a:ext cx="21971000" cy="1435100"/>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5" name="Google Shape;25;p11"/>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6" name="Google Shape;26;p11"/>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5500"/>
              <a:buFont typeface="Helvetica Neue"/>
              <a:buNone/>
              <a:defRPr sz="5500"/>
            </a:lvl1pPr>
            <a:lvl2pPr marL="914400" lvl="1" indent="-228600" algn="l">
              <a:lnSpc>
                <a:spcPct val="100000"/>
              </a:lnSpc>
              <a:spcBef>
                <a:spcPts val="1800"/>
              </a:spcBef>
              <a:spcAft>
                <a:spcPts val="0"/>
              </a:spcAft>
              <a:buClr>
                <a:srgbClr val="000000"/>
              </a:buClr>
              <a:buSzPts val="5500"/>
              <a:buFont typeface="Helvetica Neue"/>
              <a:buNone/>
              <a:defRPr sz="5500"/>
            </a:lvl2pPr>
            <a:lvl3pPr marL="1371600" lvl="2" indent="-228600" algn="l">
              <a:lnSpc>
                <a:spcPct val="100000"/>
              </a:lnSpc>
              <a:spcBef>
                <a:spcPts val="1800"/>
              </a:spcBef>
              <a:spcAft>
                <a:spcPts val="0"/>
              </a:spcAft>
              <a:buClr>
                <a:srgbClr val="000000"/>
              </a:buClr>
              <a:buSzPts val="5500"/>
              <a:buFont typeface="Helvetica Neue"/>
              <a:buNone/>
              <a:defRPr sz="5500"/>
            </a:lvl3pPr>
            <a:lvl4pPr marL="1828800" lvl="3" indent="-228600" algn="l">
              <a:lnSpc>
                <a:spcPct val="100000"/>
              </a:lnSpc>
              <a:spcBef>
                <a:spcPts val="1800"/>
              </a:spcBef>
              <a:spcAft>
                <a:spcPts val="0"/>
              </a:spcAft>
              <a:buClr>
                <a:srgbClr val="000000"/>
              </a:buClr>
              <a:buSzPts val="5500"/>
              <a:buFont typeface="Helvetica Neue"/>
              <a:buNone/>
              <a:defRPr sz="5500"/>
            </a:lvl4pPr>
            <a:lvl5pPr marL="2286000" lvl="4" indent="-228600" algn="l">
              <a:lnSpc>
                <a:spcPct val="100000"/>
              </a:lnSpc>
              <a:spcBef>
                <a:spcPts val="1800"/>
              </a:spcBef>
              <a:spcAft>
                <a:spcPts val="0"/>
              </a:spcAft>
              <a:buClr>
                <a:srgbClr val="000000"/>
              </a:buClr>
              <a:buSzPts val="5500"/>
              <a:buFont typeface="Helvetica Neue"/>
              <a:buNone/>
              <a:defRPr sz="5500"/>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7" name="Google Shape;27;p11"/>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63595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Bullets" type="tx">
  <p:cSld name="1_Title &amp; Bullets">
    <p:spTree>
      <p:nvGrpSpPr>
        <p:cNvPr id="1" name="Shape 18"/>
        <p:cNvGrpSpPr/>
        <p:nvPr/>
      </p:nvGrpSpPr>
      <p:grpSpPr>
        <a:xfrm>
          <a:off x="0" y="0"/>
          <a:ext cx="0" cy="0"/>
          <a:chOff x="0" y="0"/>
          <a:chExt cx="0" cy="0"/>
        </a:xfrm>
      </p:grpSpPr>
      <p:sp>
        <p:nvSpPr>
          <p:cNvPr id="19" name="Google Shape;19;p10"/>
          <p:cNvSpPr txBox="1">
            <a:spLocks noGrp="1"/>
          </p:cNvSpPr>
          <p:nvPr>
            <p:ph type="title"/>
          </p:nvPr>
        </p:nvSpPr>
        <p:spPr>
          <a:xfrm>
            <a:off x="1206500" y="1079500"/>
            <a:ext cx="21971000" cy="1433163"/>
          </a:xfrm>
          <a:prstGeom prst="rect">
            <a:avLst/>
          </a:prstGeom>
          <a:noFill/>
          <a:ln>
            <a:noFill/>
          </a:ln>
        </p:spPr>
        <p:txBody>
          <a:bodyPr spcFirstLastPara="1" wrap="square" lIns="50800" tIns="50800" rIns="50800" bIns="50800" anchor="t" anchorCtr="0">
            <a:normAutofit/>
          </a:bodyPr>
          <a:lstStyle>
            <a:lvl1pPr lvl="0" algn="l">
              <a:lnSpc>
                <a:spcPct val="80000"/>
              </a:lnSpc>
              <a:spcBef>
                <a:spcPts val="0"/>
              </a:spcBef>
              <a:spcAft>
                <a:spcPts val="0"/>
              </a:spcAft>
              <a:buClr>
                <a:srgbClr val="000000"/>
              </a:buClr>
              <a:buSzPts val="1800"/>
              <a:buNone/>
              <a:defRPr/>
            </a:lvl1pPr>
            <a:lvl2pPr lvl="1" algn="l">
              <a:lnSpc>
                <a:spcPct val="80000"/>
              </a:lnSpc>
              <a:spcBef>
                <a:spcPts val="0"/>
              </a:spcBef>
              <a:spcAft>
                <a:spcPts val="0"/>
              </a:spcAft>
              <a:buClr>
                <a:srgbClr val="000000"/>
              </a:buClr>
              <a:buSzPts val="1800"/>
              <a:buNone/>
              <a:defRPr/>
            </a:lvl2pPr>
            <a:lvl3pPr lvl="2" algn="l">
              <a:lnSpc>
                <a:spcPct val="80000"/>
              </a:lnSpc>
              <a:spcBef>
                <a:spcPts val="0"/>
              </a:spcBef>
              <a:spcAft>
                <a:spcPts val="0"/>
              </a:spcAft>
              <a:buClr>
                <a:srgbClr val="000000"/>
              </a:buClr>
              <a:buSzPts val="1800"/>
              <a:buNone/>
              <a:defRPr/>
            </a:lvl3pPr>
            <a:lvl4pPr lvl="3" algn="l">
              <a:lnSpc>
                <a:spcPct val="80000"/>
              </a:lnSpc>
              <a:spcBef>
                <a:spcPts val="0"/>
              </a:spcBef>
              <a:spcAft>
                <a:spcPts val="0"/>
              </a:spcAft>
              <a:buClr>
                <a:srgbClr val="000000"/>
              </a:buClr>
              <a:buSzPts val="1800"/>
              <a:buNone/>
              <a:defRPr/>
            </a:lvl4pPr>
            <a:lvl5pPr lvl="4" algn="l">
              <a:lnSpc>
                <a:spcPct val="80000"/>
              </a:lnSpc>
              <a:spcBef>
                <a:spcPts val="0"/>
              </a:spcBef>
              <a:spcAft>
                <a:spcPts val="0"/>
              </a:spcAft>
              <a:buClr>
                <a:srgbClr val="000000"/>
              </a:buClr>
              <a:buSzPts val="1800"/>
              <a:buNone/>
              <a:defRPr/>
            </a:lvl5pPr>
            <a:lvl6pPr lvl="5" algn="l">
              <a:lnSpc>
                <a:spcPct val="80000"/>
              </a:lnSpc>
              <a:spcBef>
                <a:spcPts val="0"/>
              </a:spcBef>
              <a:spcAft>
                <a:spcPts val="0"/>
              </a:spcAft>
              <a:buClr>
                <a:srgbClr val="000000"/>
              </a:buClr>
              <a:buSzPts val="1800"/>
              <a:buNone/>
              <a:defRPr/>
            </a:lvl6pPr>
            <a:lvl7pPr lvl="6" algn="l">
              <a:lnSpc>
                <a:spcPct val="80000"/>
              </a:lnSpc>
              <a:spcBef>
                <a:spcPts val="0"/>
              </a:spcBef>
              <a:spcAft>
                <a:spcPts val="0"/>
              </a:spcAft>
              <a:buClr>
                <a:srgbClr val="000000"/>
              </a:buClr>
              <a:buSzPts val="1800"/>
              <a:buNone/>
              <a:defRPr/>
            </a:lvl7pPr>
            <a:lvl8pPr lvl="7" algn="l">
              <a:lnSpc>
                <a:spcPct val="80000"/>
              </a:lnSpc>
              <a:spcBef>
                <a:spcPts val="0"/>
              </a:spcBef>
              <a:spcAft>
                <a:spcPts val="0"/>
              </a:spcAft>
              <a:buClr>
                <a:srgbClr val="000000"/>
              </a:buClr>
              <a:buSzPts val="1800"/>
              <a:buNone/>
              <a:defRPr/>
            </a:lvl8pPr>
            <a:lvl9pPr lvl="8" algn="l">
              <a:lnSpc>
                <a:spcPct val="80000"/>
              </a:lnSpc>
              <a:spcBef>
                <a:spcPts val="0"/>
              </a:spcBef>
              <a:spcAft>
                <a:spcPts val="0"/>
              </a:spcAft>
              <a:buClr>
                <a:srgbClr val="000000"/>
              </a:buClr>
              <a:buSzPts val="1800"/>
              <a:buNone/>
              <a:defRPr/>
            </a:lvl9pPr>
          </a:lstStyle>
          <a:p>
            <a:endParaRPr/>
          </a:p>
        </p:txBody>
      </p:sp>
      <p:sp>
        <p:nvSpPr>
          <p:cNvPr id="20" name="Google Shape;20;p10"/>
          <p:cNvSpPr txBox="1">
            <a:spLocks noGrp="1"/>
          </p:cNvSpPr>
          <p:nvPr>
            <p:ph type="body" idx="1"/>
          </p:nvPr>
        </p:nvSpPr>
        <p:spPr>
          <a:xfrm>
            <a:off x="1206500" y="2372962"/>
            <a:ext cx="21971000" cy="934780"/>
          </a:xfrm>
          <a:prstGeom prst="rect">
            <a:avLst/>
          </a:prstGeom>
          <a:noFill/>
          <a:ln>
            <a:noFill/>
          </a:ln>
        </p:spPr>
        <p:txBody>
          <a:bodyPr spcFirstLastPara="1" wrap="square" lIns="45700" tIns="45700" rIns="45700" bIns="45700" anchor="t" anchorCtr="0">
            <a:normAutofit/>
          </a:bodyPr>
          <a:lstStyle>
            <a:lvl1pPr marL="457200" lvl="0" indent="-228600" algn="l">
              <a:lnSpc>
                <a:spcPct val="100000"/>
              </a:lnSpc>
              <a:spcBef>
                <a:spcPts val="0"/>
              </a:spcBef>
              <a:spcAft>
                <a:spcPts val="0"/>
              </a:spcAft>
              <a:buClr>
                <a:srgbClr val="000000"/>
              </a:buClr>
              <a:buSzPts val="5500"/>
              <a:buFont typeface="Helvetica Neue"/>
              <a:buNone/>
              <a:defRPr sz="5500">
                <a:latin typeface="Helvetica Neue"/>
                <a:ea typeface="Helvetica Neue"/>
                <a:cs typeface="Helvetica Neue"/>
                <a:sym typeface="Helvetica Neu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1" name="Google Shape;21;p10"/>
          <p:cNvSpPr txBox="1">
            <a:spLocks noGrp="1"/>
          </p:cNvSpPr>
          <p:nvPr>
            <p:ph type="body" idx="2"/>
          </p:nvPr>
        </p:nvSpPr>
        <p:spPr>
          <a:xfrm>
            <a:off x="1206500" y="4248504"/>
            <a:ext cx="21971000" cy="8256012"/>
          </a:xfrm>
          <a:prstGeom prst="rect">
            <a:avLst/>
          </a:prstGeom>
          <a:noFill/>
          <a:ln>
            <a:noFill/>
          </a:ln>
        </p:spPr>
        <p:txBody>
          <a:bodyPr spcFirstLastPara="1" wrap="square" lIns="50800" tIns="50800" rIns="50800" bIns="50800" anchor="t" anchorCtr="0">
            <a:normAutofit/>
          </a:bodyPr>
          <a:lstStyle>
            <a:lvl1pPr marL="457200" lvl="0" indent="-228600" algn="l">
              <a:lnSpc>
                <a:spcPct val="100000"/>
              </a:lnSpc>
              <a:spcBef>
                <a:spcPts val="1800"/>
              </a:spcBef>
              <a:spcAft>
                <a:spcPts val="0"/>
              </a:spcAft>
              <a:buClr>
                <a:srgbClr val="000000"/>
              </a:buClr>
              <a:buSzPts val="1800"/>
              <a:buNone/>
              <a:defRPr/>
            </a:lvl1pPr>
            <a:lvl2pPr marL="914400" lvl="1" indent="-228600" algn="l">
              <a:lnSpc>
                <a:spcPct val="100000"/>
              </a:lnSpc>
              <a:spcBef>
                <a:spcPts val="1800"/>
              </a:spcBef>
              <a:spcAft>
                <a:spcPts val="0"/>
              </a:spcAft>
              <a:buClr>
                <a:srgbClr val="000000"/>
              </a:buClr>
              <a:buSzPts val="1800"/>
              <a:buNone/>
              <a:defRPr/>
            </a:lvl2pPr>
            <a:lvl3pPr marL="1371600" lvl="2" indent="-228600" algn="l">
              <a:lnSpc>
                <a:spcPct val="100000"/>
              </a:lnSpc>
              <a:spcBef>
                <a:spcPts val="1800"/>
              </a:spcBef>
              <a:spcAft>
                <a:spcPts val="0"/>
              </a:spcAft>
              <a:buClr>
                <a:srgbClr val="000000"/>
              </a:buClr>
              <a:buSzPts val="1800"/>
              <a:buNone/>
              <a:defRPr/>
            </a:lvl3pPr>
            <a:lvl4pPr marL="1828800" lvl="3" indent="-228600" algn="l">
              <a:lnSpc>
                <a:spcPct val="100000"/>
              </a:lnSpc>
              <a:spcBef>
                <a:spcPts val="1800"/>
              </a:spcBef>
              <a:spcAft>
                <a:spcPts val="0"/>
              </a:spcAft>
              <a:buClr>
                <a:srgbClr val="000000"/>
              </a:buClr>
              <a:buSzPts val="1800"/>
              <a:buNone/>
              <a:defRPr/>
            </a:lvl4pPr>
            <a:lvl5pPr marL="2286000" lvl="4" indent="-228600" algn="l">
              <a:lnSpc>
                <a:spcPct val="100000"/>
              </a:lnSpc>
              <a:spcBef>
                <a:spcPts val="1800"/>
              </a:spcBef>
              <a:spcAft>
                <a:spcPts val="0"/>
              </a:spcAft>
              <a:buClr>
                <a:srgbClr val="000000"/>
              </a:buClr>
              <a:buSzPts val="1800"/>
              <a:buNone/>
              <a:defRPr/>
            </a:lvl5pPr>
            <a:lvl6pPr marL="2743200" lvl="5" indent="-228600" algn="l">
              <a:lnSpc>
                <a:spcPct val="100000"/>
              </a:lnSpc>
              <a:spcBef>
                <a:spcPts val="1800"/>
              </a:spcBef>
              <a:spcAft>
                <a:spcPts val="0"/>
              </a:spcAft>
              <a:buClr>
                <a:srgbClr val="000000"/>
              </a:buClr>
              <a:buSzPts val="1800"/>
              <a:buNone/>
              <a:defRPr/>
            </a:lvl6pPr>
            <a:lvl7pPr marL="3200400" lvl="6" indent="-228600" algn="l">
              <a:lnSpc>
                <a:spcPct val="100000"/>
              </a:lnSpc>
              <a:spcBef>
                <a:spcPts val="1800"/>
              </a:spcBef>
              <a:spcAft>
                <a:spcPts val="0"/>
              </a:spcAft>
              <a:buClr>
                <a:srgbClr val="000000"/>
              </a:buClr>
              <a:buSzPts val="1800"/>
              <a:buNone/>
              <a:defRPr/>
            </a:lvl7pPr>
            <a:lvl8pPr marL="3657600" lvl="7" indent="-228600" algn="l">
              <a:lnSpc>
                <a:spcPct val="100000"/>
              </a:lnSpc>
              <a:spcBef>
                <a:spcPts val="1800"/>
              </a:spcBef>
              <a:spcAft>
                <a:spcPts val="0"/>
              </a:spcAft>
              <a:buClr>
                <a:srgbClr val="000000"/>
              </a:buClr>
              <a:buSzPts val="1800"/>
              <a:buNone/>
              <a:defRPr/>
            </a:lvl8pPr>
            <a:lvl9pPr marL="4114800" lvl="8" indent="-228600" algn="l">
              <a:lnSpc>
                <a:spcPct val="100000"/>
              </a:lnSpc>
              <a:spcBef>
                <a:spcPts val="1800"/>
              </a:spcBef>
              <a:spcAft>
                <a:spcPts val="0"/>
              </a:spcAft>
              <a:buClr>
                <a:srgbClr val="000000"/>
              </a:buClr>
              <a:buSzPts val="1800"/>
              <a:buNone/>
              <a:defRPr/>
            </a:lvl9pPr>
          </a:lstStyle>
          <a:p>
            <a:endParaRPr/>
          </a:p>
        </p:txBody>
      </p:sp>
      <p:sp>
        <p:nvSpPr>
          <p:cNvPr id="22" name="Google Shape;22;p10"/>
          <p:cNvSpPr txBox="1">
            <a:spLocks noGrp="1"/>
          </p:cNvSpPr>
          <p:nvPr>
            <p:ph type="sldNum" idx="12"/>
          </p:nvPr>
        </p:nvSpPr>
        <p:spPr>
          <a:xfrm>
            <a:off x="23495000" y="13080999"/>
            <a:ext cx="368504" cy="374600"/>
          </a:xfrm>
          <a:prstGeom prst="rect">
            <a:avLst/>
          </a:prstGeom>
          <a:noFill/>
          <a:ln>
            <a:noFill/>
          </a:ln>
        </p:spPr>
        <p:txBody>
          <a:bodyPr spcFirstLastPara="1" wrap="square" lIns="50800" tIns="50800" rIns="50800" bIns="50800" anchor="b" anchorCtr="0">
            <a:spAutoFit/>
          </a:bodyPr>
          <a:lstStyle>
            <a:lvl1pPr marL="0" lvl="0" indent="0" algn="ctr">
              <a:lnSpc>
                <a:spcPct val="100000"/>
              </a:lnSpc>
              <a:spcBef>
                <a:spcPts val="0"/>
              </a:spcBef>
              <a:spcAft>
                <a:spcPts val="0"/>
              </a:spcAft>
              <a:buClr>
                <a:srgbClr val="5E5E5E"/>
              </a:buClr>
              <a:buSzPts val="1800"/>
              <a:buFont typeface="Helvetica Neue"/>
              <a:buNone/>
              <a:defRPr sz="1800"/>
            </a:lvl1pPr>
            <a:lvl2pPr marL="0" lvl="1" indent="0" algn="ctr">
              <a:lnSpc>
                <a:spcPct val="100000"/>
              </a:lnSpc>
              <a:spcBef>
                <a:spcPts val="0"/>
              </a:spcBef>
              <a:spcAft>
                <a:spcPts val="0"/>
              </a:spcAft>
              <a:buClr>
                <a:srgbClr val="5E5E5E"/>
              </a:buClr>
              <a:buSzPts val="1800"/>
              <a:buFont typeface="Helvetica Neue"/>
              <a:buNone/>
              <a:defRPr sz="1800"/>
            </a:lvl2pPr>
            <a:lvl3pPr marL="0" lvl="2" indent="0" algn="ctr">
              <a:lnSpc>
                <a:spcPct val="100000"/>
              </a:lnSpc>
              <a:spcBef>
                <a:spcPts val="0"/>
              </a:spcBef>
              <a:spcAft>
                <a:spcPts val="0"/>
              </a:spcAft>
              <a:buClr>
                <a:srgbClr val="5E5E5E"/>
              </a:buClr>
              <a:buSzPts val="1800"/>
              <a:buFont typeface="Helvetica Neue"/>
              <a:buNone/>
              <a:defRPr sz="1800"/>
            </a:lvl3pPr>
            <a:lvl4pPr marL="0" lvl="3" indent="0" algn="ctr">
              <a:lnSpc>
                <a:spcPct val="100000"/>
              </a:lnSpc>
              <a:spcBef>
                <a:spcPts val="0"/>
              </a:spcBef>
              <a:spcAft>
                <a:spcPts val="0"/>
              </a:spcAft>
              <a:buClr>
                <a:srgbClr val="5E5E5E"/>
              </a:buClr>
              <a:buSzPts val="1800"/>
              <a:buFont typeface="Helvetica Neue"/>
              <a:buNone/>
              <a:defRPr sz="1800"/>
            </a:lvl4pPr>
            <a:lvl5pPr marL="0" lvl="4" indent="0" algn="ctr">
              <a:lnSpc>
                <a:spcPct val="100000"/>
              </a:lnSpc>
              <a:spcBef>
                <a:spcPts val="0"/>
              </a:spcBef>
              <a:spcAft>
                <a:spcPts val="0"/>
              </a:spcAft>
              <a:buClr>
                <a:srgbClr val="5E5E5E"/>
              </a:buClr>
              <a:buSzPts val="1800"/>
              <a:buFont typeface="Helvetica Neue"/>
              <a:buNone/>
              <a:defRPr sz="1800"/>
            </a:lvl5pPr>
            <a:lvl6pPr marL="0" lvl="5" indent="0" algn="ctr">
              <a:lnSpc>
                <a:spcPct val="100000"/>
              </a:lnSpc>
              <a:spcBef>
                <a:spcPts val="0"/>
              </a:spcBef>
              <a:spcAft>
                <a:spcPts val="0"/>
              </a:spcAft>
              <a:buClr>
                <a:srgbClr val="5E5E5E"/>
              </a:buClr>
              <a:buSzPts val="1800"/>
              <a:buFont typeface="Helvetica Neue"/>
              <a:buNone/>
              <a:defRPr sz="1800"/>
            </a:lvl6pPr>
            <a:lvl7pPr marL="0" lvl="6" indent="0" algn="ctr">
              <a:lnSpc>
                <a:spcPct val="100000"/>
              </a:lnSpc>
              <a:spcBef>
                <a:spcPts val="0"/>
              </a:spcBef>
              <a:spcAft>
                <a:spcPts val="0"/>
              </a:spcAft>
              <a:buClr>
                <a:srgbClr val="5E5E5E"/>
              </a:buClr>
              <a:buSzPts val="1800"/>
              <a:buFont typeface="Helvetica Neue"/>
              <a:buNone/>
              <a:defRPr sz="1800"/>
            </a:lvl7pPr>
            <a:lvl8pPr marL="0" lvl="7" indent="0" algn="ctr">
              <a:lnSpc>
                <a:spcPct val="100000"/>
              </a:lnSpc>
              <a:spcBef>
                <a:spcPts val="0"/>
              </a:spcBef>
              <a:spcAft>
                <a:spcPts val="0"/>
              </a:spcAft>
              <a:buClr>
                <a:srgbClr val="5E5E5E"/>
              </a:buClr>
              <a:buSzPts val="1800"/>
              <a:buFont typeface="Helvetica Neue"/>
              <a:buNone/>
              <a:defRPr sz="1800"/>
            </a:lvl8pPr>
            <a:lvl9pPr marL="0" lvl="8" indent="0" algn="ctr">
              <a:lnSpc>
                <a:spcPct val="100000"/>
              </a:lnSpc>
              <a:spcBef>
                <a:spcPts val="0"/>
              </a:spcBef>
              <a:spcAft>
                <a:spcPts val="0"/>
              </a:spcAft>
              <a:buClr>
                <a:srgbClr val="5E5E5E"/>
              </a:buClr>
              <a:buSzPts val="1800"/>
              <a:buFont typeface="Helvetica Neue"/>
              <a:buNone/>
              <a:defRPr sz="1800"/>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92402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39"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40"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41"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defTabSz="825500">
              <a:spcBef>
                <a:spcPts val="0"/>
              </a:spcBef>
              <a:defRPr sz="3600">
                <a:latin typeface="+mn-lt"/>
                <a:ea typeface="+mn-ea"/>
                <a:cs typeface="+mn-cs"/>
                <a:sym typeface="Helvetica Neue Medium"/>
              </a:defRPr>
            </a:lvl1pPr>
          </a:lstStyle>
          <a:p>
            <a:r>
              <a:t>Author and Date</a:t>
            </a:r>
          </a:p>
        </p:txBody>
      </p:sp>
      <p:sp>
        <p:nvSpPr>
          <p:cNvPr id="42" name="Body Level One…"/>
          <p:cNvSpPr txBox="1">
            <a:spLocks noGrp="1"/>
          </p:cNvSpPr>
          <p:nvPr>
            <p:ph type="body" sz="quarter" idx="1" hasCustomPrompt="1"/>
          </p:nvPr>
        </p:nvSpPr>
        <p:spPr>
          <a:xfrm>
            <a:off x="1206500" y="11609910"/>
            <a:ext cx="21971000" cy="1116952"/>
          </a:xfrm>
          <a:prstGeom prst="rect">
            <a:avLst/>
          </a:prstGeom>
        </p:spPr>
        <p:txBody>
          <a:bodyPr/>
          <a:lstStyle>
            <a:lvl1pPr defTabSz="825500">
              <a:spcBef>
                <a:spcPts val="0"/>
              </a:spcBef>
              <a:defRPr sz="5500">
                <a:latin typeface="+mn-lt"/>
                <a:ea typeface="+mn-ea"/>
                <a:cs typeface="+mn-cs"/>
                <a:sym typeface="Helvetica Neue Medium"/>
              </a:defRPr>
            </a:lvl1pPr>
            <a:lvl2pPr defTabSz="825500">
              <a:spcBef>
                <a:spcPts val="0"/>
              </a:spcBef>
              <a:defRPr sz="5500">
                <a:latin typeface="+mn-lt"/>
                <a:ea typeface="+mn-ea"/>
                <a:cs typeface="+mn-cs"/>
                <a:sym typeface="Helvetica Neue Medium"/>
              </a:defRPr>
            </a:lvl2pPr>
            <a:lvl3pPr defTabSz="825500">
              <a:spcBef>
                <a:spcPts val="0"/>
              </a:spcBef>
              <a:defRPr sz="5500">
                <a:latin typeface="+mn-lt"/>
                <a:ea typeface="+mn-ea"/>
                <a:cs typeface="+mn-cs"/>
                <a:sym typeface="Helvetica Neue Medium"/>
              </a:defRPr>
            </a:lvl3pPr>
            <a:lvl4pPr defTabSz="825500">
              <a:spcBef>
                <a:spcPts val="0"/>
              </a:spcBef>
              <a:defRPr sz="5500">
                <a:latin typeface="+mn-lt"/>
                <a:ea typeface="+mn-ea"/>
                <a:cs typeface="+mn-cs"/>
                <a:sym typeface="Helvetica Neue Medium"/>
              </a:defRPr>
            </a:lvl4pPr>
            <a:lvl5pPr defTabSz="825500">
              <a:spcBef>
                <a:spcPts val="0"/>
              </a:spcBef>
              <a:defRPr sz="5500">
                <a:latin typeface="+mn-lt"/>
                <a:ea typeface="+mn-ea"/>
                <a:cs typeface="+mn-cs"/>
                <a:sym typeface="Helvetica Neue Medium"/>
              </a:defRPr>
            </a:lvl5pPr>
          </a:lstStyle>
          <a:p>
            <a:r>
              <a:t>Presentation Subtitle</a:t>
            </a:r>
          </a:p>
          <a:p>
            <a:pPr lvl="1"/>
            <a:endParaRPr/>
          </a:p>
          <a:p>
            <a:pPr lvl="2"/>
            <a:endParaRPr/>
          </a:p>
          <a:p>
            <a:pPr lvl="3"/>
            <a:endParaRPr/>
          </a:p>
          <a:p>
            <a:pPr lvl="4"/>
            <a:endParaRPr/>
          </a:p>
        </p:txBody>
      </p:sp>
      <p:sp>
        <p:nvSpPr>
          <p:cNvPr id="43" name="Slide Number"/>
          <p:cNvSpPr txBox="1">
            <a:spLocks noGrp="1"/>
          </p:cNvSpPr>
          <p:nvPr>
            <p:ph type="sldNum" sz="quarter" idx="2"/>
          </p:nvPr>
        </p:nvSpPr>
        <p:spPr>
          <a:xfrm>
            <a:off x="12001499" y="13080999"/>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50"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51"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52" name="Body Level One…"/>
          <p:cNvSpPr txBox="1">
            <a:spLocks noGrp="1"/>
          </p:cNvSpPr>
          <p:nvPr>
            <p:ph type="body" sz="quarter" idx="1" hasCustomPrompt="1"/>
          </p:nvPr>
        </p:nvSpPr>
        <p:spPr>
          <a:xfrm>
            <a:off x="1206500" y="7060576"/>
            <a:ext cx="9779000" cy="5385424"/>
          </a:xfrm>
          <a:prstGeom prst="rect">
            <a:avLst/>
          </a:prstGeom>
        </p:spPr>
        <p:txBody>
          <a:bodyPr/>
          <a:lstStyle>
            <a:lvl1pPr defTabSz="825500">
              <a:spcBef>
                <a:spcPts val="0"/>
              </a:spcBef>
              <a:defRPr sz="5500">
                <a:latin typeface="+mn-lt"/>
                <a:ea typeface="+mn-ea"/>
                <a:cs typeface="+mn-cs"/>
                <a:sym typeface="Helvetica Neue Medium"/>
              </a:defRPr>
            </a:lvl1pPr>
            <a:lvl2pPr defTabSz="825500">
              <a:spcBef>
                <a:spcPts val="0"/>
              </a:spcBef>
              <a:defRPr sz="5500">
                <a:latin typeface="+mn-lt"/>
                <a:ea typeface="+mn-ea"/>
                <a:cs typeface="+mn-cs"/>
                <a:sym typeface="Helvetica Neue Medium"/>
              </a:defRPr>
            </a:lvl2pPr>
            <a:lvl3pPr defTabSz="825500">
              <a:spcBef>
                <a:spcPts val="0"/>
              </a:spcBef>
              <a:defRPr sz="5500">
                <a:latin typeface="+mn-lt"/>
                <a:ea typeface="+mn-ea"/>
                <a:cs typeface="+mn-cs"/>
                <a:sym typeface="Helvetica Neue Medium"/>
              </a:defRPr>
            </a:lvl3pPr>
            <a:lvl4pPr defTabSz="825500">
              <a:spcBef>
                <a:spcPts val="0"/>
              </a:spcBef>
              <a:defRPr sz="5500">
                <a:latin typeface="+mn-lt"/>
                <a:ea typeface="+mn-ea"/>
                <a:cs typeface="+mn-cs"/>
                <a:sym typeface="Helvetica Neue Medium"/>
              </a:defRPr>
            </a:lvl4pPr>
            <a:lvl5pPr defTabSz="825500">
              <a:spcBef>
                <a:spcPts val="0"/>
              </a:spcBef>
              <a:defRPr sz="5500">
                <a:latin typeface="+mn-lt"/>
                <a:ea typeface="+mn-ea"/>
                <a:cs typeface="+mn-cs"/>
                <a:sym typeface="Helvetica Neue Medium"/>
              </a:defRPr>
            </a:lvl5pPr>
          </a:lstStyle>
          <a:p>
            <a:r>
              <a:t>Slide Subtitle</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Photo Bottom">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756298" y="785622"/>
            <a:ext cx="9779001" cy="2013067"/>
          </a:xfrm>
          <a:prstGeom prst="rect">
            <a:avLst/>
          </a:prstGeom>
        </p:spPr>
        <p:txBody>
          <a:bodyPr lIns="45719" tIns="45719" rIns="45719" bIns="45719" anchor="ctr"/>
          <a:lstStyle>
            <a:lvl1pPr defTabSz="825500">
              <a:spcBef>
                <a:spcPts val="0"/>
              </a:spcBef>
              <a:defRPr sz="5500">
                <a:latin typeface="+mn-lt"/>
                <a:ea typeface="+mn-ea"/>
                <a:cs typeface="+mn-cs"/>
                <a:sym typeface="Helvetica Neue Medium"/>
              </a:defRPr>
            </a:lvl1pPr>
          </a:lstStyle>
          <a:p>
            <a:r>
              <a:t>Slide Subtitle</a:t>
            </a:r>
          </a:p>
        </p:txBody>
      </p:sp>
      <p:sp>
        <p:nvSpPr>
          <p:cNvPr id="61" name="660384004_1290x1720.jpg"/>
          <p:cNvSpPr>
            <a:spLocks noGrp="1"/>
          </p:cNvSpPr>
          <p:nvPr>
            <p:ph type="pic" idx="22"/>
          </p:nvPr>
        </p:nvSpPr>
        <p:spPr>
          <a:xfrm>
            <a:off x="-96224" y="-9193425"/>
            <a:ext cx="24576449" cy="32768602"/>
          </a:xfrm>
          <a:prstGeom prst="rect">
            <a:avLst/>
          </a:prstGeom>
        </p:spPr>
        <p:txBody>
          <a:bodyPr lIns="91439" tIns="45719" rIns="91439" bIns="45719">
            <a:noAutofit/>
          </a:bodyPr>
          <a:lstStyle/>
          <a:p>
            <a:endParaRPr/>
          </a:p>
        </p:txBody>
      </p:sp>
      <p:sp>
        <p:nvSpPr>
          <p:cNvPr id="62"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Slide Title"/>
          <p:cNvSpPr txBox="1">
            <a:spLocks noGrp="1"/>
          </p:cNvSpPr>
          <p:nvPr>
            <p:ph type="title" hasCustomPrompt="1"/>
          </p:nvPr>
        </p:nvSpPr>
        <p:spPr>
          <a:prstGeom prst="rect">
            <a:avLst/>
          </a:prstGeom>
        </p:spPr>
        <p:txBody>
          <a:bodyPr/>
          <a:lstStyle/>
          <a:p>
            <a:r>
              <a:t>Slide Title</a:t>
            </a:r>
          </a:p>
        </p:txBody>
      </p:sp>
      <p:sp>
        <p:nvSpPr>
          <p:cNvPr id="71"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72"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80"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Alt">
    <p:spTree>
      <p:nvGrpSpPr>
        <p:cNvPr id="1" name=""/>
        <p:cNvGrpSpPr/>
        <p:nvPr/>
      </p:nvGrpSpPr>
      <p:grpSpPr>
        <a:xfrm>
          <a:off x="0" y="0"/>
          <a:ext cx="0" cy="0"/>
          <a:chOff x="0" y="0"/>
          <a:chExt cx="0" cy="0"/>
        </a:xfrm>
      </p:grpSpPr>
      <p:sp>
        <p:nvSpPr>
          <p:cNvPr id="88" name="Body Level One…"/>
          <p:cNvSpPr txBox="1">
            <a:spLocks noGrp="1"/>
          </p:cNvSpPr>
          <p:nvPr>
            <p:ph type="body" idx="1" hasCustomPrompt="1"/>
          </p:nvPr>
        </p:nvSpPr>
        <p:spPr>
          <a:xfrm>
            <a:off x="1206500" y="1211484"/>
            <a:ext cx="21971000" cy="11293032"/>
          </a:xfrm>
          <a:prstGeom prst="rect">
            <a:avLst/>
          </a:prstGeom>
        </p:spPr>
        <p:txBody>
          <a:bodyPr numCol="2" spcCol="1098550"/>
          <a:lstStyle/>
          <a:p>
            <a:r>
              <a:t>Slide bullet text</a:t>
            </a:r>
          </a:p>
          <a:p>
            <a:pPr lvl="1"/>
            <a:endParaRPr/>
          </a:p>
          <a:p>
            <a:pPr lvl="2"/>
            <a:endParaRPr/>
          </a:p>
          <a:p>
            <a:pPr lvl="3"/>
            <a:endParaRPr/>
          </a:p>
          <a:p>
            <a:pPr lvl="4"/>
            <a:endParaRPr/>
          </a:p>
        </p:txBody>
      </p:sp>
      <p:sp>
        <p:nvSpPr>
          <p:cNvPr id="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96"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defTabSz="825500">
              <a:spcBef>
                <a:spcPts val="0"/>
              </a:spcBef>
              <a:defRPr sz="5500">
                <a:latin typeface="+mn-lt"/>
                <a:ea typeface="+mn-ea"/>
                <a:cs typeface="+mn-cs"/>
                <a:sym typeface="Helvetica Neue Medium"/>
              </a:defRPr>
            </a:lvl1pPr>
          </a:lstStyle>
          <a:p>
            <a:r>
              <a:t>Slide Subtitle</a:t>
            </a:r>
          </a:p>
        </p:txBody>
      </p:sp>
      <p:sp>
        <p:nvSpPr>
          <p:cNvPr id="97"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98"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99"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23495000" y="13080999"/>
            <a:ext cx="368504" cy="374600"/>
          </a:xfrm>
          <a:prstGeom prst="rect">
            <a:avLst/>
          </a:prstGeom>
          <a:ln w="12700">
            <a:miter lim="400000"/>
          </a:ln>
        </p:spPr>
        <p:txBody>
          <a:bodyPr wrap="none" lIns="50800" tIns="50800" rIns="50800" bIns="50800" anchor="b">
            <a:spAutoFit/>
          </a:bodyPr>
          <a:lstStyle>
            <a:lvl1pPr defTabSz="584200">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transition spd="med"/>
  <p:hf hdr="0" ftr="0" dt="0"/>
  <p:txStyles>
    <p:titleStyle>
      <a:lvl1pPr marL="0" marR="0" indent="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1pPr>
      <a:lvl2pPr marL="0" marR="0" indent="457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2pPr>
      <a:lvl3pPr marL="0" marR="0" indent="914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3pPr>
      <a:lvl4pPr marL="0" marR="0" indent="1371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4pPr>
      <a:lvl5pPr marL="0" marR="0" indent="18288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5pPr>
      <a:lvl6pPr marL="0" marR="0" indent="22860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6pPr>
      <a:lvl7pPr marL="0" marR="0" indent="2743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7pPr>
      <a:lvl8pPr marL="0" marR="0" indent="3200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8pPr>
      <a:lvl9pPr marL="0" marR="0" indent="3657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9pPr>
    </p:titleStyle>
    <p:bodyStyle>
      <a:lvl1pPr marL="0" marR="0" indent="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rank.computer/chartability/" TargetMode="External"/><Relationship Id="rId7" Type="http://schemas.openxmlformats.org/officeDocument/2006/relationships/image" Target="../media/image4.jpeg"/><Relationship Id="rId2" Type="http://schemas.openxmlformats.org/officeDocument/2006/relationships/hyperlink" Target="https://twitter.com/FrankElavsky" TargetMode="External"/><Relationship Id="rId1" Type="http://schemas.openxmlformats.org/officeDocument/2006/relationships/slideLayout" Target="../slideLayouts/slideLayout1.xml"/><Relationship Id="rId6" Type="http://schemas.openxmlformats.org/officeDocument/2006/relationships/hyperlink" Target="https://axle-lab.com/" TargetMode="External"/><Relationship Id="rId11" Type="http://schemas.openxmlformats.org/officeDocument/2006/relationships/hyperlink" Target="https://www.hcii.cmu.edu/" TargetMode="External"/><Relationship Id="rId5" Type="http://schemas.openxmlformats.org/officeDocument/2006/relationships/hyperlink" Target="https://dig.cmu.edu/"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customXml" Target="../ink/ink2.xml"/><Relationship Id="rId5" Type="http://schemas.openxmlformats.org/officeDocument/2006/relationships/image" Target="../media/image32.png"/><Relationship Id="rId4" Type="http://schemas.openxmlformats.org/officeDocument/2006/relationships/customXml" Target="../ink/ink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hyperlink" Target="https://www.bbc.com/news/world-europe-60506682" TargetMode="External"/><Relationship Id="rId3" Type="http://schemas.openxmlformats.org/officeDocument/2006/relationships/image" Target="../media/image8.png"/><Relationship Id="rId7" Type="http://schemas.openxmlformats.org/officeDocument/2006/relationships/hyperlink" Target="http://ft.com/content/c764b98d-ae03-41ac-a2ca-8309f32d5e1c"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s://www.cnn.com/election/2020/results/president" TargetMode="External"/><Relationship Id="rId5" Type="http://schemas.openxmlformats.org/officeDocument/2006/relationships/image" Target="../media/image10.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1.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18" Type="http://schemas.openxmlformats.org/officeDocument/2006/relationships/image" Target="../media/image47.png"/><Relationship Id="rId3" Type="http://schemas.openxmlformats.org/officeDocument/2006/relationships/image" Target="../media/image30.jpeg"/><Relationship Id="rId7" Type="http://schemas.openxmlformats.org/officeDocument/2006/relationships/image" Target="../media/image36.jpeg"/><Relationship Id="rId12" Type="http://schemas.openxmlformats.org/officeDocument/2006/relationships/image" Target="../media/image41.png"/><Relationship Id="rId17" Type="http://schemas.openxmlformats.org/officeDocument/2006/relationships/image" Target="../media/image46.png"/><Relationship Id="rId2" Type="http://schemas.openxmlformats.org/officeDocument/2006/relationships/notesSlide" Target="../notesSlides/notesSlide38.xml"/><Relationship Id="rId16" Type="http://schemas.openxmlformats.org/officeDocument/2006/relationships/image" Target="../media/image45.png"/><Relationship Id="rId1" Type="http://schemas.openxmlformats.org/officeDocument/2006/relationships/slideLayout" Target="../slideLayouts/slideLayout2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jpeg"/><Relationship Id="rId19" Type="http://schemas.openxmlformats.org/officeDocument/2006/relationships/image" Target="../media/image48.png"/><Relationship Id="rId4" Type="http://schemas.openxmlformats.org/officeDocument/2006/relationships/image" Target="../media/image31.png"/><Relationship Id="rId9" Type="http://schemas.openxmlformats.org/officeDocument/2006/relationships/image" Target="../media/image38.png"/><Relationship Id="rId14" Type="http://schemas.openxmlformats.org/officeDocument/2006/relationships/image" Target="../media/image43.pn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2.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rank.computer/chartability/" TargetMode="External"/><Relationship Id="rId7" Type="http://schemas.openxmlformats.org/officeDocument/2006/relationships/image" Target="../media/image4.jpeg"/><Relationship Id="rId2" Type="http://schemas.openxmlformats.org/officeDocument/2006/relationships/hyperlink" Target="https://twitter.com/FrankElavsky" TargetMode="External"/><Relationship Id="rId1" Type="http://schemas.openxmlformats.org/officeDocument/2006/relationships/slideLayout" Target="../slideLayouts/slideLayout1.xml"/><Relationship Id="rId6" Type="http://schemas.openxmlformats.org/officeDocument/2006/relationships/hyperlink" Target="https://axle-lab.com/" TargetMode="External"/><Relationship Id="rId11" Type="http://schemas.openxmlformats.org/officeDocument/2006/relationships/hyperlink" Target="https://www.hcii.cmu.edu/" TargetMode="External"/><Relationship Id="rId5" Type="http://schemas.openxmlformats.org/officeDocument/2006/relationships/hyperlink" Target="https://dig.cmu.edu/" TargetMode="External"/><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Adam Perer and Dominik Moritz"/>
          <p:cNvSpPr txBox="1">
            <a:spLocks noGrp="1"/>
          </p:cNvSpPr>
          <p:nvPr>
            <p:ph type="body" idx="21"/>
          </p:nvPr>
        </p:nvSpPr>
        <p:spPr>
          <a:xfrm>
            <a:off x="744140" y="12039065"/>
            <a:ext cx="18279910" cy="15489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by Frank Elavsky, Cynthia Bennett, Dominik Moritz</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7" name="TOPIC"/>
          <p:cNvSpPr txBox="1">
            <a:spLocks noGrp="1"/>
          </p:cNvSpPr>
          <p:nvPr>
            <p:ph type="ctrTitle"/>
          </p:nvPr>
        </p:nvSpPr>
        <p:spPr>
          <a:xfrm>
            <a:off x="1206496" y="1422054"/>
            <a:ext cx="21971004" cy="4648201"/>
          </a:xfrm>
          <a:prstGeom prst="rect">
            <a:avLst/>
          </a:prstGeom>
        </p:spPr>
        <p:txBody>
          <a:bodyPr/>
          <a:lstStyle/>
          <a:p>
            <a:r>
              <a:rPr lang="en-US" dirty="0"/>
              <a:t>CHARTABILITY</a:t>
            </a:r>
            <a:endParaRPr dirty="0"/>
          </a:p>
        </p:txBody>
      </p:sp>
      <p:sp>
        <p:nvSpPr>
          <p:cNvPr id="228" name="Data Visualization"/>
          <p:cNvSpPr txBox="1">
            <a:spLocks noGrp="1"/>
          </p:cNvSpPr>
          <p:nvPr>
            <p:ph type="subTitle" sz="quarter" idx="1"/>
          </p:nvPr>
        </p:nvSpPr>
        <p:spPr>
          <a:xfrm>
            <a:off x="1201342" y="6070253"/>
            <a:ext cx="21971001" cy="1905001"/>
          </a:xfrm>
          <a:prstGeom prst="rect">
            <a:avLst/>
          </a:prstGeom>
        </p:spPr>
        <p:txBody>
          <a:bodyPr/>
          <a:lstStyle/>
          <a:p>
            <a:r>
              <a:rPr lang="en-US" i="1" dirty="0"/>
              <a:t>How accessible is my visualization? Evaluating visualization accessibility with Chartability.</a:t>
            </a:r>
            <a:endParaRPr i="1" dirty="0"/>
          </a:p>
        </p:txBody>
      </p:sp>
      <p:sp>
        <p:nvSpPr>
          <p:cNvPr id="229" name="CMU 05-899, Fall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r>
              <a:rPr lang="en-US" dirty="0">
                <a:latin typeface="Helvetica Neue Light" panose="02000403000000020004" pitchFamily="2" charset="0"/>
                <a:ea typeface="Helvetica Neue Light" panose="02000403000000020004" pitchFamily="2" charset="0"/>
                <a:cs typeface="Helvetica Neue" panose="02000503000000020004" pitchFamily="2" charset="0"/>
              </a:rPr>
              <a:t>Frank Elavsky, Comm Talk, 2022 </a:t>
            </a:r>
            <a:r>
              <a:rPr lang="en-US" dirty="0">
                <a:latin typeface="Helvetica Neue Light" panose="02000403000000020004" pitchFamily="2" charset="0"/>
                <a:ea typeface="Helvetica Neue Light" panose="020004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@FrankElavsky</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30" name="dig.cmu.edu/vis2021"/>
          <p:cNvSpPr txBox="1">
            <a:spLocks noGrp="1"/>
          </p:cNvSpPr>
          <p:nvPr>
            <p:ph type="body" idx="23"/>
          </p:nvPr>
        </p:nvSpPr>
        <p:spPr>
          <a:xfrm>
            <a:off x="14928112" y="1064862"/>
            <a:ext cx="8500315"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rPr lang="en-US" dirty="0" err="1">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frank.computer</a:t>
            </a:r>
            <a:r>
              <a:rPr lang="en-US" dirty="0">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a:t>
            </a:r>
            <a:r>
              <a:rPr lang="en-US" dirty="0" err="1">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chartability</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p:txBody>
      </p:sp>
      <p:pic>
        <p:nvPicPr>
          <p:cNvPr id="10" name="Picture 2" descr="Axle lab">
            <a:extLst>
              <a:ext uri="{FF2B5EF4-FFF2-40B4-BE49-F238E27FC236}">
                <a16:creationId xmlns:a16="http://schemas.microsoft.com/office/drawing/2014/main" id="{333C0CF9-E9CF-53C1-7F81-4A4EA431A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7320" y="8804737"/>
            <a:ext cx="3810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A0ECC10-99C9-077D-9E08-F77A0EFD5761}"/>
              </a:ext>
              <a:ext uri="{C183D7F6-B498-43B3-948B-1728B52AA6E4}">
                <adec:decorative xmlns:adec="http://schemas.microsoft.com/office/drawing/2017/decorative" val="1"/>
              </a:ext>
            </a:extLst>
          </p:cNvPr>
          <p:cNvSpPr/>
          <p:nvPr/>
        </p:nvSpPr>
        <p:spPr>
          <a:xfrm>
            <a:off x="20335461" y="11827565"/>
            <a:ext cx="3419061" cy="110442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7F1D1F8C-6A6F-703D-A1ED-FBE7C4ED280D}"/>
              </a:ext>
            </a:extLst>
          </p:cNvPr>
          <p:cNvSpPr txBox="1"/>
          <p:nvPr/>
        </p:nvSpPr>
        <p:spPr>
          <a:xfrm>
            <a:off x="20747320" y="12035984"/>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5">
                  <a:extLst>
                    <a:ext uri="{A12FA001-AC4F-418D-AE19-62706E023703}">
                      <ahyp:hlinkClr xmlns:ahyp="http://schemas.microsoft.com/office/drawing/2018/hyperlinkcolor" val="tx"/>
                    </a:ext>
                  </a:extLst>
                </a:hlinkClick>
              </a:rPr>
              <a:t>dig.cmu.edu</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sp>
        <p:nvSpPr>
          <p:cNvPr id="13" name="TextBox 12">
            <a:extLst>
              <a:ext uri="{FF2B5EF4-FFF2-40B4-BE49-F238E27FC236}">
                <a16:creationId xmlns:a16="http://schemas.microsoft.com/office/drawing/2014/main" id="{3F909D67-9D32-D961-CA65-982193079029}"/>
              </a:ext>
            </a:extLst>
          </p:cNvPr>
          <p:cNvSpPr txBox="1"/>
          <p:nvPr/>
        </p:nvSpPr>
        <p:spPr>
          <a:xfrm>
            <a:off x="17501767" y="12035984"/>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6">
                  <a:extLst>
                    <a:ext uri="{A12FA001-AC4F-418D-AE19-62706E023703}">
                      <ahyp:hlinkClr xmlns:ahyp="http://schemas.microsoft.com/office/drawing/2018/hyperlinkcolor" val="tx"/>
                    </a:ext>
                  </a:extLst>
                </a:hlinkClick>
              </a:rPr>
              <a:t>axle-</a:t>
            </a: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6">
                  <a:extLst>
                    <a:ext uri="{A12FA001-AC4F-418D-AE19-62706E023703}">
                      <ahyp:hlinkClr xmlns:ahyp="http://schemas.microsoft.com/office/drawing/2018/hyperlinkcolor" val="tx"/>
                    </a:ext>
                  </a:extLst>
                </a:hlinkClick>
              </a:rPr>
              <a:t>lab.com</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pic>
        <p:nvPicPr>
          <p:cNvPr id="28674" name="Picture 2" descr="Dominik Moritz photo">
            <a:extLst>
              <a:ext uri="{FF2B5EF4-FFF2-40B4-BE49-F238E27FC236}">
                <a16:creationId xmlns:a16="http://schemas.microsoft.com/office/drawing/2014/main" id="{752AE1C6-7177-EA9F-4F24-74FB17A301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9717" y="9784173"/>
            <a:ext cx="2254892" cy="2254892"/>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5" descr="Cynthia photo">
            <a:extLst>
              <a:ext uri="{FF2B5EF4-FFF2-40B4-BE49-F238E27FC236}">
                <a16:creationId xmlns:a16="http://schemas.microsoft.com/office/drawing/2014/main" id="{6E5AEAE7-43A3-055E-B134-B14CC5D61EEE}"/>
              </a:ext>
            </a:extLst>
          </p:cNvPr>
          <p:cNvPicPr>
            <a:picLocks noChangeAspect="1"/>
          </p:cNvPicPr>
          <p:nvPr/>
        </p:nvPicPr>
        <p:blipFill>
          <a:blip r:embed="rId8"/>
          <a:stretch>
            <a:fillRect/>
          </a:stretch>
        </p:blipFill>
        <p:spPr>
          <a:xfrm>
            <a:off x="5024962" y="9784173"/>
            <a:ext cx="2254892" cy="2254892"/>
          </a:xfrm>
          <a:prstGeom prst="ellipse">
            <a:avLst/>
          </a:prstGeom>
        </p:spPr>
      </p:pic>
      <p:pic>
        <p:nvPicPr>
          <p:cNvPr id="28676" name="Picture 4" descr="Frank photo">
            <a:extLst>
              <a:ext uri="{FF2B5EF4-FFF2-40B4-BE49-F238E27FC236}">
                <a16:creationId xmlns:a16="http://schemas.microsoft.com/office/drawing/2014/main" id="{478DA088-D450-35B0-0C8C-EB29FBCB6F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0329" y="9784173"/>
            <a:ext cx="2254892" cy="2254892"/>
          </a:xfrm>
          <a:prstGeom prst="ellipse">
            <a:avLst/>
          </a:prstGeom>
          <a:noFill/>
          <a:extLst>
            <a:ext uri="{909E8E84-426E-40DD-AFC4-6F175D3DCCD1}">
              <a14:hiddenFill xmlns:a14="http://schemas.microsoft.com/office/drawing/2010/main">
                <a:solidFill>
                  <a:srgbClr val="FFFFFF"/>
                </a:solidFill>
              </a14:hiddenFill>
            </a:ext>
          </a:extLst>
        </p:spPr>
      </p:pic>
      <p:pic>
        <p:nvPicPr>
          <p:cNvPr id="28678" name="Picture 6" descr="Human-Computer Interaction Institute">
            <a:extLst>
              <a:ext uri="{FF2B5EF4-FFF2-40B4-BE49-F238E27FC236}">
                <a16:creationId xmlns:a16="http://schemas.microsoft.com/office/drawing/2014/main" id="{D04F88BB-ACB6-D477-C596-F8B2AB8194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12180" y="9412668"/>
            <a:ext cx="4470400" cy="2273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2E16220-855B-11D7-7E82-B90EF8892E06}"/>
              </a:ext>
            </a:extLst>
          </p:cNvPr>
          <p:cNvSpPr txBox="1"/>
          <p:nvPr/>
        </p:nvSpPr>
        <p:spPr>
          <a:xfrm>
            <a:off x="13530457" y="11980685"/>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11">
                  <a:extLst>
                    <a:ext uri="{A12FA001-AC4F-418D-AE19-62706E023703}">
                      <ahyp:hlinkClr xmlns:ahyp="http://schemas.microsoft.com/office/drawing/2018/hyperlinkcolor" val="tx"/>
                    </a:ext>
                  </a:extLst>
                </a:hlinkClick>
              </a:rPr>
              <a:t>hcii.cmu.edu</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0" name="TextBox 9">
            <a:extLst>
              <a:ext uri="{FF2B5EF4-FFF2-40B4-BE49-F238E27FC236}">
                <a16:creationId xmlns:a16="http://schemas.microsoft.com/office/drawing/2014/main" id="{B7A00A2E-8C05-01AA-EAFC-14701436C446}"/>
              </a:ext>
            </a:extLst>
          </p:cNvPr>
          <p:cNvSpPr txBox="1"/>
          <p:nvPr/>
        </p:nvSpPr>
        <p:spPr>
          <a:xfrm>
            <a:off x="11018714" y="6369330"/>
            <a:ext cx="12199434"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Each state should announce to screen readers what state it is and who won it, not “image!”</a:t>
            </a:r>
            <a:endParaRPr lang="en-US" sz="4000" dirty="0">
              <a:solidFill>
                <a:srgbClr val="000000"/>
              </a:solidFill>
            </a:endParaRPr>
          </a:p>
        </p:txBody>
      </p:sp>
      <p:pic>
        <p:nvPicPr>
          <p:cNvPr id="79" name="Picture 78">
            <a:extLst>
              <a:ext uri="{FF2B5EF4-FFF2-40B4-BE49-F238E27FC236}">
                <a16:creationId xmlns:a16="http://schemas.microsoft.com/office/drawing/2014/main" id="{DF934EF8-01B9-5281-571A-491CED07E21D}"/>
              </a:ext>
            </a:extLst>
          </p:cNvPr>
          <p:cNvPicPr>
            <a:picLocks noChangeAspect="1"/>
          </p:cNvPicPr>
          <p:nvPr/>
        </p:nvPicPr>
        <p:blipFill rotWithShape="1">
          <a:blip r:embed="rId6">
            <a:alphaModFix/>
          </a:blip>
          <a:srcRect l="3770" t="26190" r="37966" b="17260"/>
          <a:stretch/>
        </p:blipFill>
        <p:spPr>
          <a:xfrm>
            <a:off x="1259124" y="4728352"/>
            <a:ext cx="7647046" cy="4638836"/>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3989112"/>
            <a:ext cx="7307870" cy="5073829"/>
            <a:chOff x="1165852" y="3989112"/>
            <a:chExt cx="7307870" cy="5073829"/>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330197E-48A9-8229-6024-C93371DF1FE6}"/>
                </a:ext>
              </a:extLst>
            </p:cNvPr>
            <p:cNvSpPr/>
            <p:nvPr/>
          </p:nvSpPr>
          <p:spPr>
            <a:xfrm>
              <a:off x="5225434" y="47389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AC695989-FAF7-4E04-DB3C-0241DEDDAC16}"/>
                </a:ext>
              </a:extLst>
            </p:cNvPr>
            <p:cNvSpPr/>
            <p:nvPr/>
          </p:nvSpPr>
          <p:spPr>
            <a:xfrm>
              <a:off x="5847226" y="47206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CD40393F-3AEC-0322-A093-3C7E31568A7A}"/>
                </a:ext>
              </a:extLst>
            </p:cNvPr>
            <p:cNvSpPr/>
            <p:nvPr/>
          </p:nvSpPr>
          <p:spPr>
            <a:xfrm>
              <a:off x="4036714" y="3989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80" name="Text Placeholder 3">
            <a:extLst>
              <a:ext uri="{FF2B5EF4-FFF2-40B4-BE49-F238E27FC236}">
                <a16:creationId xmlns:a16="http://schemas.microsoft.com/office/drawing/2014/main" id="{9D6EC76C-F3E5-080A-0E0C-8C4C2B1D6D4F}"/>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cxnSp>
        <p:nvCxnSpPr>
          <p:cNvPr id="4" name="Straight Arrow Connector 3">
            <a:extLst>
              <a:ext uri="{FF2B5EF4-FFF2-40B4-BE49-F238E27FC236}">
                <a16:creationId xmlns:a16="http://schemas.microsoft.com/office/drawing/2014/main" id="{E8F6C635-571A-1716-DE5C-20E05C137B86}"/>
              </a:ext>
            </a:extLst>
          </p:cNvPr>
          <p:cNvCxnSpPr>
            <a:stCxn id="10" idx="1"/>
          </p:cNvCxnSpPr>
          <p:nvPr/>
        </p:nvCxnSpPr>
        <p:spPr>
          <a:xfrm flipH="1">
            <a:off x="7718217" y="7031050"/>
            <a:ext cx="3300497" cy="1379818"/>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2" name="Slide Number Placeholder 5">
            <a:extLst>
              <a:ext uri="{FF2B5EF4-FFF2-40B4-BE49-F238E27FC236}">
                <a16:creationId xmlns:a16="http://schemas.microsoft.com/office/drawing/2014/main" id="{5C33FAD5-ADFA-8FAF-DAE0-50AAB56B7D3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10</a:t>
            </a:fld>
            <a:endParaRPr lang="en-US" sz="1800" dirty="0">
              <a:solidFill>
                <a:srgbClr val="5E5E5E"/>
              </a:solidFill>
            </a:endParaRPr>
          </a:p>
        </p:txBody>
      </p:sp>
    </p:spTree>
    <p:extLst>
      <p:ext uri="{BB962C8B-B14F-4D97-AF65-F5344CB8AC3E}">
        <p14:creationId xmlns:p14="http://schemas.microsoft.com/office/powerpoint/2010/main" val="54393317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54</a:t>
            </a:r>
            <a:r>
              <a:rPr lang="en-US" sz="4000" b="1" dirty="0">
                <a:solidFill>
                  <a:srgbClr val="000000"/>
                </a:solidFill>
              </a:rPr>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18</a:t>
            </a:r>
            <a:r>
              <a:rPr lang="en-US" sz="4000" dirty="0"/>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5384893"/>
            <a:ext cx="7307870" cy="3678048"/>
            <a:chOff x="1165852" y="5384893"/>
            <a:chExt cx="7307870" cy="3678048"/>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7" name="Text Placeholder 6">
            <a:extLst>
              <a:ext uri="{FF2B5EF4-FFF2-40B4-BE49-F238E27FC236}">
                <a16:creationId xmlns:a16="http://schemas.microsoft.com/office/drawing/2014/main" id="{B04FF58A-413B-2A31-BAC0-C138FF15EC65}"/>
              </a:ext>
            </a:extLst>
          </p:cNvPr>
          <p:cNvSpPr>
            <a:spLocks noGrp="1"/>
          </p:cNvSpPr>
          <p:nvPr>
            <p:ph type="body" sz="quarter" idx="22"/>
          </p:nvPr>
        </p:nvSpPr>
        <p:spPr/>
        <p:txBody>
          <a:bodyPr>
            <a:normAutofit lnSpcReduction="10000"/>
          </a:bodyPr>
          <a:lstStyle/>
          <a:p>
            <a:endParaRPr lang="en-US"/>
          </a:p>
        </p:txBody>
      </p:sp>
      <p:sp>
        <p:nvSpPr>
          <p:cNvPr id="9" name="Slide Number Placeholder 5">
            <a:extLst>
              <a:ext uri="{FF2B5EF4-FFF2-40B4-BE49-F238E27FC236}">
                <a16:creationId xmlns:a16="http://schemas.microsoft.com/office/drawing/2014/main" id="{E6400EA7-C91F-C5FC-AD5E-67E7069D5A3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11</a:t>
            </a:fld>
            <a:endParaRPr lang="en-US" sz="1800" dirty="0">
              <a:solidFill>
                <a:srgbClr val="5E5E5E"/>
              </a:solidFill>
            </a:endParaRPr>
          </a:p>
        </p:txBody>
      </p:sp>
    </p:spTree>
    <p:extLst>
      <p:ext uri="{BB962C8B-B14F-4D97-AF65-F5344CB8AC3E}">
        <p14:creationId xmlns:p14="http://schemas.microsoft.com/office/powerpoint/2010/main" val="279960169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5384893"/>
            <a:ext cx="7307870" cy="3678048"/>
            <a:chOff x="1165852" y="5384893"/>
            <a:chExt cx="7307870" cy="3678048"/>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73" name="Text Placeholder 3">
            <a:extLst>
              <a:ext uri="{FF2B5EF4-FFF2-40B4-BE49-F238E27FC236}">
                <a16:creationId xmlns:a16="http://schemas.microsoft.com/office/drawing/2014/main" id="{9797D2E1-228A-5C79-CA3E-6097DC2AF6F8}"/>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pic>
        <p:nvPicPr>
          <p:cNvPr id="11" name="Picture 10" descr="Mouse icon">
            <a:extLst>
              <a:ext uri="{FF2B5EF4-FFF2-40B4-BE49-F238E27FC236}">
                <a16:creationId xmlns:a16="http://schemas.microsoft.com/office/drawing/2014/main" id="{709F810A-5BDB-AFA4-9FE6-64C9A960009C}"/>
              </a:ext>
            </a:extLst>
          </p:cNvPr>
          <p:cNvPicPr>
            <a:picLocks noChangeAspect="1"/>
          </p:cNvPicPr>
          <p:nvPr/>
        </p:nvPicPr>
        <p:blipFill>
          <a:blip r:embed="rId7"/>
          <a:stretch>
            <a:fillRect/>
          </a:stretch>
        </p:blipFill>
        <p:spPr>
          <a:xfrm>
            <a:off x="10283798" y="5004615"/>
            <a:ext cx="4276171" cy="4276171"/>
          </a:xfrm>
          <a:prstGeom prst="rect">
            <a:avLst/>
          </a:prstGeom>
        </p:spPr>
      </p:pic>
      <p:pic>
        <p:nvPicPr>
          <p:cNvPr id="33" name="Picture 32" descr="Keyboard icon">
            <a:extLst>
              <a:ext uri="{FF2B5EF4-FFF2-40B4-BE49-F238E27FC236}">
                <a16:creationId xmlns:a16="http://schemas.microsoft.com/office/drawing/2014/main" id="{F8C6FC48-248A-EC46-81F1-A7D904D862DC}"/>
              </a:ext>
            </a:extLst>
          </p:cNvPr>
          <p:cNvPicPr>
            <a:picLocks noChangeAspect="1"/>
          </p:cNvPicPr>
          <p:nvPr/>
        </p:nvPicPr>
        <p:blipFill>
          <a:blip r:embed="rId8"/>
          <a:stretch>
            <a:fillRect/>
          </a:stretch>
        </p:blipFill>
        <p:spPr>
          <a:xfrm>
            <a:off x="15820979" y="3938745"/>
            <a:ext cx="5969000" cy="5969000"/>
          </a:xfrm>
          <a:prstGeom prst="rect">
            <a:avLst/>
          </a:prstGeom>
        </p:spPr>
      </p:pic>
      <p:sp>
        <p:nvSpPr>
          <p:cNvPr id="59" name="TextBox 58">
            <a:extLst>
              <a:ext uri="{FF2B5EF4-FFF2-40B4-BE49-F238E27FC236}">
                <a16:creationId xmlns:a16="http://schemas.microsoft.com/office/drawing/2014/main" id="{D83D41EA-2E95-2536-EA70-FBA0E9283573}"/>
              </a:ext>
            </a:extLst>
          </p:cNvPr>
          <p:cNvSpPr txBox="1"/>
          <p:nvPr/>
        </p:nvSpPr>
        <p:spPr>
          <a:xfrm>
            <a:off x="10952020" y="2922415"/>
            <a:ext cx="11222180"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If a mouse can do something (like produce a tooltip), then there must be parity at least with a keyboard.</a:t>
            </a:r>
            <a:endParaRPr lang="en-US" sz="4000" dirty="0">
              <a:solidFill>
                <a:srgbClr val="000000"/>
              </a:solidFill>
            </a:endParaRPr>
          </a:p>
        </p:txBody>
      </p:sp>
      <p:sp>
        <p:nvSpPr>
          <p:cNvPr id="60" name="TextBox 59">
            <a:extLst>
              <a:ext uri="{FF2B5EF4-FFF2-40B4-BE49-F238E27FC236}">
                <a16:creationId xmlns:a16="http://schemas.microsoft.com/office/drawing/2014/main" id="{16FE4E34-D8F2-926C-FDBC-6217EA98512A}"/>
              </a:ext>
            </a:extLst>
          </p:cNvPr>
          <p:cNvSpPr txBox="1"/>
          <p:nvPr/>
        </p:nvSpPr>
        <p:spPr>
          <a:xfrm>
            <a:off x="13487827" y="6478636"/>
            <a:ext cx="3137626"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8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t>
            </a:r>
            <a:endParaRPr lang="en-US" sz="8000" dirty="0">
              <a:solidFill>
                <a:srgbClr val="000000"/>
              </a:solidFill>
            </a:endParaRPr>
          </a:p>
        </p:txBody>
      </p:sp>
      <p:sp>
        <p:nvSpPr>
          <p:cNvPr id="4" name="Slide Number Placeholder 5">
            <a:extLst>
              <a:ext uri="{FF2B5EF4-FFF2-40B4-BE49-F238E27FC236}">
                <a16:creationId xmlns:a16="http://schemas.microsoft.com/office/drawing/2014/main" id="{03FE9921-72C3-2644-B26B-6B99502C52A2}"/>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12</a:t>
            </a:fld>
            <a:endParaRPr lang="en-US" sz="1800" dirty="0">
              <a:solidFill>
                <a:srgbClr val="5E5E5E"/>
              </a:solidFill>
            </a:endParaRPr>
          </a:p>
        </p:txBody>
      </p:sp>
    </p:spTree>
    <p:extLst>
      <p:ext uri="{BB962C8B-B14F-4D97-AF65-F5344CB8AC3E}">
        <p14:creationId xmlns:p14="http://schemas.microsoft.com/office/powerpoint/2010/main" val="162811296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5F83394-732B-6B7A-65DF-83734EDD8B03}"/>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Operable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54</a:t>
            </a:r>
            <a:r>
              <a:rPr lang="en-US" sz="4000" dirty="0"/>
              <a:t> - Interaction modality only has one input type</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58</a:t>
            </a:r>
            <a:r>
              <a:rPr lang="en-US" sz="4000" dirty="0"/>
              <a:t> - No interaction cues or instructions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a:t>
            </a:r>
            <a:r>
              <a:rPr lang="en-US" sz="4000" dirty="0"/>
              <a:t> - Low contrast on interactive elements</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Keyboard focus indicator missing</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4</a:t>
            </a:r>
            <a:r>
              <a:rPr lang="en-US" sz="4000" dirty="0"/>
              <a:t> - Complex actions have no alternative</a:t>
            </a:r>
          </a:p>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18</a:t>
            </a:r>
            <a:r>
              <a:rPr lang="en-US" sz="4000" b="1" dirty="0">
                <a:solidFill>
                  <a:srgbClr val="000000"/>
                </a:solidFill>
              </a:rPr>
              <a:t> - Target pointer interaction is too small</a:t>
            </a:r>
          </a:p>
        </p:txBody>
      </p:sp>
      <p:pic>
        <p:nvPicPr>
          <p:cNvPr id="2" name="Picture 1" descr="A tooltip hovering over Washington State. It contains all the same information as the state results panel, under the map.">
            <a:extLst>
              <a:ext uri="{FF2B5EF4-FFF2-40B4-BE49-F238E27FC236}">
                <a16:creationId xmlns:a16="http://schemas.microsoft.com/office/drawing/2014/main" id="{6BDD2FD7-9213-34B3-43EB-BF21953B0DD5}"/>
              </a:ext>
            </a:extLst>
          </p:cNvPr>
          <p:cNvPicPr>
            <a:picLocks noChangeAspect="1"/>
          </p:cNvPicPr>
          <p:nvPr/>
        </p:nvPicPr>
        <p:blipFill>
          <a:blip r:embed="rId6"/>
          <a:stretch>
            <a:fillRect/>
          </a:stretch>
        </p:blipFill>
        <p:spPr>
          <a:xfrm>
            <a:off x="3078478" y="3770598"/>
            <a:ext cx="3262686" cy="2231589"/>
          </a:xfrm>
          <a:prstGeom prst="rect">
            <a:avLst/>
          </a:prstGeom>
        </p:spPr>
      </p:pic>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A3EF07A-4B86-9972-1FB6-327AD6F38640}"/>
              </a:ext>
            </a:extLst>
          </p:cNvPr>
          <p:cNvSpPr/>
          <p:nvPr/>
        </p:nvSpPr>
        <p:spPr>
          <a:xfrm>
            <a:off x="2678682" y="107153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5" name="Oval 74">
            <a:extLst>
              <a:ext uri="{FF2B5EF4-FFF2-40B4-BE49-F238E27FC236}">
                <a16:creationId xmlns:a16="http://schemas.microsoft.com/office/drawing/2014/main" id="{AA0C81CB-6D47-0ACE-83C6-F976394B83B5}"/>
              </a:ext>
            </a:extLst>
          </p:cNvPr>
          <p:cNvSpPr/>
          <p:nvPr/>
        </p:nvSpPr>
        <p:spPr>
          <a:xfrm>
            <a:off x="5083952" y="1071532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6" name="Oval 75">
            <a:extLst>
              <a:ext uri="{FF2B5EF4-FFF2-40B4-BE49-F238E27FC236}">
                <a16:creationId xmlns:a16="http://schemas.microsoft.com/office/drawing/2014/main" id="{D6700E7D-BE70-E0D4-829F-6E4AA0BE3B8B}"/>
              </a:ext>
            </a:extLst>
          </p:cNvPr>
          <p:cNvSpPr/>
          <p:nvPr/>
        </p:nvSpPr>
        <p:spPr>
          <a:xfrm>
            <a:off x="7528978" y="1080185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4FA7E3BC-1003-A3AB-DDA9-3E28CF1D2691}"/>
              </a:ext>
            </a:extLst>
          </p:cNvPr>
          <p:cNvSpPr/>
          <p:nvPr/>
        </p:nvSpPr>
        <p:spPr>
          <a:xfrm>
            <a:off x="2629917" y="568725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44310E9D-B081-C41F-650C-56FDB618DB70}"/>
              </a:ext>
            </a:extLst>
          </p:cNvPr>
          <p:cNvSpPr/>
          <p:nvPr/>
        </p:nvSpPr>
        <p:spPr>
          <a:xfrm>
            <a:off x="2629916" y="529750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9" name="Oval 78">
            <a:extLst>
              <a:ext uri="{FF2B5EF4-FFF2-40B4-BE49-F238E27FC236}">
                <a16:creationId xmlns:a16="http://schemas.microsoft.com/office/drawing/2014/main" id="{4B855B5B-E6A5-4F38-590A-64E60B7C1077}"/>
              </a:ext>
            </a:extLst>
          </p:cNvPr>
          <p:cNvSpPr/>
          <p:nvPr/>
        </p:nvSpPr>
        <p:spPr>
          <a:xfrm>
            <a:off x="2494907"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0" name="Oval 79">
            <a:extLst>
              <a:ext uri="{FF2B5EF4-FFF2-40B4-BE49-F238E27FC236}">
                <a16:creationId xmlns:a16="http://schemas.microsoft.com/office/drawing/2014/main" id="{DFF3CCA1-ABD4-0F72-E95D-C90B57BB8490}"/>
              </a:ext>
            </a:extLst>
          </p:cNvPr>
          <p:cNvSpPr/>
          <p:nvPr/>
        </p:nvSpPr>
        <p:spPr>
          <a:xfrm>
            <a:off x="4900177"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1" name="Oval 80">
            <a:extLst>
              <a:ext uri="{FF2B5EF4-FFF2-40B4-BE49-F238E27FC236}">
                <a16:creationId xmlns:a16="http://schemas.microsoft.com/office/drawing/2014/main" id="{351FB632-1156-EEA9-F026-58DA3E9F5D37}"/>
              </a:ext>
            </a:extLst>
          </p:cNvPr>
          <p:cNvSpPr/>
          <p:nvPr/>
        </p:nvSpPr>
        <p:spPr>
          <a:xfrm>
            <a:off x="7345203" y="1194933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3" name="Slide Number Placeholder 5">
            <a:extLst>
              <a:ext uri="{FF2B5EF4-FFF2-40B4-BE49-F238E27FC236}">
                <a16:creationId xmlns:a16="http://schemas.microsoft.com/office/drawing/2014/main" id="{3F6BD063-4C1F-5233-452D-A09AB8E0A65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13</a:t>
            </a:fld>
            <a:endParaRPr lang="en-US" sz="1800" dirty="0">
              <a:solidFill>
                <a:srgbClr val="5E5E5E"/>
              </a:solidFill>
            </a:endParaRPr>
          </a:p>
        </p:txBody>
      </p:sp>
    </p:spTree>
    <p:extLst>
      <p:ext uri="{BB962C8B-B14F-4D97-AF65-F5344CB8AC3E}">
        <p14:creationId xmlns:p14="http://schemas.microsoft.com/office/powerpoint/2010/main" val="159489011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7A8AC28-3CAC-F9B0-BABC-655052817ECA}"/>
              </a:ext>
            </a:extLst>
          </p:cNvPr>
          <p:cNvPicPr>
            <a:picLocks noChangeAspect="1"/>
          </p:cNvPicPr>
          <p:nvPr/>
        </p:nvPicPr>
        <p:blipFill>
          <a:blip r:embed="rId2"/>
          <a:stretch>
            <a:fillRect/>
          </a:stretch>
        </p:blipFill>
        <p:spPr>
          <a:xfrm>
            <a:off x="9728199" y="5465618"/>
            <a:ext cx="4546600" cy="5029200"/>
          </a:xfrm>
          <a:prstGeom prst="rect">
            <a:avLst/>
          </a:prstGeom>
        </p:spPr>
      </p:pic>
      <p:sp>
        <p:nvSpPr>
          <p:cNvPr id="4" name="Text Placeholder 3">
            <a:extLst>
              <a:ext uri="{FF2B5EF4-FFF2-40B4-BE49-F238E27FC236}">
                <a16:creationId xmlns:a16="http://schemas.microsoft.com/office/drawing/2014/main" id="{05F83394-732B-6B7A-65DF-83734EDD8B03}"/>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12" name="TextBox 11">
            <a:extLst>
              <a:ext uri="{FF2B5EF4-FFF2-40B4-BE49-F238E27FC236}">
                <a16:creationId xmlns:a16="http://schemas.microsoft.com/office/drawing/2014/main" id="{D77C1C8E-1BB4-B694-B6F9-4DC7ECD9E655}"/>
              </a:ext>
            </a:extLst>
          </p:cNvPr>
          <p:cNvSpPr txBox="1"/>
          <p:nvPr/>
        </p:nvSpPr>
        <p:spPr>
          <a:xfrm>
            <a:off x="7845136" y="3448565"/>
            <a:ext cx="8312726"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Expecting users to hover on something tiny is an accessibility design failure </a:t>
            </a:r>
            <a:endParaRPr lang="en-US" sz="4000" dirty="0">
              <a:solidFill>
                <a:srgbClr val="000000"/>
              </a:solidFill>
            </a:endParaRPr>
          </a:p>
        </p:txBody>
      </p:sp>
      <p:pic>
        <p:nvPicPr>
          <p:cNvPr id="40" name="Picture 39" descr="Mouse icon">
            <a:extLst>
              <a:ext uri="{FF2B5EF4-FFF2-40B4-BE49-F238E27FC236}">
                <a16:creationId xmlns:a16="http://schemas.microsoft.com/office/drawing/2014/main" id="{4AF8EFD0-BF8E-DA3C-F320-CB42DDC5F23E}"/>
              </a:ext>
            </a:extLst>
          </p:cNvPr>
          <p:cNvPicPr>
            <a:picLocks noChangeAspect="1"/>
          </p:cNvPicPr>
          <p:nvPr/>
        </p:nvPicPr>
        <p:blipFill>
          <a:blip r:embed="rId3">
            <a:alphaModFix amt="31000"/>
          </a:blip>
          <a:stretch>
            <a:fillRect/>
          </a:stretch>
        </p:blipFill>
        <p:spPr>
          <a:xfrm rot="20442335">
            <a:off x="11823528" y="7962347"/>
            <a:ext cx="4276171" cy="4276171"/>
          </a:xfrm>
          <a:prstGeom prst="rect">
            <a:avLst/>
          </a:prstGeom>
        </p:spPr>
      </p:pic>
      <p:pic>
        <p:nvPicPr>
          <p:cNvPr id="42" name="Picture 41" descr="Mouse icon">
            <a:extLst>
              <a:ext uri="{FF2B5EF4-FFF2-40B4-BE49-F238E27FC236}">
                <a16:creationId xmlns:a16="http://schemas.microsoft.com/office/drawing/2014/main" id="{DFCF7400-4E71-290F-D358-B5EBFE056216}"/>
              </a:ext>
            </a:extLst>
          </p:cNvPr>
          <p:cNvPicPr>
            <a:picLocks noChangeAspect="1"/>
          </p:cNvPicPr>
          <p:nvPr/>
        </p:nvPicPr>
        <p:blipFill>
          <a:blip r:embed="rId3">
            <a:alphaModFix amt="31000"/>
          </a:blip>
          <a:stretch>
            <a:fillRect/>
          </a:stretch>
        </p:blipFill>
        <p:spPr>
          <a:xfrm rot="20442335">
            <a:off x="10117689" y="7564262"/>
            <a:ext cx="4276171" cy="4276171"/>
          </a:xfrm>
          <a:prstGeom prst="rect">
            <a:avLst/>
          </a:prstGeom>
        </p:spPr>
      </p:pic>
      <p:pic>
        <p:nvPicPr>
          <p:cNvPr id="31" name="Picture 30" descr="Mouse icon">
            <a:extLst>
              <a:ext uri="{FF2B5EF4-FFF2-40B4-BE49-F238E27FC236}">
                <a16:creationId xmlns:a16="http://schemas.microsoft.com/office/drawing/2014/main" id="{FF530FCD-A88B-77F8-1FBF-8DD8FC0927E6}"/>
              </a:ext>
            </a:extLst>
          </p:cNvPr>
          <p:cNvPicPr>
            <a:picLocks noChangeAspect="1"/>
          </p:cNvPicPr>
          <p:nvPr/>
        </p:nvPicPr>
        <p:blipFill>
          <a:blip r:embed="rId3">
            <a:alphaModFix amt="31000"/>
          </a:blip>
          <a:stretch>
            <a:fillRect/>
          </a:stretch>
        </p:blipFill>
        <p:spPr>
          <a:xfrm rot="20442335">
            <a:off x="10871158" y="7617371"/>
            <a:ext cx="4276171" cy="4276171"/>
          </a:xfrm>
          <a:prstGeom prst="rect">
            <a:avLst/>
          </a:prstGeom>
        </p:spPr>
      </p:pic>
      <p:pic>
        <p:nvPicPr>
          <p:cNvPr id="29" name="Picture 28" descr="Mouse icon">
            <a:extLst>
              <a:ext uri="{FF2B5EF4-FFF2-40B4-BE49-F238E27FC236}">
                <a16:creationId xmlns:a16="http://schemas.microsoft.com/office/drawing/2014/main" id="{0A789C2B-DBBC-83EB-1916-6065CA15EDF9}"/>
              </a:ext>
            </a:extLst>
          </p:cNvPr>
          <p:cNvPicPr>
            <a:picLocks noChangeAspect="1"/>
          </p:cNvPicPr>
          <p:nvPr/>
        </p:nvPicPr>
        <p:blipFill>
          <a:blip r:embed="rId3">
            <a:alphaModFix amt="31000"/>
          </a:blip>
          <a:stretch>
            <a:fillRect/>
          </a:stretch>
        </p:blipFill>
        <p:spPr>
          <a:xfrm rot="20442335">
            <a:off x="11665118" y="6821767"/>
            <a:ext cx="4276171" cy="4276171"/>
          </a:xfrm>
          <a:prstGeom prst="rect">
            <a:avLst/>
          </a:prstGeom>
        </p:spPr>
      </p:pic>
      <p:pic>
        <p:nvPicPr>
          <p:cNvPr id="32" name="Picture 31" descr="Mouse icon">
            <a:extLst>
              <a:ext uri="{FF2B5EF4-FFF2-40B4-BE49-F238E27FC236}">
                <a16:creationId xmlns:a16="http://schemas.microsoft.com/office/drawing/2014/main" id="{1A0853B6-A5E4-98FA-DE68-BDACBA25A210}"/>
              </a:ext>
            </a:extLst>
          </p:cNvPr>
          <p:cNvPicPr>
            <a:picLocks noChangeAspect="1"/>
          </p:cNvPicPr>
          <p:nvPr/>
        </p:nvPicPr>
        <p:blipFill>
          <a:blip r:embed="rId3">
            <a:alphaModFix amt="31000"/>
          </a:blip>
          <a:stretch>
            <a:fillRect/>
          </a:stretch>
        </p:blipFill>
        <p:spPr>
          <a:xfrm rot="20442335">
            <a:off x="10613623" y="6896850"/>
            <a:ext cx="4276171" cy="4276171"/>
          </a:xfrm>
          <a:prstGeom prst="rect">
            <a:avLst/>
          </a:prstGeom>
        </p:spPr>
      </p:pic>
      <p:pic>
        <p:nvPicPr>
          <p:cNvPr id="33" name="Picture 32" descr="Mouse icon">
            <a:extLst>
              <a:ext uri="{FF2B5EF4-FFF2-40B4-BE49-F238E27FC236}">
                <a16:creationId xmlns:a16="http://schemas.microsoft.com/office/drawing/2014/main" id="{1C24BCD1-75C7-7AA4-EA3E-364B9085B629}"/>
              </a:ext>
            </a:extLst>
          </p:cNvPr>
          <p:cNvPicPr>
            <a:picLocks noChangeAspect="1"/>
          </p:cNvPicPr>
          <p:nvPr/>
        </p:nvPicPr>
        <p:blipFill>
          <a:blip r:embed="rId3">
            <a:alphaModFix amt="31000"/>
          </a:blip>
          <a:stretch>
            <a:fillRect/>
          </a:stretch>
        </p:blipFill>
        <p:spPr>
          <a:xfrm rot="20442335">
            <a:off x="11473457" y="6477115"/>
            <a:ext cx="4276171" cy="4276171"/>
          </a:xfrm>
          <a:prstGeom prst="rect">
            <a:avLst/>
          </a:prstGeom>
        </p:spPr>
      </p:pic>
      <p:pic>
        <p:nvPicPr>
          <p:cNvPr id="37" name="Picture 36" descr="Mouse icon">
            <a:extLst>
              <a:ext uri="{FF2B5EF4-FFF2-40B4-BE49-F238E27FC236}">
                <a16:creationId xmlns:a16="http://schemas.microsoft.com/office/drawing/2014/main" id="{D6719C98-57A1-F6A3-CBB9-EEB50EE44E2A}"/>
              </a:ext>
            </a:extLst>
          </p:cNvPr>
          <p:cNvPicPr>
            <a:picLocks noChangeAspect="1"/>
          </p:cNvPicPr>
          <p:nvPr/>
        </p:nvPicPr>
        <p:blipFill>
          <a:blip r:embed="rId3">
            <a:alphaModFix amt="31000"/>
          </a:blip>
          <a:stretch>
            <a:fillRect/>
          </a:stretch>
        </p:blipFill>
        <p:spPr>
          <a:xfrm rot="20442335">
            <a:off x="11172309" y="6920267"/>
            <a:ext cx="4276171" cy="4276171"/>
          </a:xfrm>
          <a:prstGeom prst="rect">
            <a:avLst/>
          </a:prstGeom>
        </p:spPr>
      </p:pic>
      <p:pic>
        <p:nvPicPr>
          <p:cNvPr id="38" name="Picture 37" descr="Mouse icon">
            <a:extLst>
              <a:ext uri="{FF2B5EF4-FFF2-40B4-BE49-F238E27FC236}">
                <a16:creationId xmlns:a16="http://schemas.microsoft.com/office/drawing/2014/main" id="{F7BE5462-95DE-E541-4AB1-17E96BA604B4}"/>
              </a:ext>
            </a:extLst>
          </p:cNvPr>
          <p:cNvPicPr>
            <a:picLocks noChangeAspect="1"/>
          </p:cNvPicPr>
          <p:nvPr/>
        </p:nvPicPr>
        <p:blipFill>
          <a:blip r:embed="rId3">
            <a:alphaModFix amt="31000"/>
          </a:blip>
          <a:stretch>
            <a:fillRect/>
          </a:stretch>
        </p:blipFill>
        <p:spPr>
          <a:xfrm rot="20442335">
            <a:off x="10805284" y="6671042"/>
            <a:ext cx="4276171" cy="4276171"/>
          </a:xfrm>
          <a:prstGeom prst="rect">
            <a:avLst/>
          </a:prstGeom>
        </p:spPr>
      </p:pic>
      <p:pic>
        <p:nvPicPr>
          <p:cNvPr id="39" name="Picture 38" descr="Mouse icon">
            <a:extLst>
              <a:ext uri="{FF2B5EF4-FFF2-40B4-BE49-F238E27FC236}">
                <a16:creationId xmlns:a16="http://schemas.microsoft.com/office/drawing/2014/main" id="{030352B9-8EC5-DAC2-FB15-1C767992A5AE}"/>
              </a:ext>
            </a:extLst>
          </p:cNvPr>
          <p:cNvPicPr>
            <a:picLocks noChangeAspect="1"/>
          </p:cNvPicPr>
          <p:nvPr/>
        </p:nvPicPr>
        <p:blipFill>
          <a:blip r:embed="rId3">
            <a:alphaModFix amt="31000"/>
          </a:blip>
          <a:stretch>
            <a:fillRect/>
          </a:stretch>
        </p:blipFill>
        <p:spPr>
          <a:xfrm rot="20442335">
            <a:off x="11238183" y="6671042"/>
            <a:ext cx="4276171" cy="4276171"/>
          </a:xfrm>
          <a:prstGeom prst="rect">
            <a:avLst/>
          </a:prstGeom>
        </p:spPr>
      </p:pic>
      <p:pic>
        <p:nvPicPr>
          <p:cNvPr id="41" name="Picture 40" descr="Mouse icon">
            <a:extLst>
              <a:ext uri="{FF2B5EF4-FFF2-40B4-BE49-F238E27FC236}">
                <a16:creationId xmlns:a16="http://schemas.microsoft.com/office/drawing/2014/main" id="{7F38F399-5531-46EC-8BA8-8335572EBC2A}"/>
              </a:ext>
            </a:extLst>
          </p:cNvPr>
          <p:cNvPicPr>
            <a:picLocks noChangeAspect="1"/>
          </p:cNvPicPr>
          <p:nvPr/>
        </p:nvPicPr>
        <p:blipFill>
          <a:blip r:embed="rId3">
            <a:alphaModFix amt="31000"/>
          </a:blip>
          <a:stretch>
            <a:fillRect/>
          </a:stretch>
        </p:blipFill>
        <p:spPr>
          <a:xfrm rot="20442335">
            <a:off x="12287288" y="6524868"/>
            <a:ext cx="4276171" cy="4276171"/>
          </a:xfrm>
          <a:prstGeom prst="rect">
            <a:avLst/>
          </a:prstGeom>
        </p:spPr>
      </p:pic>
      <mc:AlternateContent xmlns:mc="http://schemas.openxmlformats.org/markup-compatibility/2006" xmlns:p14="http://schemas.microsoft.com/office/powerpoint/2010/main">
        <mc:Choice Requires="p14">
          <p:contentPart p14:bwMode="auto" r:id="rId4">
            <p14:nvContentPartPr>
              <p14:cNvPr id="35" name="Ink 34">
                <a:extLst>
                  <a:ext uri="{FF2B5EF4-FFF2-40B4-BE49-F238E27FC236}">
                    <a16:creationId xmlns:a16="http://schemas.microsoft.com/office/drawing/2014/main" id="{D0E79199-C113-BFA3-E228-58EEDA52D394}"/>
                  </a:ext>
                </a:extLst>
              </p14:cNvPr>
              <p14:cNvContentPartPr/>
              <p14:nvPr/>
            </p14:nvContentPartPr>
            <p14:xfrm>
              <a:off x="12861124" y="8787258"/>
              <a:ext cx="1149840" cy="1447200"/>
            </p14:xfrm>
          </p:contentPart>
        </mc:Choice>
        <mc:Fallback xmlns="">
          <p:pic>
            <p:nvPicPr>
              <p:cNvPr id="35" name="Ink 34">
                <a:extLst>
                  <a:ext uri="{FF2B5EF4-FFF2-40B4-BE49-F238E27FC236}">
                    <a16:creationId xmlns:a16="http://schemas.microsoft.com/office/drawing/2014/main" id="{D0E79199-C113-BFA3-E228-58EEDA52D394}"/>
                  </a:ext>
                </a:extLst>
              </p:cNvPr>
              <p:cNvPicPr/>
              <p:nvPr/>
            </p:nvPicPr>
            <p:blipFill>
              <a:blip r:embed="rId5"/>
              <a:stretch>
                <a:fillRect/>
              </a:stretch>
            </p:blipFill>
            <p:spPr>
              <a:xfrm>
                <a:off x="12825124" y="8751618"/>
                <a:ext cx="1221480" cy="1518840"/>
              </a:xfrm>
              <a:prstGeom prst="rect">
                <a:avLst/>
              </a:prstGeom>
            </p:spPr>
          </p:pic>
        </mc:Fallback>
      </mc:AlternateContent>
      <p:pic>
        <p:nvPicPr>
          <p:cNvPr id="34" name="Picture 33" descr="Mouse icon">
            <a:extLst>
              <a:ext uri="{FF2B5EF4-FFF2-40B4-BE49-F238E27FC236}">
                <a16:creationId xmlns:a16="http://schemas.microsoft.com/office/drawing/2014/main" id="{D053ADB9-1D5B-AB52-5D9E-C5AFFB37CBDE}"/>
              </a:ext>
            </a:extLst>
          </p:cNvPr>
          <p:cNvPicPr>
            <a:picLocks noChangeAspect="1"/>
          </p:cNvPicPr>
          <p:nvPr/>
        </p:nvPicPr>
        <p:blipFill>
          <a:blip r:embed="rId3">
            <a:alphaModFix/>
          </a:blip>
          <a:stretch>
            <a:fillRect/>
          </a:stretch>
        </p:blipFill>
        <p:spPr>
          <a:xfrm rot="20442335">
            <a:off x="11289946" y="7271392"/>
            <a:ext cx="4276171" cy="4276171"/>
          </a:xfrm>
          <a:prstGeom prst="rect">
            <a:avLst/>
          </a:prstGeom>
        </p:spPr>
      </p:pic>
      <mc:AlternateContent xmlns:mc="http://schemas.openxmlformats.org/markup-compatibility/2006" xmlns:p14="http://schemas.microsoft.com/office/powerpoint/2010/main">
        <mc:Choice Requires="p14">
          <p:contentPart p14:bwMode="auto" r:id="rId6">
            <p14:nvContentPartPr>
              <p14:cNvPr id="48" name="Ink 47">
                <a:extLst>
                  <a:ext uri="{FF2B5EF4-FFF2-40B4-BE49-F238E27FC236}">
                    <a16:creationId xmlns:a16="http://schemas.microsoft.com/office/drawing/2014/main" id="{265F9CF2-2853-40E6-59E8-51D794EDF9F3}"/>
                  </a:ext>
                </a:extLst>
              </p14:cNvPr>
              <p14:cNvContentPartPr/>
              <p14:nvPr/>
            </p14:nvContentPartPr>
            <p14:xfrm>
              <a:off x="13368993" y="9426273"/>
              <a:ext cx="162360" cy="73080"/>
            </p14:xfrm>
          </p:contentPart>
        </mc:Choice>
        <mc:Fallback xmlns="">
          <p:pic>
            <p:nvPicPr>
              <p:cNvPr id="48" name="Ink 47">
                <a:extLst>
                  <a:ext uri="{FF2B5EF4-FFF2-40B4-BE49-F238E27FC236}">
                    <a16:creationId xmlns:a16="http://schemas.microsoft.com/office/drawing/2014/main" id="{265F9CF2-2853-40E6-59E8-51D794EDF9F3}"/>
                  </a:ext>
                </a:extLst>
              </p:cNvPr>
              <p:cNvPicPr/>
              <p:nvPr/>
            </p:nvPicPr>
            <p:blipFill>
              <a:blip r:embed="rId7"/>
              <a:stretch>
                <a:fillRect/>
              </a:stretch>
            </p:blipFill>
            <p:spPr>
              <a:xfrm>
                <a:off x="13332993" y="9390633"/>
                <a:ext cx="234000" cy="144720"/>
              </a:xfrm>
              <a:prstGeom prst="rect">
                <a:avLst/>
              </a:prstGeom>
            </p:spPr>
          </p:pic>
        </mc:Fallback>
      </mc:AlternateContent>
      <p:sp>
        <p:nvSpPr>
          <p:cNvPr id="2" name="Slide Number Placeholder 5">
            <a:extLst>
              <a:ext uri="{FF2B5EF4-FFF2-40B4-BE49-F238E27FC236}">
                <a16:creationId xmlns:a16="http://schemas.microsoft.com/office/drawing/2014/main" id="{827878CD-B0DE-557B-E6D2-19D4E556A20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14</a:t>
            </a:fld>
            <a:endParaRPr lang="en-US" sz="1800" dirty="0">
              <a:solidFill>
                <a:srgbClr val="5E5E5E"/>
              </a:solidFill>
            </a:endParaRPr>
          </a:p>
        </p:txBody>
      </p:sp>
    </p:spTree>
    <p:extLst>
      <p:ext uri="{BB962C8B-B14F-4D97-AF65-F5344CB8AC3E}">
        <p14:creationId xmlns:p14="http://schemas.microsoft.com/office/powerpoint/2010/main" val="155757667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9931401" y="3113385"/>
            <a:ext cx="12804598" cy="74892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sz="80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Continue this for: </a:t>
            </a: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Understandable,</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Robust,</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Compromising,</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Assistive,</a:t>
            </a:r>
          </a:p>
          <a:p>
            <a:pPr marL="0" marR="0" indent="0" algn="l" defTabSz="2438338" rtl="0" fontAlgn="auto" latinLnBrk="0" hangingPunct="0">
              <a:lnSpc>
                <a:spcPct val="100000"/>
              </a:lnSpc>
              <a:spcBef>
                <a:spcPts val="0"/>
              </a:spcBef>
              <a:spcAft>
                <a:spcPts val="0"/>
              </a:spcAft>
              <a:buClrTx/>
              <a:buSzTx/>
              <a:buFontTx/>
              <a:buNone/>
              <a:tabLst/>
            </a:pPr>
            <a:r>
              <a:rPr lang="en-US" sz="8000"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and Flexible</a:t>
            </a:r>
            <a:endParaRPr kumimoji="0" lang="en-US" sz="5400"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1" name="Text Placeholder 3">
            <a:extLst>
              <a:ext uri="{FF2B5EF4-FFF2-40B4-BE49-F238E27FC236}">
                <a16:creationId xmlns:a16="http://schemas.microsoft.com/office/drawing/2014/main" id="{9034526C-B757-E6C1-D7FE-00E0BC3DDF24}"/>
              </a:ext>
            </a:extLst>
          </p:cNvPr>
          <p:cNvSpPr>
            <a:spLocks noGrp="1"/>
          </p:cNvSpPr>
          <p:nvPr>
            <p:ph type="body" sz="quarter" idx="22"/>
          </p:nvPr>
        </p:nvSpPr>
        <p:spPr>
          <a:xfrm>
            <a:off x="1201440" y="12397186"/>
            <a:ext cx="21968621" cy="636979"/>
          </a:xfrm>
        </p:spPr>
        <p:txBody>
          <a:bodyPr>
            <a:normAutofit lnSpcReduction="10000"/>
          </a:body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2" name="Slide Number Placeholder 5">
            <a:extLst>
              <a:ext uri="{FF2B5EF4-FFF2-40B4-BE49-F238E27FC236}">
                <a16:creationId xmlns:a16="http://schemas.microsoft.com/office/drawing/2014/main" id="{973C52FA-799B-9BA3-7E0F-669D44E38D60}"/>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15</a:t>
            </a:fld>
            <a:endParaRPr lang="en-US" sz="1800" dirty="0">
              <a:solidFill>
                <a:srgbClr val="5E5E5E"/>
              </a:solidFill>
            </a:endParaRPr>
          </a:p>
        </p:txBody>
      </p:sp>
    </p:spTree>
    <p:extLst>
      <p:ext uri="{BB962C8B-B14F-4D97-AF65-F5344CB8AC3E}">
        <p14:creationId xmlns:p14="http://schemas.microsoft.com/office/powerpoint/2010/main" val="172754144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C525425-A6BE-E01F-7699-4148AD650185}"/>
              </a:ext>
            </a:extLst>
          </p:cNvPr>
          <p:cNvPicPr>
            <a:picLocks noChangeAspect="1"/>
          </p:cNvPicPr>
          <p:nvPr/>
        </p:nvPicPr>
        <p:blipFill>
          <a:blip r:embed="rId3"/>
          <a:stretch>
            <a:fillRect/>
          </a:stretch>
        </p:blipFill>
        <p:spPr>
          <a:xfrm>
            <a:off x="10326115" y="11372426"/>
            <a:ext cx="2298700" cy="850900"/>
          </a:xfrm>
          <a:prstGeom prst="rect">
            <a:avLst/>
          </a:prstGeom>
        </p:spPr>
      </p:pic>
      <p:pic>
        <p:nvPicPr>
          <p:cNvPr id="8" name="Picture 7">
            <a:extLst>
              <a:ext uri="{FF2B5EF4-FFF2-40B4-BE49-F238E27FC236}">
                <a16:creationId xmlns:a16="http://schemas.microsoft.com/office/drawing/2014/main" id="{A98EDA6A-125D-45B7-E0F2-79FB9C818B07}"/>
              </a:ext>
            </a:extLst>
          </p:cNvPr>
          <p:cNvPicPr>
            <a:picLocks noChangeAspect="1"/>
          </p:cNvPicPr>
          <p:nvPr/>
        </p:nvPicPr>
        <p:blipFill>
          <a:blip r:embed="rId4"/>
          <a:stretch>
            <a:fillRect/>
          </a:stretch>
        </p:blipFill>
        <p:spPr>
          <a:xfrm>
            <a:off x="7771893" y="2502944"/>
            <a:ext cx="7407147" cy="5643192"/>
          </a:xfrm>
          <a:prstGeom prst="rect">
            <a:avLst/>
          </a:prstGeom>
        </p:spPr>
      </p:pic>
      <p:sp>
        <p:nvSpPr>
          <p:cNvPr id="13" name="TextBox 12">
            <a:extLst>
              <a:ext uri="{FF2B5EF4-FFF2-40B4-BE49-F238E27FC236}">
                <a16:creationId xmlns:a16="http://schemas.microsoft.com/office/drawing/2014/main" id="{BF138EC5-8735-D707-6808-7FE916C7885A}"/>
              </a:ext>
            </a:extLst>
          </p:cNvPr>
          <p:cNvSpPr txBox="1"/>
          <p:nvPr/>
        </p:nvSpPr>
        <p:spPr>
          <a:xfrm>
            <a:off x="318262" y="5214320"/>
            <a:ext cx="7033514" cy="63812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400" b="1" u="none" strike="noStrike" cap="none" spc="0" normalizeH="0" baseline="0" dirty="0">
                <a:ln>
                  <a:noFill/>
                </a:ln>
                <a:solidFill>
                  <a:srgbClr val="5E5E5E"/>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Perceivable</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a:t>
            </a:r>
            <a:r>
              <a:rPr lang="en-US" dirty="0"/>
              <a:t> – Low contrast</a:t>
            </a: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2400" b="1" u="none" strike="noStrike" cap="none" spc="0" normalizeH="0" baseline="0" dirty="0">
                <a:ln>
                  <a:noFill/>
                </a:ln>
                <a:solidFill>
                  <a:srgbClr val="5E5E5E"/>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 - Content is only visual</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50</a:t>
            </a:r>
            <a:r>
              <a:rPr lang="en-US" dirty="0"/>
              <a:t> - Color alone is used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3</a:t>
            </a:r>
            <a:r>
              <a:rPr lang="en-US" dirty="0"/>
              <a:t> - Meaningful elements can be distinguished</a:t>
            </a:r>
          </a:p>
          <a:p>
            <a:pPr algn="l"/>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Operable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54</a:t>
            </a:r>
            <a:r>
              <a:rPr lang="en-US" dirty="0"/>
              <a:t> - Interaction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modality only has one input type</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58</a:t>
            </a:r>
            <a:r>
              <a:rPr lang="en-US" dirty="0"/>
              <a:t> - No interaction cues or instructions</a:t>
            </a: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a:t>
            </a:r>
            <a:r>
              <a:rPr lang="en-US" dirty="0"/>
              <a:t> -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Low contrast on interactive elements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Keyboard focus indicator missing</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a:t>
            </a:r>
            <a:r>
              <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rPr>
              <a:t>Complex actions have no alternative</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18</a:t>
            </a:r>
            <a:r>
              <a:rPr lang="en-US" dirty="0"/>
              <a:t> - Target pointer interaction is too small</a:t>
            </a:r>
          </a:p>
          <a:p>
            <a:pPr marL="0" marR="0" indent="0" algn="l" defTabSz="2438338"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5E5E5E"/>
              </a:solidFill>
              <a:effectLst/>
              <a:uFillTx/>
              <a:latin typeface="Helvetica Neue"/>
              <a:ea typeface="Helvetica Neue"/>
              <a:cs typeface="Helvetica Neue"/>
              <a:sym typeface="Helvetica Neue"/>
            </a:endParaRP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Understandable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4</a:t>
            </a:r>
            <a:r>
              <a:rPr lang="en-US" dirty="0"/>
              <a:t> - Interactive context is not clear</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a:t>
            </a:r>
            <a:r>
              <a:rPr lang="en-US" dirty="0"/>
              <a:t> - Metrics or variables are undefined</a:t>
            </a:r>
          </a:p>
        </p:txBody>
      </p:sp>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5"/>
          <a:stretch>
            <a:fillRect/>
          </a:stretch>
        </p:blipFill>
        <p:spPr>
          <a:xfrm>
            <a:off x="7771892" y="771485"/>
            <a:ext cx="7407147" cy="1567234"/>
          </a:xfrm>
          <a:prstGeom prst="rect">
            <a:avLst/>
          </a:prstGeom>
        </p:spPr>
      </p:pic>
      <p:pic>
        <p:nvPicPr>
          <p:cNvPr id="16" name="Picture 15">
            <a:extLst>
              <a:ext uri="{FF2B5EF4-FFF2-40B4-BE49-F238E27FC236}">
                <a16:creationId xmlns:a16="http://schemas.microsoft.com/office/drawing/2014/main" id="{775CC546-D8C3-BD3C-9739-50312F63B067}"/>
              </a:ext>
            </a:extLst>
          </p:cNvPr>
          <p:cNvPicPr>
            <a:picLocks noChangeAspect="1"/>
          </p:cNvPicPr>
          <p:nvPr/>
        </p:nvPicPr>
        <p:blipFill>
          <a:blip r:embed="rId6"/>
          <a:stretch>
            <a:fillRect/>
          </a:stretch>
        </p:blipFill>
        <p:spPr>
          <a:xfrm>
            <a:off x="7771892" y="8146136"/>
            <a:ext cx="7407147" cy="3226290"/>
          </a:xfrm>
          <a:prstGeom prst="rect">
            <a:avLst/>
          </a:prstGeom>
        </p:spPr>
      </p:pic>
      <p:sp>
        <p:nvSpPr>
          <p:cNvPr id="18" name="TextBox 17">
            <a:extLst>
              <a:ext uri="{FF2B5EF4-FFF2-40B4-BE49-F238E27FC236}">
                <a16:creationId xmlns:a16="http://schemas.microsoft.com/office/drawing/2014/main" id="{0B8CB876-AD2E-5484-567C-2D1BB81939D6}"/>
              </a:ext>
            </a:extLst>
          </p:cNvPr>
          <p:cNvSpPr txBox="1"/>
          <p:nvPr/>
        </p:nvSpPr>
        <p:spPr>
          <a:xfrm>
            <a:off x="15782036" y="4475656"/>
            <a:ext cx="8601964" cy="67505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Robust</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275</a:t>
            </a:r>
            <a:r>
              <a:rPr lang="en-US" dirty="0"/>
              <a:t> - Does not conform to standards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82</a:t>
            </a:r>
            <a:r>
              <a:rPr lang="en-US" dirty="0"/>
              <a:t> - Semantically invalid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12</a:t>
            </a:r>
            <a:r>
              <a:rPr lang="en-US" dirty="0"/>
              <a:t> - Fragile technology support</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Compromising</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54</a:t>
            </a:r>
            <a:r>
              <a:rPr lang="en-US" dirty="0"/>
              <a:t> - Information can only be reached through single process</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61</a:t>
            </a:r>
            <a:r>
              <a:rPr lang="en-US" dirty="0"/>
              <a:t> - Information cannot be navigated according to narrative or structure</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Assistive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101</a:t>
            </a:r>
            <a:r>
              <a:rPr lang="en-US" dirty="0"/>
              <a:t> - Navigation and interaction is tedious</a:t>
            </a:r>
          </a:p>
          <a:p>
            <a:pPr algn="l"/>
            <a:endParaRPr lang="en-US" dirty="0"/>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Flexible</a:t>
            </a:r>
            <a:r>
              <a:rPr lang="en-US" dirty="0"/>
              <a:t>:</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2</a:t>
            </a:r>
            <a:r>
              <a:rPr lang="en-US" dirty="0"/>
              <a:t> - User style change not respected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121</a:t>
            </a:r>
            <a:r>
              <a:rPr lang="en-US" dirty="0"/>
              <a:t> - User text adjustments are not respected</a:t>
            </a:r>
          </a:p>
          <a:p>
            <a:pPr algn="l"/>
            <a:r>
              <a:rPr lang="en-US" b="1" dirty="0">
                <a:latin typeface="Helvetica Neue" panose="02000503000000020004" pitchFamily="2" charset="0"/>
                <a:ea typeface="Helvetica Neue" panose="02000503000000020004" pitchFamily="2" charset="0"/>
                <a:cs typeface="Helvetica Neue" panose="02000503000000020004" pitchFamily="2" charset="0"/>
              </a:rPr>
              <a:t>1</a:t>
            </a:r>
            <a:r>
              <a:rPr lang="en-US" dirty="0"/>
              <a:t> - Scrolling experiences cannot be adjusted or opted out of</a:t>
            </a:r>
          </a:p>
          <a:p>
            <a:pPr algn="l"/>
            <a:r>
              <a:rPr lang="en-US" dirty="0"/>
              <a:t>Contrast and textures cannot be adjusted</a:t>
            </a:r>
          </a:p>
        </p:txBody>
      </p:sp>
      <p:sp>
        <p:nvSpPr>
          <p:cNvPr id="19" name="TextBox 18">
            <a:extLst>
              <a:ext uri="{FF2B5EF4-FFF2-40B4-BE49-F238E27FC236}">
                <a16:creationId xmlns:a16="http://schemas.microsoft.com/office/drawing/2014/main" id="{D3CC204E-E70A-7C01-E525-7BBA62D243E5}"/>
              </a:ext>
            </a:extLst>
          </p:cNvPr>
          <p:cNvSpPr txBox="1"/>
          <p:nvPr/>
        </p:nvSpPr>
        <p:spPr>
          <a:xfrm>
            <a:off x="318262" y="1047436"/>
            <a:ext cx="6850634" cy="36112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978</a:t>
            </a:r>
            <a:r>
              <a:rPr lang="en-US" sz="6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 access failures found in ~60 minutes.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21" name="Text Placeholder 3">
            <a:extLst>
              <a:ext uri="{FF2B5EF4-FFF2-40B4-BE49-F238E27FC236}">
                <a16:creationId xmlns:a16="http://schemas.microsoft.com/office/drawing/2014/main" id="{8E8C92C5-B061-1A52-CAA5-E04298DAA1DD}"/>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2" name="Slide Number Placeholder 5">
            <a:extLst>
              <a:ext uri="{FF2B5EF4-FFF2-40B4-BE49-F238E27FC236}">
                <a16:creationId xmlns:a16="http://schemas.microsoft.com/office/drawing/2014/main" id="{84BB050D-DBF4-224A-308E-B5CFD18CAA31}"/>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16</a:t>
            </a:fld>
            <a:endParaRPr lang="en-US" sz="1800" dirty="0">
              <a:solidFill>
                <a:srgbClr val="5E5E5E"/>
              </a:solidFill>
            </a:endParaRPr>
          </a:p>
        </p:txBody>
      </p:sp>
    </p:spTree>
    <p:extLst>
      <p:ext uri="{BB962C8B-B14F-4D97-AF65-F5344CB8AC3E}">
        <p14:creationId xmlns:p14="http://schemas.microsoft.com/office/powerpoint/2010/main" val="130015793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01441" y="1880220"/>
            <a:ext cx="22154067" cy="10033000"/>
          </a:xfrm>
        </p:spPr>
        <p:txBody>
          <a:bodyPr anchor="ctr">
            <a:normAutofit/>
          </a:bodyPr>
          <a:lstStyle/>
          <a:p>
            <a:r>
              <a:rPr lang="en-US" sz="10700" dirty="0"/>
              <a:t>Doing this work is hard.</a:t>
            </a:r>
          </a:p>
        </p:txBody>
      </p:sp>
      <p:sp>
        <p:nvSpPr>
          <p:cNvPr id="17" name="Slide Number Placeholder 5">
            <a:extLst>
              <a:ext uri="{FF2B5EF4-FFF2-40B4-BE49-F238E27FC236}">
                <a16:creationId xmlns:a16="http://schemas.microsoft.com/office/drawing/2014/main" id="{2C905D1E-F192-442F-0FC5-9E5945AED44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17</a:t>
            </a:fld>
            <a:endParaRPr lang="en-US" sz="1800" dirty="0">
              <a:solidFill>
                <a:srgbClr val="5E5E5E"/>
              </a:solidFill>
            </a:endParaRPr>
          </a:p>
        </p:txBody>
      </p:sp>
    </p:spTree>
    <p:extLst>
      <p:ext uri="{BB962C8B-B14F-4D97-AF65-F5344CB8AC3E}">
        <p14:creationId xmlns:p14="http://schemas.microsoft.com/office/powerpoint/2010/main" val="370857149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1441" y="3441700"/>
            <a:ext cx="22347106" cy="6832600"/>
          </a:xfrm>
        </p:spPr>
        <p:txBody>
          <a:bodyPr anchor="ctr">
            <a:normAutofit/>
          </a:bodyPr>
          <a:lstStyle/>
          <a:p>
            <a:pPr algn="ctr"/>
            <a:r>
              <a:rPr lang="en-US" sz="7200" b="1" dirty="0">
                <a:latin typeface="Helvetica Neue" panose="02000503000000020004" pitchFamily="2" charset="0"/>
                <a:ea typeface="Helvetica Neue" panose="02000503000000020004" pitchFamily="2" charset="0"/>
                <a:cs typeface="Helvetica Neue" panose="02000503000000020004" pitchFamily="2" charset="0"/>
              </a:rPr>
              <a:t>Conjecture 1</a:t>
            </a:r>
            <a:r>
              <a:rPr lang="en-US" sz="7200" dirty="0">
                <a:latin typeface="Helvetica Neue" panose="02000503000000020004" pitchFamily="2" charset="0"/>
                <a:ea typeface="Helvetica Neue" panose="02000503000000020004" pitchFamily="2" charset="0"/>
                <a:cs typeface="Helvetica Neue" panose="02000503000000020004" pitchFamily="2" charset="0"/>
              </a:rPr>
              <a:t>: we can’t build a more accessible world if we don’t know how to recognize accessibility barriers.</a:t>
            </a: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18</a:t>
            </a:fld>
            <a:endParaRPr lang="en-US" sz="1800" dirty="0">
              <a:solidFill>
                <a:srgbClr val="5E5E5E"/>
              </a:solidFill>
            </a:endParaRPr>
          </a:p>
        </p:txBody>
      </p:sp>
    </p:spTree>
    <p:extLst>
      <p:ext uri="{BB962C8B-B14F-4D97-AF65-F5344CB8AC3E}">
        <p14:creationId xmlns:p14="http://schemas.microsoft.com/office/powerpoint/2010/main" val="353512649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1441" y="3441700"/>
            <a:ext cx="22347106" cy="6832600"/>
          </a:xfrm>
        </p:spPr>
        <p:txBody>
          <a:bodyPr anchor="ctr">
            <a:normAutofit/>
          </a:bodyPr>
          <a:lstStyle/>
          <a:p>
            <a:pPr algn="ctr"/>
            <a:r>
              <a:rPr lang="en-US" sz="7200" b="1" dirty="0">
                <a:latin typeface="Helvetica Neue" panose="02000503000000020004" pitchFamily="2" charset="0"/>
                <a:ea typeface="Helvetica Neue" panose="02000503000000020004" pitchFamily="2" charset="0"/>
                <a:cs typeface="Helvetica Neue" panose="02000503000000020004" pitchFamily="2" charset="0"/>
              </a:rPr>
              <a:t>Conjecture 2</a:t>
            </a:r>
            <a:r>
              <a:rPr lang="en-US" sz="7200" dirty="0">
                <a:latin typeface="Helvetica Neue" panose="02000503000000020004" pitchFamily="2" charset="0"/>
                <a:ea typeface="Helvetica Neue" panose="02000503000000020004" pitchFamily="2" charset="0"/>
                <a:cs typeface="Helvetica Neue" panose="02000503000000020004" pitchFamily="2" charset="0"/>
              </a:rPr>
              <a:t>: most practitioners don’t know how to recognize accessibility barriers because learning how is difficult and intimidating.</a:t>
            </a: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19</a:t>
            </a:fld>
            <a:endParaRPr lang="en-US" sz="1800" dirty="0">
              <a:solidFill>
                <a:srgbClr val="5E5E5E"/>
              </a:solidFill>
            </a:endParaRPr>
          </a:p>
        </p:txBody>
      </p:sp>
    </p:spTree>
    <p:extLst>
      <p:ext uri="{BB962C8B-B14F-4D97-AF65-F5344CB8AC3E}">
        <p14:creationId xmlns:p14="http://schemas.microsoft.com/office/powerpoint/2010/main" val="112329860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09C0D9-0BF7-F021-1ACE-BA0D52C3ED2F}"/>
              </a:ext>
            </a:extLst>
          </p:cNvPr>
          <p:cNvSpPr>
            <a:spLocks noGrp="1"/>
          </p:cNvSpPr>
          <p:nvPr>
            <p:ph type="title"/>
          </p:nvPr>
        </p:nvSpPr>
        <p:spPr/>
        <p:txBody>
          <a:bodyPr>
            <a:normAutofit/>
          </a:bodyPr>
          <a:lstStyle/>
          <a:p>
            <a:r>
              <a:rPr lang="en-US" sz="8800" dirty="0"/>
              <a:t>Visualizations inform the public and guide decision-making, policy, and business.</a:t>
            </a:r>
          </a:p>
        </p:txBody>
      </p:sp>
      <p:pic>
        <p:nvPicPr>
          <p:cNvPr id="13" name="Picture 12"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E62AAF-F480-8961-8547-E73D8F810B08}"/>
              </a:ext>
            </a:extLst>
          </p:cNvPr>
          <p:cNvPicPr>
            <a:picLocks noChangeAspect="1"/>
          </p:cNvPicPr>
          <p:nvPr/>
        </p:nvPicPr>
        <p:blipFill>
          <a:blip r:embed="rId3"/>
          <a:stretch>
            <a:fillRect/>
          </a:stretch>
        </p:blipFill>
        <p:spPr>
          <a:xfrm>
            <a:off x="877316" y="2159669"/>
            <a:ext cx="7662480" cy="5837720"/>
          </a:xfrm>
          <a:prstGeom prst="rect">
            <a:avLst/>
          </a:prstGeom>
        </p:spPr>
      </p:pic>
      <p:pic>
        <p:nvPicPr>
          <p:cNvPr id="1026" name="Picture 2" descr="Italy has turned the corner, with numbers of new cases now in decline, following in China's footsteps.&#10;&#10;Daily confirmed cases (7-day rolling avg.) by number of days since 30 daily cases first recorded. Stars represent national lockdowns.&#10;&#10;Chart showing Italian and Spanish daily new case counts beginning to decline, while new US case counts continue to rise above 20,000.">
            <a:extLst>
              <a:ext uri="{FF2B5EF4-FFF2-40B4-BE49-F238E27FC236}">
                <a16:creationId xmlns:a16="http://schemas.microsoft.com/office/drawing/2014/main" id="{9EEB319E-7228-CB87-2EAC-E3FE3D0629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2055" y="2631089"/>
            <a:ext cx="7512820" cy="53663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reas of Russian military control in Ukraine, Map.&#10;&#10;The map shows Russian military control just outside Kharkiv in the northeast east, to Donetsk to the east, and to Kherson and Crimea in the south.">
            <a:extLst>
              <a:ext uri="{FF2B5EF4-FFF2-40B4-BE49-F238E27FC236}">
                <a16:creationId xmlns:a16="http://schemas.microsoft.com/office/drawing/2014/main" id="{D9D35BA1-8060-ECBC-3066-F54E29A9A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17134" y="2507817"/>
            <a:ext cx="5855543" cy="5489572"/>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F24EF8BA-52C0-5FB3-6790-3F2EA773934F}"/>
              </a:ext>
            </a:extLst>
          </p:cNvPr>
          <p:cNvSpPr txBox="1"/>
          <p:nvPr/>
        </p:nvSpPr>
        <p:spPr>
          <a:xfrm>
            <a:off x="877316" y="8046896"/>
            <a:ext cx="766248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Politics</a:t>
            </a:r>
            <a:r>
              <a:rPr kumimoji="0" lang="en-US" sz="2400" b="0" i="0" u="none" strike="noStrike" cap="none" spc="0" normalizeH="0" baseline="0" dirty="0">
                <a:ln>
                  <a:noFill/>
                </a:ln>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uFillTx/>
                <a:latin typeface="Helvetica Neue"/>
                <a:ea typeface="Helvetica Neue"/>
                <a:cs typeface="Helvetica Neue"/>
                <a:sym typeface="Helvetica Neue"/>
              </a:rPr>
              <a:t>(</a:t>
            </a:r>
            <a:r>
              <a:rPr kumimoji="0" lang="en-US" sz="2400" b="0" i="0" u="none" strike="noStrike" cap="none" spc="0" normalizeH="0" baseline="0" dirty="0">
                <a:ln>
                  <a:noFill/>
                </a:ln>
                <a:effectLst/>
                <a:uFillTx/>
                <a:latin typeface="Helvetica Neue"/>
                <a:ea typeface="Helvetica Neue"/>
                <a:cs typeface="Helvetica Neue"/>
                <a:sym typeface="Helvetica Neue"/>
                <a:hlinkClick r:id="rId6"/>
              </a:rPr>
              <a:t>CNN</a:t>
            </a:r>
            <a:r>
              <a:rPr kumimoji="0" lang="en-US" sz="2400" b="0" i="0" u="none" strike="noStrike" cap="none" spc="0" normalizeH="0" baseline="0" dirty="0">
                <a:ln>
                  <a:noFill/>
                </a:ln>
                <a:effectLst/>
                <a:uFillTx/>
                <a:latin typeface="Helvetica Neue"/>
                <a:ea typeface="Helvetica Neue"/>
                <a:cs typeface="Helvetica Neue"/>
                <a:sym typeface="Helvetica Neue"/>
              </a:rPr>
              <a:t>)</a:t>
            </a:r>
          </a:p>
        </p:txBody>
      </p:sp>
      <p:sp>
        <p:nvSpPr>
          <p:cNvPr id="17" name="TextBox 16">
            <a:extLst>
              <a:ext uri="{FF2B5EF4-FFF2-40B4-BE49-F238E27FC236}">
                <a16:creationId xmlns:a16="http://schemas.microsoft.com/office/drawing/2014/main" id="{D8CD9155-6013-A561-7588-B17AD7D833D8}"/>
              </a:ext>
            </a:extLst>
          </p:cNvPr>
          <p:cNvSpPr txBox="1"/>
          <p:nvPr/>
        </p:nvSpPr>
        <p:spPr>
          <a:xfrm>
            <a:off x="9322055" y="8046896"/>
            <a:ext cx="7512820"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Health</a:t>
            </a:r>
            <a:r>
              <a:rPr kumimoji="0" lang="en-US" sz="2400" b="0" i="0" u="none" strike="noStrike" cap="none" spc="0" normalizeH="0" baseline="0" dirty="0">
                <a:ln>
                  <a:noFill/>
                </a:ln>
                <a:effectLst/>
                <a:uFillTx/>
                <a:latin typeface="Helvetica Neue"/>
                <a:ea typeface="Helvetica Neue"/>
                <a:cs typeface="Helvetica Neue"/>
                <a:sym typeface="Helvetica Neue"/>
              </a:rPr>
              <a:t> </a:t>
            </a:r>
          </a:p>
          <a:p>
            <a:pPr marL="0" marR="0" indent="0" algn="ctr" defTabSz="2438338"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a:ln>
                  <a:noFill/>
                </a:ln>
                <a:effectLst/>
                <a:uFillTx/>
                <a:latin typeface="Helvetica Neue"/>
                <a:ea typeface="Helvetica Neue"/>
                <a:cs typeface="Helvetica Neue"/>
                <a:sym typeface="Helvetica Neue"/>
              </a:rPr>
              <a:t>(</a:t>
            </a:r>
            <a:r>
              <a:rPr kumimoji="0" lang="en-US" sz="2400" b="0" i="0" u="none" strike="noStrike" cap="none" spc="0" normalizeH="0" baseline="0" dirty="0">
                <a:ln>
                  <a:noFill/>
                </a:ln>
                <a:effectLst/>
                <a:uFillTx/>
                <a:latin typeface="Helvetica Neue"/>
                <a:ea typeface="Helvetica Neue"/>
                <a:cs typeface="Helvetica Neue"/>
                <a:sym typeface="Helvetica Neue"/>
                <a:hlinkClick r:id="rId7"/>
              </a:rPr>
              <a:t>Financial Times</a:t>
            </a:r>
            <a:r>
              <a:rPr kumimoji="0" lang="en-US" sz="2400" b="0" i="0" u="none" strike="noStrike" cap="none" spc="0" normalizeH="0" baseline="0" dirty="0">
                <a:ln>
                  <a:noFill/>
                </a:ln>
                <a:effectLst/>
                <a:uFillTx/>
                <a:latin typeface="Helvetica Neue"/>
                <a:ea typeface="Helvetica Neue"/>
                <a:cs typeface="Helvetica Neue"/>
                <a:sym typeface="Helvetica Neue"/>
              </a:rPr>
              <a:t>)</a:t>
            </a:r>
          </a:p>
        </p:txBody>
      </p:sp>
      <p:sp>
        <p:nvSpPr>
          <p:cNvPr id="18" name="TextBox 17">
            <a:extLst>
              <a:ext uri="{FF2B5EF4-FFF2-40B4-BE49-F238E27FC236}">
                <a16:creationId xmlns:a16="http://schemas.microsoft.com/office/drawing/2014/main" id="{DE356952-665D-B013-1506-EB11352A0302}"/>
              </a:ext>
            </a:extLst>
          </p:cNvPr>
          <p:cNvSpPr txBox="1"/>
          <p:nvPr/>
        </p:nvSpPr>
        <p:spPr>
          <a:xfrm>
            <a:off x="17617133" y="8046896"/>
            <a:ext cx="5855543"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effectLst/>
                <a:uFillTx/>
                <a:latin typeface="Helvetica Neue"/>
                <a:ea typeface="Helvetica Neue"/>
                <a:cs typeface="Helvetica Neue"/>
                <a:sym typeface="Helvetica Neue"/>
              </a:rPr>
              <a:t>Conflicts</a:t>
            </a:r>
          </a:p>
          <a:p>
            <a:pPr marL="0" marR="0" indent="0" algn="ctr" defTabSz="2438338" rtl="0" fontAlgn="auto" latinLnBrk="0" hangingPunct="0">
              <a:lnSpc>
                <a:spcPct val="100000"/>
              </a:lnSpc>
              <a:spcBef>
                <a:spcPts val="0"/>
              </a:spcBef>
              <a:spcAft>
                <a:spcPts val="0"/>
              </a:spcAft>
              <a:buClrTx/>
              <a:buSzTx/>
              <a:buFontTx/>
              <a:buNone/>
              <a:tabLst/>
            </a:pPr>
            <a:r>
              <a:rPr lang="en-US" dirty="0"/>
              <a:t>(</a:t>
            </a:r>
            <a:r>
              <a:rPr lang="en-US" dirty="0">
                <a:hlinkClick r:id="rId8"/>
              </a:rPr>
              <a:t>BBC</a:t>
            </a:r>
            <a:r>
              <a:rPr lang="en-US" dirty="0"/>
              <a:t>)</a:t>
            </a:r>
            <a:endParaRPr kumimoji="0" lang="en-US" sz="2400" b="0" i="0" u="none" strike="noStrike" cap="none" spc="0" normalizeH="0" baseline="0" dirty="0">
              <a:ln>
                <a:noFill/>
              </a:ln>
              <a:effectLst/>
              <a:uFillTx/>
              <a:latin typeface="Helvetica Neue"/>
              <a:ea typeface="Helvetica Neue"/>
              <a:cs typeface="Helvetica Neue"/>
              <a:sym typeface="Helvetica Neue"/>
            </a:endParaRPr>
          </a:p>
        </p:txBody>
      </p:sp>
      <p:sp>
        <p:nvSpPr>
          <p:cNvPr id="2" name="Slide Number Placeholder 5">
            <a:extLst>
              <a:ext uri="{FF2B5EF4-FFF2-40B4-BE49-F238E27FC236}">
                <a16:creationId xmlns:a16="http://schemas.microsoft.com/office/drawing/2014/main" id="{CB1A10FE-86DA-B5CB-2CE6-5BDBB385CA0A}"/>
              </a:ext>
            </a:extLst>
          </p:cNvPr>
          <p:cNvSpPr>
            <a:spLocks noGrp="1"/>
          </p:cNvSpPr>
          <p:nvPr>
            <p:ph type="sldNum" sz="quarter" idx="2"/>
          </p:nvPr>
        </p:nvSpPr>
        <p:spPr>
          <a:xfrm>
            <a:off x="22943128" y="12818620"/>
            <a:ext cx="605418" cy="636979"/>
          </a:xfrm>
        </p:spPr>
        <p:txBody>
          <a:bodyPr/>
          <a:lstStyle/>
          <a:p>
            <a:fld id="{86CB4B4D-7CA3-9044-876B-883B54F8677D}" type="slidenum">
              <a:rPr lang="en-US" smtClean="0"/>
              <a:t>2</a:t>
            </a:fld>
            <a:endParaRPr lang="en-US" dirty="0"/>
          </a:p>
        </p:txBody>
      </p:sp>
    </p:spTree>
    <p:extLst>
      <p:ext uri="{BB962C8B-B14F-4D97-AF65-F5344CB8AC3E}">
        <p14:creationId xmlns:p14="http://schemas.microsoft.com/office/powerpoint/2010/main" val="2114935477"/>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My hypothesis</a:t>
            </a:r>
            <a:r>
              <a:rPr lang="en-US" sz="8000" dirty="0">
                <a:latin typeface="Helvetica Neue" panose="02000503000000020004" pitchFamily="2" charset="0"/>
                <a:ea typeface="Helvetica Neue" panose="02000503000000020004" pitchFamily="2" charset="0"/>
                <a:cs typeface="Helvetica Neue" panose="02000503000000020004" pitchFamily="2" charset="0"/>
              </a:rPr>
              <a:t>: if we can collect and synthesize existing knowledge for practitioners into a usable artifact, we can improve how they do this work.</a:t>
            </a: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20</a:t>
            </a:fld>
            <a:endParaRPr lang="en-US" sz="1800" dirty="0">
              <a:solidFill>
                <a:srgbClr val="5E5E5E"/>
              </a:solidFill>
            </a:endParaRPr>
          </a:p>
        </p:txBody>
      </p:sp>
    </p:spTree>
    <p:extLst>
      <p:ext uri="{BB962C8B-B14F-4D97-AF65-F5344CB8AC3E}">
        <p14:creationId xmlns:p14="http://schemas.microsoft.com/office/powerpoint/2010/main" val="413126051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Slide Number Placeholder 5">
            <a:extLst>
              <a:ext uri="{FF2B5EF4-FFF2-40B4-BE49-F238E27FC236}">
                <a16:creationId xmlns:a16="http://schemas.microsoft.com/office/drawing/2014/main" id="{0071A0B5-50C7-C0AC-45CF-686F10A7828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21</a:t>
            </a:fld>
            <a:endParaRPr lang="en-US" sz="1800" dirty="0">
              <a:solidFill>
                <a:srgbClr val="5E5E5E"/>
              </a:solidFill>
            </a:endParaRPr>
          </a:p>
        </p:txBody>
      </p:sp>
    </p:spTree>
    <p:extLst>
      <p:ext uri="{BB962C8B-B14F-4D97-AF65-F5344CB8AC3E}">
        <p14:creationId xmlns:p14="http://schemas.microsoft.com/office/powerpoint/2010/main" val="1844508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Slide Number Placeholder 5">
            <a:extLst>
              <a:ext uri="{FF2B5EF4-FFF2-40B4-BE49-F238E27FC236}">
                <a16:creationId xmlns:a16="http://schemas.microsoft.com/office/drawing/2014/main" id="{F1565899-6DEF-6629-7918-1BDA01D7806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22</a:t>
            </a:fld>
            <a:endParaRPr lang="en-US" sz="1800" dirty="0">
              <a:solidFill>
                <a:srgbClr val="5E5E5E"/>
              </a:solidFill>
            </a:endParaRPr>
          </a:p>
        </p:txBody>
      </p:sp>
    </p:spTree>
    <p:extLst>
      <p:ext uri="{BB962C8B-B14F-4D97-AF65-F5344CB8AC3E}">
        <p14:creationId xmlns:p14="http://schemas.microsoft.com/office/powerpoint/2010/main" val="3652097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sp>
        <p:nvSpPr>
          <p:cNvPr id="499" name="Google Shape;499;g10104eaf235_1_87"/>
          <p:cNvSpPr txBox="1">
            <a:spLocks noGrp="1"/>
          </p:cNvSpPr>
          <p:nvPr>
            <p:ph type="body" idx="2"/>
          </p:nvPr>
        </p:nvSpPr>
        <p:spPr>
          <a:xfrm>
            <a:off x="8700449" y="10903869"/>
            <a:ext cx="8008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Things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Slide Number Placeholder 5">
            <a:extLst>
              <a:ext uri="{FF2B5EF4-FFF2-40B4-BE49-F238E27FC236}">
                <a16:creationId xmlns:a16="http://schemas.microsoft.com/office/drawing/2014/main" id="{E92B4F48-29A7-9B2A-7643-059197D7542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23</a:t>
            </a:fld>
            <a:endParaRPr lang="en-US" sz="1800" dirty="0">
              <a:solidFill>
                <a:srgbClr val="5E5E5E"/>
              </a:solidFill>
            </a:endParaRPr>
          </a:p>
        </p:txBody>
      </p:sp>
    </p:spTree>
    <p:extLst>
      <p:ext uri="{BB962C8B-B14F-4D97-AF65-F5344CB8AC3E}">
        <p14:creationId xmlns:p14="http://schemas.microsoft.com/office/powerpoint/2010/main" val="1723332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sp>
        <p:nvSpPr>
          <p:cNvPr id="499" name="Google Shape;499;g10104eaf235_1_87"/>
          <p:cNvSpPr txBox="1">
            <a:spLocks noGrp="1"/>
          </p:cNvSpPr>
          <p:nvPr>
            <p:ph type="body" idx="2"/>
          </p:nvPr>
        </p:nvSpPr>
        <p:spPr>
          <a:xfrm>
            <a:off x="8700449" y="10903869"/>
            <a:ext cx="8008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Things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1" name="Google Shape;505;g10104eaf235_1_87">
            <a:extLst>
              <a:ext uri="{FF2B5EF4-FFF2-40B4-BE49-F238E27FC236}">
                <a16:creationId xmlns:a16="http://schemas.microsoft.com/office/drawing/2014/main" id="{DDB08244-9CC5-F55D-70FA-302E46992E41}"/>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3" name="Slide Number Placeholder 5">
            <a:extLst>
              <a:ext uri="{FF2B5EF4-FFF2-40B4-BE49-F238E27FC236}">
                <a16:creationId xmlns:a16="http://schemas.microsoft.com/office/drawing/2014/main" id="{E12DE426-561F-FA0B-1CC5-E4BCB574F2FC}"/>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24</a:t>
            </a:fld>
            <a:endParaRPr lang="en-US" sz="1800" dirty="0">
              <a:solidFill>
                <a:srgbClr val="5E5E5E"/>
              </a:solidFill>
            </a:endParaRPr>
          </a:p>
        </p:txBody>
      </p:sp>
    </p:spTree>
    <p:extLst>
      <p:ext uri="{BB962C8B-B14F-4D97-AF65-F5344CB8AC3E}">
        <p14:creationId xmlns:p14="http://schemas.microsoft.com/office/powerpoint/2010/main" val="199633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2" name="Google Shape;499;g10104eaf235_1_87">
            <a:extLst>
              <a:ext uri="{FF2B5EF4-FFF2-40B4-BE49-F238E27FC236}">
                <a16:creationId xmlns:a16="http://schemas.microsoft.com/office/drawing/2014/main" id="{986EDF36-66DB-FE97-BA62-B228E439F5A9}"/>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But how much of this is inaccessible?</a:t>
            </a:r>
          </a:p>
        </p:txBody>
      </p:sp>
      <p:cxnSp>
        <p:nvCxnSpPr>
          <p:cNvPr id="4" name="Straight Arrow Connector 3">
            <a:extLst>
              <a:ext uri="{FF2B5EF4-FFF2-40B4-BE49-F238E27FC236}">
                <a16:creationId xmlns:a16="http://schemas.microsoft.com/office/drawing/2014/main" id="{CC96F142-19CD-0408-3E0C-7D6580EDE778}"/>
              </a:ext>
            </a:extLst>
          </p:cNvPr>
          <p:cNvCxnSpPr/>
          <p:nvPr/>
        </p:nvCxnSpPr>
        <p:spPr>
          <a:xfrm flipH="1" flipV="1">
            <a:off x="10702636" y="4364182"/>
            <a:ext cx="1641764" cy="1812961"/>
          </a:xfrm>
          <a:prstGeom prst="straightConnector1">
            <a:avLst/>
          </a:prstGeom>
          <a:noFill/>
          <a:ln w="101600" cap="flat">
            <a:solidFill>
              <a:srgbClr val="000000"/>
            </a:solidFill>
            <a:prstDash val="solid"/>
            <a:miter lim="400000"/>
            <a:headEnd type="triangle" w="lg" len="lg"/>
            <a:tailEnd type="none"/>
          </a:ln>
          <a:effectLst/>
          <a:sp3d/>
        </p:spPr>
        <p:style>
          <a:lnRef idx="0">
            <a:scrgbClr r="0" g="0" b="0"/>
          </a:lnRef>
          <a:fillRef idx="0">
            <a:scrgbClr r="0" g="0" b="0"/>
          </a:fillRef>
          <a:effectRef idx="0">
            <a:scrgbClr r="0" g="0" b="0"/>
          </a:effectRef>
          <a:fontRef idx="none"/>
        </p:style>
      </p:cxnSp>
      <p:sp>
        <p:nvSpPr>
          <p:cNvPr id="3" name="Google Shape;505;g10104eaf235_1_87">
            <a:extLst>
              <a:ext uri="{FF2B5EF4-FFF2-40B4-BE49-F238E27FC236}">
                <a16:creationId xmlns:a16="http://schemas.microsoft.com/office/drawing/2014/main" id="{C8550770-988A-07D1-86AC-1B6BCF23F7C8}"/>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6" name="Slide Number Placeholder 5">
            <a:extLst>
              <a:ext uri="{FF2B5EF4-FFF2-40B4-BE49-F238E27FC236}">
                <a16:creationId xmlns:a16="http://schemas.microsoft.com/office/drawing/2014/main" id="{DE59322D-7291-6F28-380C-38643A8C00D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25</a:t>
            </a:fld>
            <a:endParaRPr lang="en-US" sz="1800" dirty="0">
              <a:solidFill>
                <a:srgbClr val="5E5E5E"/>
              </a:solidFill>
            </a:endParaRPr>
          </a:p>
        </p:txBody>
      </p:sp>
      <p:sp>
        <p:nvSpPr>
          <p:cNvPr id="12" name="Google Shape;499;g10104eaf235_1_87">
            <a:extLst>
              <a:ext uri="{FF2B5EF4-FFF2-40B4-BE49-F238E27FC236}">
                <a16:creationId xmlns:a16="http://schemas.microsoft.com/office/drawing/2014/main" id="{E4FD0C6B-C26E-176C-B47C-E262937C0FD6}"/>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a:t>Things</a:t>
            </a:r>
            <a:endParaRPr lang="en-US" sz="5500" dirty="0"/>
          </a:p>
        </p:txBody>
      </p:sp>
    </p:spTree>
    <p:extLst>
      <p:ext uri="{BB962C8B-B14F-4D97-AF65-F5344CB8AC3E}">
        <p14:creationId xmlns:p14="http://schemas.microsoft.com/office/powerpoint/2010/main" val="3575300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chemeClr val="dk2"/>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2331464" y="3243082"/>
            <a:ext cx="12247815" cy="2735036"/>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97-99.9%</a:t>
            </a:r>
          </a:p>
        </p:txBody>
      </p:sp>
      <p:sp>
        <p:nvSpPr>
          <p:cNvPr id="23" name="Google Shape;505;g10104eaf235_1_87">
            <a:extLst>
              <a:ext uri="{FF2B5EF4-FFF2-40B4-BE49-F238E27FC236}">
                <a16:creationId xmlns:a16="http://schemas.microsoft.com/office/drawing/2014/main" id="{1A84021B-A97D-67CC-402F-7779111C53CA}"/>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25" name="Text Placeholder 3">
            <a:extLst>
              <a:ext uri="{FF2B5EF4-FFF2-40B4-BE49-F238E27FC236}">
                <a16:creationId xmlns:a16="http://schemas.microsoft.com/office/drawing/2014/main" id="{2AD55E6C-D6FD-30D8-CF8C-B43DFEBF4C51}"/>
              </a:ext>
            </a:extLst>
          </p:cNvPr>
          <p:cNvSpPr txBox="1">
            <a:spLocks/>
          </p:cNvSpPr>
          <p:nvPr/>
        </p:nvSpPr>
        <p:spPr>
          <a:xfrm>
            <a:off x="12191999" y="12397186"/>
            <a:ext cx="10990560" cy="1062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fontScale="925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Source: </a:t>
            </a:r>
            <a:r>
              <a:rPr lang="en-US" dirty="0">
                <a:latin typeface="Helvetica Neue UltraLight" panose="02000206000000020004" pitchFamily="2" charset="0"/>
                <a:ea typeface="Helvetica Neue UltraLight" panose="02000206000000020004" pitchFamily="2" charset="0"/>
              </a:rPr>
              <a:t>World Wide Web Consortium. “The </a:t>
            </a:r>
            <a:r>
              <a:rPr lang="en-US" dirty="0" err="1">
                <a:latin typeface="Helvetica Neue UltraLight" panose="02000206000000020004" pitchFamily="2" charset="0"/>
                <a:ea typeface="Helvetica Neue UltraLight" panose="02000206000000020004" pitchFamily="2" charset="0"/>
              </a:rPr>
              <a:t>WebAIM</a:t>
            </a:r>
            <a:r>
              <a:rPr lang="en-US" dirty="0">
                <a:latin typeface="Helvetica Neue UltraLight" panose="02000206000000020004" pitchFamily="2" charset="0"/>
                <a:ea typeface="Helvetica Neue UltraLight" panose="02000206000000020004" pitchFamily="2" charset="0"/>
              </a:rPr>
              <a:t> Million.”</a:t>
            </a:r>
          </a:p>
        </p:txBody>
      </p:sp>
      <p:sp>
        <p:nvSpPr>
          <p:cNvPr id="28" name="Slide Number Placeholder 2">
            <a:extLst>
              <a:ext uri="{FF2B5EF4-FFF2-40B4-BE49-F238E27FC236}">
                <a16:creationId xmlns:a16="http://schemas.microsoft.com/office/drawing/2014/main" id="{EBCB889A-7A1D-FA7A-6413-F45E6EF8C32F}"/>
              </a:ext>
            </a:extLst>
          </p:cNvPr>
          <p:cNvSpPr txBox="1">
            <a:spLocks/>
          </p:cNvSpPr>
          <p:nvPr/>
        </p:nvSpPr>
        <p:spPr>
          <a:xfrm>
            <a:off x="11846688" y="12822854"/>
            <a:ext cx="690622"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none" lIns="50800" tIns="50800" rIns="50800" bIns="50800" anchor="b" anchorCtr="0">
            <a:no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lnSpc>
                <a:spcPct val="90000"/>
              </a:lnSpc>
              <a:spcAft>
                <a:spcPts val="600"/>
              </a:spcAft>
            </a:pPr>
            <a:fld id="{86CB4B4D-7CA3-9044-876B-883B54F8677D}" type="slidenum">
              <a:rPr lang="en-US" sz="1800" smtClean="0">
                <a:solidFill>
                  <a:srgbClr val="5E5E5E"/>
                </a:solidFill>
              </a:rPr>
              <a:pPr hangingPunct="1">
                <a:lnSpc>
                  <a:spcPct val="90000"/>
                </a:lnSpc>
                <a:spcAft>
                  <a:spcPts val="600"/>
                </a:spcAft>
              </a:pPr>
              <a:t>26</a:t>
            </a:fld>
            <a:endParaRPr lang="en-US" sz="1800" dirty="0">
              <a:solidFill>
                <a:srgbClr val="5E5E5E"/>
              </a:solidFill>
            </a:endParaRPr>
          </a:p>
        </p:txBody>
      </p:sp>
      <p:sp>
        <p:nvSpPr>
          <p:cNvPr id="31" name="Google Shape;499;g10104eaf235_1_87">
            <a:extLst>
              <a:ext uri="{FF2B5EF4-FFF2-40B4-BE49-F238E27FC236}">
                <a16:creationId xmlns:a16="http://schemas.microsoft.com/office/drawing/2014/main" id="{7CCCAEEF-6F61-0666-1093-9CC9C794ADEE}"/>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
        <p:nvSpPr>
          <p:cNvPr id="32" name="Google Shape;497;g10104eaf235_1_87">
            <a:extLst>
              <a:ext uri="{FF2B5EF4-FFF2-40B4-BE49-F238E27FC236}">
                <a16:creationId xmlns:a16="http://schemas.microsoft.com/office/drawing/2014/main" id="{3480F3B4-A66C-9837-A635-871D6B27D664}"/>
              </a:ext>
            </a:extLst>
          </p:cNvPr>
          <p:cNvSpPr/>
          <p:nvPr/>
        </p:nvSpPr>
        <p:spPr>
          <a:xfrm>
            <a:off x="8565493" y="4405747"/>
            <a:ext cx="8254125" cy="6382512"/>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rgbClr val="5E5E5E"/>
          </a:solidFill>
          <a:ln w="76200" cap="flat" cmpd="sng">
            <a:solidFill>
              <a:schemeClr val="dk2"/>
            </a:solidFill>
            <a:prstDash val="solid"/>
            <a:round/>
            <a:headEnd type="none" w="med" len="med"/>
            <a:tailEnd type="none" w="med" len="med"/>
          </a:ln>
        </p:spPr>
        <p:txBody>
          <a:bodyPr/>
          <a:lstStyle/>
          <a:p>
            <a:endParaRPr lang="en-US" dirty="0"/>
          </a:p>
        </p:txBody>
      </p:sp>
    </p:spTree>
    <p:extLst>
      <p:ext uri="{BB962C8B-B14F-4D97-AF65-F5344CB8AC3E}">
        <p14:creationId xmlns:p14="http://schemas.microsoft.com/office/powerpoint/2010/main" val="3612009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52400" cap="flat" cmpd="sng">
            <a:solidFill>
              <a:srgbClr val="000000"/>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52400" cap="flat" cmpd="sng">
            <a:solidFill>
              <a:srgbClr val="000000"/>
            </a:solidFill>
            <a:prstDash val="dash"/>
            <a:round/>
            <a:headEnd type="none" w="med" len="med"/>
            <a:tailEnd type="triangle" w="med" len="med"/>
          </a:ln>
        </p:spPr>
      </p:cxnSp>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1143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Dreaming of ideals</a:t>
            </a:r>
          </a:p>
        </p:txBody>
      </p:sp>
      <p:sp>
        <p:nvSpPr>
          <p:cNvPr id="3" name="Google Shape;505;g10104eaf235_1_87">
            <a:extLst>
              <a:ext uri="{FF2B5EF4-FFF2-40B4-BE49-F238E27FC236}">
                <a16:creationId xmlns:a16="http://schemas.microsoft.com/office/drawing/2014/main" id="{6BFBA10E-B7CD-8ACF-2D9B-C5733B7C0CE3}"/>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b="1" dirty="0"/>
              <a:t>Future Things</a:t>
            </a:r>
          </a:p>
        </p:txBody>
      </p:sp>
      <p:sp>
        <p:nvSpPr>
          <p:cNvPr id="6" name="Slide Number Placeholder 5">
            <a:extLst>
              <a:ext uri="{FF2B5EF4-FFF2-40B4-BE49-F238E27FC236}">
                <a16:creationId xmlns:a16="http://schemas.microsoft.com/office/drawing/2014/main" id="{DB4494F0-9C54-B5A0-CE6E-E586BBE084A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27</a:t>
            </a:fld>
            <a:endParaRPr lang="en-US" sz="1800" dirty="0">
              <a:solidFill>
                <a:srgbClr val="5E5E5E"/>
              </a:solidFill>
            </a:endParaRPr>
          </a:p>
        </p:txBody>
      </p:sp>
      <p:sp>
        <p:nvSpPr>
          <p:cNvPr id="5" name="Google Shape;499;g10104eaf235_1_87">
            <a:extLst>
              <a:ext uri="{FF2B5EF4-FFF2-40B4-BE49-F238E27FC236}">
                <a16:creationId xmlns:a16="http://schemas.microsoft.com/office/drawing/2014/main" id="{1339EB9D-672A-694F-A8B5-FA12436E8227}"/>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1567196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Creators</a:t>
            </a:r>
            <a:endParaRPr sz="5500" dirty="0"/>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152400" cap="flat" cmpd="sng">
            <a:solidFill>
              <a:srgbClr val="000000"/>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The knowledgeable “specialist” intervenes</a:t>
            </a:r>
          </a:p>
        </p:txBody>
      </p:sp>
      <p:sp>
        <p:nvSpPr>
          <p:cNvPr id="3" name="Google Shape;505;g10104eaf235_1_87">
            <a:extLst>
              <a:ext uri="{FF2B5EF4-FFF2-40B4-BE49-F238E27FC236}">
                <a16:creationId xmlns:a16="http://schemas.microsoft.com/office/drawing/2014/main" id="{6BFBA10E-B7CD-8ACF-2D9B-C5733B7C0CE3}"/>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6" name="Slide Number Placeholder 5">
            <a:extLst>
              <a:ext uri="{FF2B5EF4-FFF2-40B4-BE49-F238E27FC236}">
                <a16:creationId xmlns:a16="http://schemas.microsoft.com/office/drawing/2014/main" id="{DB4494F0-9C54-B5A0-CE6E-E586BBE084A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28</a:t>
            </a:fld>
            <a:endParaRPr lang="en-US" sz="1800" dirty="0">
              <a:solidFill>
                <a:srgbClr val="5E5E5E"/>
              </a:solidFill>
            </a:endParaRPr>
          </a:p>
        </p:txBody>
      </p:sp>
      <p:sp>
        <p:nvSpPr>
          <p:cNvPr id="12" name="Google Shape;499;g10104eaf235_1_87">
            <a:extLst>
              <a:ext uri="{FF2B5EF4-FFF2-40B4-BE49-F238E27FC236}">
                <a16:creationId xmlns:a16="http://schemas.microsoft.com/office/drawing/2014/main" id="{A01443A5-E4EC-E31F-D0BB-7BCB6D46075F}"/>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9872802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b="1" dirty="0">
                <a:latin typeface="Helvetica Neue" panose="02000503000000020004" pitchFamily="2" charset="0"/>
                <a:ea typeface="Helvetica Neue" panose="02000503000000020004" pitchFamily="2" charset="0"/>
                <a:cs typeface="Helvetica Neue" panose="02000503000000020004" pitchFamily="2" charset="0"/>
              </a:rPr>
              <a:t>Creators</a:t>
            </a:r>
            <a:endParaRPr sz="5500" b="1"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5" name="Google Shape;495;g10104eaf235_1_87"/>
          <p:cNvSpPr/>
          <p:nvPr/>
        </p:nvSpPr>
        <p:spPr>
          <a:xfrm>
            <a:off x="5760377" y="7841056"/>
            <a:ext cx="920100" cy="3010800"/>
          </a:xfrm>
          <a:prstGeom prst="rect">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Tools</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We change our systems, laws, and environments</a:t>
            </a:r>
          </a:p>
        </p:txBody>
      </p:sp>
      <p:sp>
        <p:nvSpPr>
          <p:cNvPr id="2" name="Google Shape;505;g10104eaf235_1_87">
            <a:extLst>
              <a:ext uri="{FF2B5EF4-FFF2-40B4-BE49-F238E27FC236}">
                <a16:creationId xmlns:a16="http://schemas.microsoft.com/office/drawing/2014/main" id="{71779EC4-E9DC-24F6-AB80-6E8927D76779}"/>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4" name="Slide Number Placeholder 5">
            <a:extLst>
              <a:ext uri="{FF2B5EF4-FFF2-40B4-BE49-F238E27FC236}">
                <a16:creationId xmlns:a16="http://schemas.microsoft.com/office/drawing/2014/main" id="{4248A169-0353-3414-BF92-A9ABF57733B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29</a:t>
            </a:fld>
            <a:endParaRPr lang="en-US" sz="1800" dirty="0">
              <a:solidFill>
                <a:srgbClr val="5E5E5E"/>
              </a:solidFill>
            </a:endParaRPr>
          </a:p>
        </p:txBody>
      </p:sp>
      <p:sp>
        <p:nvSpPr>
          <p:cNvPr id="7" name="Google Shape;499;g10104eaf235_1_87">
            <a:extLst>
              <a:ext uri="{FF2B5EF4-FFF2-40B4-BE49-F238E27FC236}">
                <a16:creationId xmlns:a16="http://schemas.microsoft.com/office/drawing/2014/main" id="{76EECA98-D40A-DB0A-F72D-4A9547E1A298}"/>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327382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370004" y="1880220"/>
            <a:ext cx="10985504" cy="10033000"/>
          </a:xfrm>
        </p:spPr>
        <p:txBody>
          <a:bodyPr anchor="ctr">
            <a:normAutofit/>
          </a:bodyPr>
          <a:lstStyle/>
          <a:p>
            <a:r>
              <a:rPr lang="en-US" sz="10700" dirty="0"/>
              <a:t>26% of people living in the United States self-report living with a disability that affects their daily life.</a:t>
            </a:r>
          </a:p>
        </p:txBody>
      </p:sp>
      <p:sp>
        <p:nvSpPr>
          <p:cNvPr id="3" name="Slide Number Placeholder 2">
            <a:extLst>
              <a:ext uri="{FF2B5EF4-FFF2-40B4-BE49-F238E27FC236}">
                <a16:creationId xmlns:a16="http://schemas.microsoft.com/office/drawing/2014/main" id="{9784B7A2-9B51-9030-CB93-7907065697FE}"/>
              </a:ext>
            </a:extLst>
          </p:cNvPr>
          <p:cNvSpPr>
            <a:spLocks noGrp="1"/>
          </p:cNvSpPr>
          <p:nvPr>
            <p:ph type="sldNum" sz="quarter" idx="2"/>
          </p:nvPr>
        </p:nvSpPr>
        <p:spPr>
          <a:xfrm>
            <a:off x="11846688" y="12822854"/>
            <a:ext cx="690622" cy="636979"/>
          </a:xfrm>
        </p:spPr>
        <p:txBody>
          <a:bodyPr wrap="none" anchor="b">
            <a:normAutofit/>
          </a:bodyPr>
          <a:lstStyle/>
          <a:p>
            <a:pPr>
              <a:lnSpc>
                <a:spcPct val="90000"/>
              </a:lnSpc>
              <a:spcAft>
                <a:spcPts val="600"/>
              </a:spcAft>
            </a:pPr>
            <a:fld id="{86CB4B4D-7CA3-9044-876B-883B54F8677D}" type="slidenum">
              <a:rPr lang="en-US" smtClean="0"/>
              <a:pPr>
                <a:lnSpc>
                  <a:spcPct val="90000"/>
                </a:lnSpc>
                <a:spcAft>
                  <a:spcPts val="600"/>
                </a:spcAft>
              </a:pPr>
              <a:t>3</a:t>
            </a:fld>
            <a:endParaRPr lang="en-US" dirty="0"/>
          </a:p>
        </p:txBody>
      </p:sp>
      <p:pic>
        <p:nvPicPr>
          <p:cNvPr id="4" name="Picture 3">
            <a:extLst>
              <a:ext uri="{FF2B5EF4-FFF2-40B4-BE49-F238E27FC236}">
                <a16:creationId xmlns:a16="http://schemas.microsoft.com/office/drawing/2014/main" id="{50E6B837-057F-8508-19E8-F23D6C0A24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H="1">
            <a:off x="1196339" y="4089393"/>
            <a:ext cx="8366760" cy="5577840"/>
          </a:xfrm>
          <a:prstGeom prst="rect">
            <a:avLst/>
          </a:prstGeom>
        </p:spPr>
      </p:pic>
      <p:sp>
        <p:nvSpPr>
          <p:cNvPr id="5" name="TextBox 4">
            <a:extLst>
              <a:ext uri="{FF2B5EF4-FFF2-40B4-BE49-F238E27FC236}">
                <a16:creationId xmlns:a16="http://schemas.microsoft.com/office/drawing/2014/main" id="{91C0C015-2BE4-83F2-8157-A02ECCF4688B}"/>
              </a:ext>
            </a:extLst>
          </p:cNvPr>
          <p:cNvSpPr txBox="1"/>
          <p:nvPr/>
        </p:nvSpPr>
        <p:spPr>
          <a:xfrm>
            <a:off x="9689945" y="40269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6" name="TextBox 5">
            <a:extLst>
              <a:ext uri="{FF2B5EF4-FFF2-40B4-BE49-F238E27FC236}">
                <a16:creationId xmlns:a16="http://schemas.microsoft.com/office/drawing/2014/main" id="{52662BF2-8208-BC5D-4A7A-D9BB069DF7E2}"/>
              </a:ext>
            </a:extLst>
          </p:cNvPr>
          <p:cNvSpPr txBox="1"/>
          <p:nvPr/>
        </p:nvSpPr>
        <p:spPr>
          <a:xfrm>
            <a:off x="7416799" y="42223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7" name="TextBox 6">
            <a:extLst>
              <a:ext uri="{FF2B5EF4-FFF2-40B4-BE49-F238E27FC236}">
                <a16:creationId xmlns:a16="http://schemas.microsoft.com/office/drawing/2014/main" id="{194ED1A1-AFB3-36E0-A34D-4D9527F85F60}"/>
              </a:ext>
            </a:extLst>
          </p:cNvPr>
          <p:cNvSpPr txBox="1"/>
          <p:nvPr/>
        </p:nvSpPr>
        <p:spPr>
          <a:xfrm>
            <a:off x="9689945" y="52207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8" name="TextBox 7">
            <a:extLst>
              <a:ext uri="{FF2B5EF4-FFF2-40B4-BE49-F238E27FC236}">
                <a16:creationId xmlns:a16="http://schemas.microsoft.com/office/drawing/2014/main" id="{A43FDE3C-059E-96B8-9152-771CF799E26B}"/>
              </a:ext>
            </a:extLst>
          </p:cNvPr>
          <p:cNvSpPr txBox="1"/>
          <p:nvPr/>
        </p:nvSpPr>
        <p:spPr>
          <a:xfrm>
            <a:off x="6857999" y="539390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9" name="TextBox 8">
            <a:extLst>
              <a:ext uri="{FF2B5EF4-FFF2-40B4-BE49-F238E27FC236}">
                <a16:creationId xmlns:a16="http://schemas.microsoft.com/office/drawing/2014/main" id="{C242CC0E-909A-631D-7AC1-A16DBDA03835}"/>
              </a:ext>
            </a:extLst>
          </p:cNvPr>
          <p:cNvSpPr txBox="1"/>
          <p:nvPr/>
        </p:nvSpPr>
        <p:spPr>
          <a:xfrm>
            <a:off x="9689945" y="64145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10" name="TextBox 9">
            <a:extLst>
              <a:ext uri="{FF2B5EF4-FFF2-40B4-BE49-F238E27FC236}">
                <a16:creationId xmlns:a16="http://schemas.microsoft.com/office/drawing/2014/main" id="{3BA2C68F-033B-6A45-C5C3-A45B72DDD757}"/>
              </a:ext>
            </a:extLst>
          </p:cNvPr>
          <p:cNvSpPr txBox="1"/>
          <p:nvPr/>
        </p:nvSpPr>
        <p:spPr>
          <a:xfrm>
            <a:off x="3073399" y="66099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1" name="TextBox 10">
            <a:extLst>
              <a:ext uri="{FF2B5EF4-FFF2-40B4-BE49-F238E27FC236}">
                <a16:creationId xmlns:a16="http://schemas.microsoft.com/office/drawing/2014/main" id="{8C92ABE0-F3F7-AD6C-36E2-78E678A7CF8B}"/>
              </a:ext>
            </a:extLst>
          </p:cNvPr>
          <p:cNvSpPr txBox="1"/>
          <p:nvPr/>
        </p:nvSpPr>
        <p:spPr>
          <a:xfrm>
            <a:off x="9689945" y="75829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12" name="TextBox 11">
            <a:extLst>
              <a:ext uri="{FF2B5EF4-FFF2-40B4-BE49-F238E27FC236}">
                <a16:creationId xmlns:a16="http://schemas.microsoft.com/office/drawing/2014/main" id="{9A8060AE-B0E4-9022-DC60-80073A987EB7}"/>
              </a:ext>
            </a:extLst>
          </p:cNvPr>
          <p:cNvSpPr txBox="1"/>
          <p:nvPr/>
        </p:nvSpPr>
        <p:spPr>
          <a:xfrm>
            <a:off x="1320799" y="77783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3" name="TextBox 12">
            <a:extLst>
              <a:ext uri="{FF2B5EF4-FFF2-40B4-BE49-F238E27FC236}">
                <a16:creationId xmlns:a16="http://schemas.microsoft.com/office/drawing/2014/main" id="{E0C37FE4-8C20-D938-D386-7DC568C32D9B}"/>
              </a:ext>
            </a:extLst>
          </p:cNvPr>
          <p:cNvSpPr txBox="1"/>
          <p:nvPr/>
        </p:nvSpPr>
        <p:spPr>
          <a:xfrm>
            <a:off x="9689945" y="875133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14" name="TextBox 13">
            <a:extLst>
              <a:ext uri="{FF2B5EF4-FFF2-40B4-BE49-F238E27FC236}">
                <a16:creationId xmlns:a16="http://schemas.microsoft.com/office/drawing/2014/main" id="{70EB46FE-5602-998C-14B4-63881C58E60E}"/>
              </a:ext>
            </a:extLst>
          </p:cNvPr>
          <p:cNvSpPr txBox="1"/>
          <p:nvPr/>
        </p:nvSpPr>
        <p:spPr>
          <a:xfrm>
            <a:off x="5181446" y="899755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6" name="Text Placeholder 3">
            <a:extLst>
              <a:ext uri="{FF2B5EF4-FFF2-40B4-BE49-F238E27FC236}">
                <a16:creationId xmlns:a16="http://schemas.microsoft.com/office/drawing/2014/main" id="{D2A1CDC7-3D22-A0BD-DE8B-E12871F7FEB1}"/>
              </a:ext>
            </a:extLst>
          </p:cNvPr>
          <p:cNvSpPr txBox="1">
            <a:spLocks/>
          </p:cNvSpPr>
          <p:nvPr/>
        </p:nvSpPr>
        <p:spPr>
          <a:xfrm>
            <a:off x="12191999" y="12397186"/>
            <a:ext cx="10990560" cy="10626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fontScale="92500"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Source: </a:t>
            </a:r>
            <a:r>
              <a:rPr lang="en-US" dirty="0">
                <a:latin typeface="Helvetica Neue UltraLight" panose="02000206000000020004" pitchFamily="2" charset="0"/>
                <a:ea typeface="Helvetica Neue UltraLight" panose="02000206000000020004" pitchFamily="2" charset="0"/>
              </a:rPr>
              <a:t>Okoro et al. “Prevalence of Disabilities and Health Care Access by Disability Status and Type Among Adults”</a:t>
            </a:r>
          </a:p>
        </p:txBody>
      </p:sp>
    </p:spTree>
    <p:extLst>
      <p:ext uri="{BB962C8B-B14F-4D97-AF65-F5344CB8AC3E}">
        <p14:creationId xmlns:p14="http://schemas.microsoft.com/office/powerpoint/2010/main" val="370052066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latin typeface="Helvetica Neue" panose="02000503000000020004" pitchFamily="2" charset="0"/>
                <a:ea typeface="Helvetica Neue" panose="02000503000000020004" pitchFamily="2" charset="0"/>
                <a:cs typeface="Helvetica Neue" panose="02000503000000020004" pitchFamily="2" charset="0"/>
              </a:rPr>
              <a:t>Creators</a:t>
            </a:r>
            <a:endParaRPr sz="5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5" name="Google Shape;495;g10104eaf235_1_87"/>
          <p:cNvSpPr/>
          <p:nvPr/>
        </p:nvSpPr>
        <p:spPr>
          <a:xfrm>
            <a:off x="5760377" y="7841056"/>
            <a:ext cx="920100" cy="3010800"/>
          </a:xfrm>
          <a:prstGeom prst="rect">
            <a:avLst/>
          </a:prstGeom>
          <a:solidFill>
            <a:schemeClr val="lt1"/>
          </a:solid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rgbClr val="5E5E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b="1" dirty="0"/>
              <a:t>Tools</a:t>
            </a:r>
            <a:endParaRPr sz="5500" b="1"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1486791" y="1997246"/>
            <a:ext cx="12247815" cy="2735036"/>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We give creators better tools</a:t>
            </a:r>
          </a:p>
        </p:txBody>
      </p:sp>
      <p:sp>
        <p:nvSpPr>
          <p:cNvPr id="2" name="Google Shape;505;g10104eaf235_1_87">
            <a:extLst>
              <a:ext uri="{FF2B5EF4-FFF2-40B4-BE49-F238E27FC236}">
                <a16:creationId xmlns:a16="http://schemas.microsoft.com/office/drawing/2014/main" id="{216EB48B-A2E0-DC62-A34E-E140F4F0C931}"/>
              </a:ext>
            </a:extLst>
          </p:cNvPr>
          <p:cNvSpPr txBox="1">
            <a:spLocks/>
          </p:cNvSpPr>
          <p:nvPr/>
        </p:nvSpPr>
        <p:spPr>
          <a:xfrm>
            <a:off x="16415304" y="10903869"/>
            <a:ext cx="7688280" cy="1336622"/>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4" name="Slide Number Placeholder 5">
            <a:extLst>
              <a:ext uri="{FF2B5EF4-FFF2-40B4-BE49-F238E27FC236}">
                <a16:creationId xmlns:a16="http://schemas.microsoft.com/office/drawing/2014/main" id="{CD90DF96-FAEB-F9F5-8B9E-E642F78D76D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30</a:t>
            </a:fld>
            <a:endParaRPr lang="en-US" sz="1800" dirty="0">
              <a:solidFill>
                <a:srgbClr val="5E5E5E"/>
              </a:solidFill>
            </a:endParaRPr>
          </a:p>
        </p:txBody>
      </p:sp>
      <p:sp>
        <p:nvSpPr>
          <p:cNvPr id="7" name="Google Shape;499;g10104eaf235_1_87">
            <a:extLst>
              <a:ext uri="{FF2B5EF4-FFF2-40B4-BE49-F238E27FC236}">
                <a16:creationId xmlns:a16="http://schemas.microsoft.com/office/drawing/2014/main" id="{A2FE2EFC-3875-6382-83F3-439DD38BBDA1}"/>
              </a:ext>
            </a:extLst>
          </p:cNvPr>
          <p:cNvSpPr txBox="1">
            <a:spLocks/>
          </p:cNvSpPr>
          <p:nvPr/>
        </p:nvSpPr>
        <p:spPr>
          <a:xfrm>
            <a:off x="8700449" y="10903869"/>
            <a:ext cx="8008200" cy="105390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500" dirty="0"/>
              <a:t>Things</a:t>
            </a:r>
          </a:p>
        </p:txBody>
      </p:sp>
    </p:spTree>
    <p:extLst>
      <p:ext uri="{BB962C8B-B14F-4D97-AF65-F5344CB8AC3E}">
        <p14:creationId xmlns:p14="http://schemas.microsoft.com/office/powerpoint/2010/main" val="36307005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4" name="Google Shape;494;g10104eaf235_1_87"/>
          <p:cNvSpPr txBox="1">
            <a:spLocks noGrp="1"/>
          </p:cNvSpPr>
          <p:nvPr>
            <p:ph type="body" idx="2"/>
          </p:nvPr>
        </p:nvSpPr>
        <p:spPr>
          <a:xfrm>
            <a:off x="575549" y="10903869"/>
            <a:ext cx="354383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latin typeface="Helvetica Neue" panose="02000503000000020004" pitchFamily="2" charset="0"/>
                <a:ea typeface="Helvetica Neue" panose="02000503000000020004" pitchFamily="2" charset="0"/>
                <a:cs typeface="Helvetica Neue" panose="02000503000000020004" pitchFamily="2" charset="0"/>
              </a:rPr>
              <a:t>Creators</a:t>
            </a:r>
            <a:endParaRPr sz="55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95" name="Google Shape;495;g10104eaf235_1_87"/>
          <p:cNvSpPr/>
          <p:nvPr/>
        </p:nvSpPr>
        <p:spPr>
          <a:xfrm>
            <a:off x="5760377" y="7841056"/>
            <a:ext cx="920100" cy="3010800"/>
          </a:xfrm>
          <a:prstGeom prst="rect">
            <a:avLst/>
          </a:prstGeom>
          <a:solidFill>
            <a:schemeClr val="lt1"/>
          </a:solidFill>
          <a:ln w="1524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g10104eaf235_1_87"/>
          <p:cNvSpPr/>
          <p:nvPr/>
        </p:nvSpPr>
        <p:spPr>
          <a:xfrm>
            <a:off x="842064" y="7841056"/>
            <a:ext cx="3010800" cy="3010800"/>
          </a:xfrm>
          <a:prstGeom prst="ellipse">
            <a:avLst/>
          </a:prstGeom>
          <a:solidFill>
            <a:schemeClr val="lt1"/>
          </a:solidFill>
          <a:ln w="76200" cap="flat" cmpd="sng">
            <a:solidFill>
              <a:srgbClr val="5E5E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g10104eaf235_1_87"/>
          <p:cNvSpPr/>
          <p:nvPr/>
        </p:nvSpPr>
        <p:spPr>
          <a:xfrm>
            <a:off x="8577487" y="4171507"/>
            <a:ext cx="8254125" cy="6680349"/>
          </a:xfrm>
          <a:custGeom>
            <a:avLst/>
            <a:gdLst>
              <a:gd name="connsiteX0" fmla="*/ 0 w 351263"/>
              <a:gd name="connsiteY0" fmla="*/ 133814 h 301125"/>
              <a:gd name="connsiteX1" fmla="*/ 2324 w 351263"/>
              <a:gd name="connsiteY1" fmla="*/ 301125 h 301125"/>
              <a:gd name="connsiteX2" fmla="*/ 351263 w 351263"/>
              <a:gd name="connsiteY2" fmla="*/ 301082 h 301125"/>
              <a:gd name="connsiteX3" fmla="*/ 351263 w 351263"/>
              <a:gd name="connsiteY3" fmla="*/ 0 h 301125"/>
              <a:gd name="connsiteX4" fmla="*/ 0 w 351263"/>
              <a:gd name="connsiteY4" fmla="*/ 133814 h 301125"/>
              <a:gd name="connsiteX0" fmla="*/ 224 w 349163"/>
              <a:gd name="connsiteY0" fmla="*/ 165964 h 301125"/>
              <a:gd name="connsiteX1" fmla="*/ 224 w 349163"/>
              <a:gd name="connsiteY1" fmla="*/ 301125 h 301125"/>
              <a:gd name="connsiteX2" fmla="*/ 349163 w 349163"/>
              <a:gd name="connsiteY2" fmla="*/ 301082 h 301125"/>
              <a:gd name="connsiteX3" fmla="*/ 349163 w 349163"/>
              <a:gd name="connsiteY3" fmla="*/ 0 h 301125"/>
              <a:gd name="connsiteX4" fmla="*/ 224 w 349163"/>
              <a:gd name="connsiteY4" fmla="*/ 165964 h 301125"/>
              <a:gd name="connsiteX0" fmla="*/ 0 w 349714"/>
              <a:gd name="connsiteY0" fmla="*/ 18657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86573 h 301125"/>
              <a:gd name="connsiteX0" fmla="*/ 0 w 349714"/>
              <a:gd name="connsiteY0" fmla="*/ 167613 h 301125"/>
              <a:gd name="connsiteX1" fmla="*/ 775 w 349714"/>
              <a:gd name="connsiteY1" fmla="*/ 301125 h 301125"/>
              <a:gd name="connsiteX2" fmla="*/ 349714 w 349714"/>
              <a:gd name="connsiteY2" fmla="*/ 301082 h 301125"/>
              <a:gd name="connsiteX3" fmla="*/ 349714 w 349714"/>
              <a:gd name="connsiteY3" fmla="*/ 0 h 301125"/>
              <a:gd name="connsiteX4" fmla="*/ 0 w 349714"/>
              <a:gd name="connsiteY4" fmla="*/ 167613 h 301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714" h="301125" extrusionOk="0">
                <a:moveTo>
                  <a:pt x="0" y="167613"/>
                </a:moveTo>
                <a:cubicBezTo>
                  <a:pt x="775" y="223383"/>
                  <a:pt x="0" y="245355"/>
                  <a:pt x="775" y="301125"/>
                </a:cubicBezTo>
                <a:lnTo>
                  <a:pt x="349714" y="301082"/>
                </a:lnTo>
                <a:lnTo>
                  <a:pt x="349714" y="0"/>
                </a:lnTo>
                <a:lnTo>
                  <a:pt x="0" y="167613"/>
                </a:lnTo>
                <a:close/>
              </a:path>
            </a:pathLst>
          </a:custGeom>
          <a:solidFill>
            <a:schemeClr val="lt1"/>
          </a:solidFill>
          <a:ln w="76200" cap="flat" cmpd="sng">
            <a:solidFill>
              <a:srgbClr val="5E5E5E"/>
            </a:solidFill>
            <a:prstDash val="solid"/>
            <a:round/>
            <a:headEnd type="none" w="med" len="med"/>
            <a:tailEnd type="none" w="med" len="med"/>
          </a:ln>
        </p:spPr>
        <p:txBody>
          <a:bodyPr/>
          <a:lstStyle/>
          <a:p>
            <a:endParaRPr lang="en-US" dirty="0"/>
          </a:p>
        </p:txBody>
      </p:sp>
      <p:sp>
        <p:nvSpPr>
          <p:cNvPr id="498" name="Google Shape;498;g10104eaf235_1_87"/>
          <p:cNvSpPr txBox="1">
            <a:spLocks noGrp="1"/>
          </p:cNvSpPr>
          <p:nvPr>
            <p:ph type="body" idx="2"/>
          </p:nvPr>
        </p:nvSpPr>
        <p:spPr>
          <a:xfrm>
            <a:off x="3927827" y="10903869"/>
            <a:ext cx="4585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b="1" dirty="0"/>
              <a:t>Knowledge</a:t>
            </a:r>
            <a:endParaRPr sz="5500" b="1" dirty="0"/>
          </a:p>
        </p:txBody>
      </p:sp>
      <p:sp>
        <p:nvSpPr>
          <p:cNvPr id="499" name="Google Shape;499;g10104eaf235_1_87"/>
          <p:cNvSpPr txBox="1">
            <a:spLocks noGrp="1"/>
          </p:cNvSpPr>
          <p:nvPr>
            <p:ph type="body" idx="2"/>
          </p:nvPr>
        </p:nvSpPr>
        <p:spPr>
          <a:xfrm>
            <a:off x="8700449" y="10903869"/>
            <a:ext cx="8008200" cy="1053900"/>
          </a:xfrm>
          <a:prstGeom prst="rect">
            <a:avLst/>
          </a:prstGeom>
        </p:spPr>
        <p:txBody>
          <a:bodyPr spcFirstLastPara="1" wrap="square" lIns="50800" tIns="50800" rIns="50800" bIns="50800" anchor="t" anchorCtr="0">
            <a:normAutofit fontScale="92500" lnSpcReduction="10000"/>
          </a:bodyPr>
          <a:lstStyle/>
          <a:p>
            <a:pPr marL="0" lvl="0" indent="0" algn="ctr" rtl="0">
              <a:spcBef>
                <a:spcPts val="1800"/>
              </a:spcBef>
              <a:spcAft>
                <a:spcPts val="0"/>
              </a:spcAft>
              <a:buNone/>
            </a:pPr>
            <a:r>
              <a:rPr lang="en-US" sz="5500" dirty="0"/>
              <a:t>Created Things (now)</a:t>
            </a:r>
            <a:endParaRPr sz="5500" dirty="0"/>
          </a:p>
        </p:txBody>
      </p:sp>
      <p:cxnSp>
        <p:nvCxnSpPr>
          <p:cNvPr id="500" name="Google Shape;500;g10104eaf235_1_87"/>
          <p:cNvCxnSpPr>
            <a:cxnSpLocks/>
          </p:cNvCxnSpPr>
          <p:nvPr/>
        </p:nvCxnSpPr>
        <p:spPr>
          <a:xfrm>
            <a:off x="7610699" y="7462756"/>
            <a:ext cx="0" cy="3389100"/>
          </a:xfrm>
          <a:prstGeom prst="straightConnector1">
            <a:avLst/>
          </a:prstGeom>
          <a:noFill/>
          <a:ln w="76200" cap="flat" cmpd="sng">
            <a:solidFill>
              <a:schemeClr val="dk2"/>
            </a:solidFill>
            <a:prstDash val="dash"/>
            <a:round/>
            <a:headEnd type="none" w="med" len="med"/>
            <a:tailEnd type="none" w="med" len="med"/>
          </a:ln>
        </p:spPr>
      </p:cxnSp>
      <p:sp>
        <p:nvSpPr>
          <p:cNvPr id="501" name="Google Shape;501;g10104eaf235_1_87"/>
          <p:cNvSpPr/>
          <p:nvPr/>
        </p:nvSpPr>
        <p:spPr>
          <a:xfrm>
            <a:off x="4066824"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10104eaf235_1_87"/>
          <p:cNvSpPr/>
          <p:nvPr/>
        </p:nvSpPr>
        <p:spPr>
          <a:xfrm>
            <a:off x="6876149" y="9074656"/>
            <a:ext cx="1469100" cy="543600"/>
          </a:xfrm>
          <a:prstGeom prst="rightArrow">
            <a:avLst>
              <a:gd name="adj1" fmla="val 50000"/>
              <a:gd name="adj2" fmla="val 103812"/>
            </a:avLst>
          </a:prstGeom>
          <a:solidFill>
            <a:schemeClr val="lt1"/>
          </a:solidFill>
          <a:ln w="762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 name="Google Shape;503;g10104eaf235_1_87">
            <a:extLst>
              <a:ext uri="{FF2B5EF4-FFF2-40B4-BE49-F238E27FC236}">
                <a16:creationId xmlns:a16="http://schemas.microsoft.com/office/drawing/2014/main" id="{4ADBEFCD-0C41-6290-8BCA-06B1CAF7477D}"/>
              </a:ext>
            </a:extLst>
          </p:cNvPr>
          <p:cNvCxnSpPr/>
          <p:nvPr/>
        </p:nvCxnSpPr>
        <p:spPr>
          <a:xfrm rot="10800000" flipH="1">
            <a:off x="16831612" y="1997246"/>
            <a:ext cx="4976100" cy="2195400"/>
          </a:xfrm>
          <a:prstGeom prst="straightConnector1">
            <a:avLst/>
          </a:prstGeom>
          <a:noFill/>
          <a:ln w="114300" cap="flat" cmpd="sng">
            <a:solidFill>
              <a:schemeClr val="dk2"/>
            </a:solidFill>
            <a:prstDash val="dash"/>
            <a:round/>
            <a:headEnd type="none" w="med" len="med"/>
            <a:tailEnd type="triangle" w="med" len="med"/>
          </a:ln>
        </p:spPr>
      </p:cxnSp>
      <p:cxnSp>
        <p:nvCxnSpPr>
          <p:cNvPr id="9" name="Google Shape;503;g10104eaf235_1_87">
            <a:extLst>
              <a:ext uri="{FF2B5EF4-FFF2-40B4-BE49-F238E27FC236}">
                <a16:creationId xmlns:a16="http://schemas.microsoft.com/office/drawing/2014/main" id="{5CE75AB7-0DF0-250B-42F6-103A3321A493}"/>
              </a:ext>
            </a:extLst>
          </p:cNvPr>
          <p:cNvCxnSpPr>
            <a:cxnSpLocks/>
          </p:cNvCxnSpPr>
          <p:nvPr/>
        </p:nvCxnSpPr>
        <p:spPr>
          <a:xfrm>
            <a:off x="16807623" y="10815280"/>
            <a:ext cx="5613465" cy="0"/>
          </a:xfrm>
          <a:prstGeom prst="straightConnector1">
            <a:avLst/>
          </a:prstGeom>
          <a:noFill/>
          <a:ln w="114300" cap="flat" cmpd="sng">
            <a:solidFill>
              <a:schemeClr val="dk2"/>
            </a:solidFill>
            <a:prstDash val="dash"/>
            <a:round/>
            <a:headEnd type="none" w="med" len="med"/>
            <a:tailEnd type="triangle" w="med" len="med"/>
          </a:ln>
        </p:spPr>
      </p:cxnSp>
      <p:sp>
        <p:nvSpPr>
          <p:cNvPr id="11" name="Google Shape;505;g10104eaf235_1_87">
            <a:extLst>
              <a:ext uri="{FF2B5EF4-FFF2-40B4-BE49-F238E27FC236}">
                <a16:creationId xmlns:a16="http://schemas.microsoft.com/office/drawing/2014/main" id="{DDB08244-9CC5-F55D-70FA-302E46992E41}"/>
              </a:ext>
            </a:extLst>
          </p:cNvPr>
          <p:cNvSpPr txBox="1">
            <a:spLocks/>
          </p:cNvSpPr>
          <p:nvPr/>
        </p:nvSpPr>
        <p:spPr>
          <a:xfrm>
            <a:off x="16415304" y="10903869"/>
            <a:ext cx="7688280" cy="1493318"/>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5100" dirty="0"/>
              <a:t>Future Things</a:t>
            </a:r>
          </a:p>
        </p:txBody>
      </p:sp>
      <p:sp>
        <p:nvSpPr>
          <p:cNvPr id="18" name="Google Shape;499;g10104eaf235_1_87">
            <a:extLst>
              <a:ext uri="{FF2B5EF4-FFF2-40B4-BE49-F238E27FC236}">
                <a16:creationId xmlns:a16="http://schemas.microsoft.com/office/drawing/2014/main" id="{DBDD8A04-2B44-3E7B-9C41-DA7D9D3C6E46}"/>
              </a:ext>
            </a:extLst>
          </p:cNvPr>
          <p:cNvSpPr txBox="1">
            <a:spLocks/>
          </p:cNvSpPr>
          <p:nvPr/>
        </p:nvSpPr>
        <p:spPr>
          <a:xfrm>
            <a:off x="575549" y="2533298"/>
            <a:ext cx="12247815" cy="392018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77500" lnSpcReduction="2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b="1" dirty="0">
                <a:latin typeface="Helvetica Neue" panose="02000503000000020004" pitchFamily="2" charset="0"/>
                <a:ea typeface="Helvetica Neue" panose="02000503000000020004" pitchFamily="2" charset="0"/>
                <a:cs typeface="Helvetica Neue" panose="02000503000000020004" pitchFamily="2" charset="0"/>
              </a:rPr>
              <a:t>Chartability seeks to add knowledge as a tool to motivate practitioner behavior. </a:t>
            </a:r>
          </a:p>
        </p:txBody>
      </p:sp>
      <p:sp>
        <p:nvSpPr>
          <p:cNvPr id="3" name="Slide Number Placeholder 5">
            <a:extLst>
              <a:ext uri="{FF2B5EF4-FFF2-40B4-BE49-F238E27FC236}">
                <a16:creationId xmlns:a16="http://schemas.microsoft.com/office/drawing/2014/main" id="{A12FC13D-BCDB-C2CF-5784-5253995AAB2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31</a:t>
            </a:fld>
            <a:endParaRPr lang="en-US" sz="1800" dirty="0">
              <a:solidFill>
                <a:srgbClr val="5E5E5E"/>
              </a:solidFill>
            </a:endParaRPr>
          </a:p>
        </p:txBody>
      </p:sp>
    </p:spTree>
    <p:extLst>
      <p:ext uri="{BB962C8B-B14F-4D97-AF65-F5344CB8AC3E}">
        <p14:creationId xmlns:p14="http://schemas.microsoft.com/office/powerpoint/2010/main" val="3214544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What is Chartability?</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32</a:t>
            </a:fld>
            <a:endParaRPr lang="en-US" sz="1800" dirty="0">
              <a:solidFill>
                <a:srgbClr val="5E5E5E"/>
              </a:solidFill>
            </a:endParaRPr>
          </a:p>
        </p:txBody>
      </p:sp>
    </p:spTree>
    <p:extLst>
      <p:ext uri="{BB962C8B-B14F-4D97-AF65-F5344CB8AC3E}">
        <p14:creationId xmlns:p14="http://schemas.microsoft.com/office/powerpoint/2010/main" val="259246217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A workbook!</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33</a:t>
            </a:fld>
            <a:endParaRPr lang="en-US" sz="1800" dirty="0">
              <a:solidFill>
                <a:srgbClr val="5E5E5E"/>
              </a:solidFill>
            </a:endParaRPr>
          </a:p>
        </p:txBody>
      </p:sp>
    </p:spTree>
    <p:extLst>
      <p:ext uri="{BB962C8B-B14F-4D97-AF65-F5344CB8AC3E}">
        <p14:creationId xmlns:p14="http://schemas.microsoft.com/office/powerpoint/2010/main" val="700073607"/>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34</a:t>
            </a:fld>
            <a:endParaRPr lang="en-US" sz="1800" dirty="0">
              <a:solidFill>
                <a:srgbClr val="5E5E5E"/>
              </a:solidFill>
            </a:endParaRPr>
          </a:p>
        </p:txBody>
      </p:sp>
      <p:pic>
        <p:nvPicPr>
          <p:cNvPr id="6" name="Picture 5"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112D0B2F-8E73-5920-3DB0-F7F2DBE1CF94}"/>
              </a:ext>
            </a:extLst>
          </p:cNvPr>
          <p:cNvPicPr>
            <a:picLocks noChangeAspect="1"/>
          </p:cNvPicPr>
          <p:nvPr/>
        </p:nvPicPr>
        <p:blipFill rotWithShape="1">
          <a:blip r:embed="rId2"/>
          <a:srcRect t="15161"/>
          <a:stretch/>
        </p:blipFill>
        <p:spPr>
          <a:xfrm>
            <a:off x="734780" y="1842910"/>
            <a:ext cx="15979601" cy="10030179"/>
          </a:xfrm>
          <a:prstGeom prst="rect">
            <a:avLst/>
          </a:prstGeom>
        </p:spPr>
      </p:pic>
    </p:spTree>
    <p:extLst>
      <p:ext uri="{BB962C8B-B14F-4D97-AF65-F5344CB8AC3E}">
        <p14:creationId xmlns:p14="http://schemas.microsoft.com/office/powerpoint/2010/main" val="2815513916"/>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5857DCB0-47CF-1D6F-FCD3-0188FA02BA2D}"/>
              </a:ext>
            </a:extLst>
          </p:cNvPr>
          <p:cNvPicPr>
            <a:picLocks noChangeAspect="1"/>
          </p:cNvPicPr>
          <p:nvPr/>
        </p:nvPicPr>
        <p:blipFill rotWithShape="1">
          <a:blip r:embed="rId2"/>
          <a:srcRect t="15161"/>
          <a:stretch/>
        </p:blipFill>
        <p:spPr>
          <a:xfrm>
            <a:off x="734780" y="1842910"/>
            <a:ext cx="15979601" cy="10030179"/>
          </a:xfrm>
          <a:prstGeom prst="rect">
            <a:avLst/>
          </a:prstGeom>
        </p:spPr>
      </p:pic>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35</a:t>
            </a:fld>
            <a:endParaRPr lang="en-US" sz="1800" dirty="0">
              <a:solidFill>
                <a:srgbClr val="5E5E5E"/>
              </a:solidFill>
            </a:endParaRPr>
          </a:p>
        </p:txBody>
      </p:sp>
      <p:sp>
        <p:nvSpPr>
          <p:cNvPr id="7" name="TextBox 6">
            <a:extLst>
              <a:ext uri="{FF2B5EF4-FFF2-40B4-BE49-F238E27FC236}">
                <a16:creationId xmlns:a16="http://schemas.microsoft.com/office/drawing/2014/main" id="{B391E760-0FD8-7875-7875-8CF57C0490DE}"/>
              </a:ext>
            </a:extLst>
          </p:cNvPr>
          <p:cNvSpPr txBox="1"/>
          <p:nvPr/>
        </p:nvSpPr>
        <p:spPr>
          <a:xfrm>
            <a:off x="18652407" y="3844460"/>
            <a:ext cx="812843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Heuristics</a:t>
            </a:r>
            <a:endParaRPr lang="en-US" sz="4000" dirty="0">
              <a:solidFill>
                <a:srgbClr val="000000"/>
              </a:solidFill>
            </a:endParaRPr>
          </a:p>
        </p:txBody>
      </p:sp>
      <p:cxnSp>
        <p:nvCxnSpPr>
          <p:cNvPr id="8" name="Straight Arrow Connector 7">
            <a:extLst>
              <a:ext uri="{FF2B5EF4-FFF2-40B4-BE49-F238E27FC236}">
                <a16:creationId xmlns:a16="http://schemas.microsoft.com/office/drawing/2014/main" id="{56162CAF-22D2-0812-773E-89D0D888FC9F}"/>
              </a:ext>
            </a:extLst>
          </p:cNvPr>
          <p:cNvCxnSpPr>
            <a:cxnSpLocks/>
          </p:cNvCxnSpPr>
          <p:nvPr/>
        </p:nvCxnSpPr>
        <p:spPr>
          <a:xfrm flipH="1">
            <a:off x="16117025" y="4198403"/>
            <a:ext cx="2353181" cy="522936"/>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623207425"/>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BB91C695-F7E4-6A30-EEF9-D4CCDEB2EA1A}"/>
              </a:ext>
            </a:extLst>
          </p:cNvPr>
          <p:cNvPicPr>
            <a:picLocks noChangeAspect="1"/>
          </p:cNvPicPr>
          <p:nvPr/>
        </p:nvPicPr>
        <p:blipFill rotWithShape="1">
          <a:blip r:embed="rId2"/>
          <a:srcRect t="15161"/>
          <a:stretch/>
        </p:blipFill>
        <p:spPr>
          <a:xfrm>
            <a:off x="734780" y="1842910"/>
            <a:ext cx="15979601" cy="10030179"/>
          </a:xfrm>
          <a:prstGeom prst="rect">
            <a:avLst/>
          </a:prstGeom>
        </p:spPr>
      </p:pic>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36</a:t>
            </a:fld>
            <a:endParaRPr lang="en-US" sz="1800" dirty="0">
              <a:solidFill>
                <a:srgbClr val="5E5E5E"/>
              </a:solidFill>
            </a:endParaRPr>
          </a:p>
        </p:txBody>
      </p:sp>
      <p:sp>
        <p:nvSpPr>
          <p:cNvPr id="7" name="TextBox 6">
            <a:extLst>
              <a:ext uri="{FF2B5EF4-FFF2-40B4-BE49-F238E27FC236}">
                <a16:creationId xmlns:a16="http://schemas.microsoft.com/office/drawing/2014/main" id="{B391E760-0FD8-7875-7875-8CF57C0490DE}"/>
              </a:ext>
            </a:extLst>
          </p:cNvPr>
          <p:cNvSpPr txBox="1"/>
          <p:nvPr/>
        </p:nvSpPr>
        <p:spPr>
          <a:xfrm>
            <a:off x="18588612" y="5220892"/>
            <a:ext cx="812843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Examples</a:t>
            </a:r>
            <a:endParaRPr lang="en-US" sz="4000" dirty="0">
              <a:solidFill>
                <a:srgbClr val="000000"/>
              </a:solidFill>
            </a:endParaRPr>
          </a:p>
        </p:txBody>
      </p:sp>
      <p:cxnSp>
        <p:nvCxnSpPr>
          <p:cNvPr id="8" name="Straight Arrow Connector 7">
            <a:extLst>
              <a:ext uri="{FF2B5EF4-FFF2-40B4-BE49-F238E27FC236}">
                <a16:creationId xmlns:a16="http://schemas.microsoft.com/office/drawing/2014/main" id="{56162CAF-22D2-0812-773E-89D0D888FC9F}"/>
              </a:ext>
            </a:extLst>
          </p:cNvPr>
          <p:cNvCxnSpPr>
            <a:cxnSpLocks/>
          </p:cNvCxnSpPr>
          <p:nvPr/>
        </p:nvCxnSpPr>
        <p:spPr>
          <a:xfrm flipH="1">
            <a:off x="15679158" y="5574835"/>
            <a:ext cx="2727253" cy="353943"/>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97887548"/>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434B12E9-58AD-AB59-67FD-FF8D5B29D878}"/>
              </a:ext>
            </a:extLst>
          </p:cNvPr>
          <p:cNvPicPr>
            <a:picLocks noChangeAspect="1"/>
          </p:cNvPicPr>
          <p:nvPr/>
        </p:nvPicPr>
        <p:blipFill rotWithShape="1">
          <a:blip r:embed="rId2"/>
          <a:srcRect t="15161"/>
          <a:stretch/>
        </p:blipFill>
        <p:spPr>
          <a:xfrm>
            <a:off x="734780" y="1842910"/>
            <a:ext cx="15979601" cy="10030179"/>
          </a:xfrm>
          <a:prstGeom prst="rect">
            <a:avLst/>
          </a:prstGeom>
        </p:spPr>
      </p:pic>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37</a:t>
            </a:fld>
            <a:endParaRPr lang="en-US" sz="1800" dirty="0">
              <a:solidFill>
                <a:srgbClr val="5E5E5E"/>
              </a:solidFill>
            </a:endParaRPr>
          </a:p>
        </p:txBody>
      </p:sp>
      <p:sp>
        <p:nvSpPr>
          <p:cNvPr id="7" name="TextBox 6">
            <a:extLst>
              <a:ext uri="{FF2B5EF4-FFF2-40B4-BE49-F238E27FC236}">
                <a16:creationId xmlns:a16="http://schemas.microsoft.com/office/drawing/2014/main" id="{B391E760-0FD8-7875-7875-8CF57C0490DE}"/>
              </a:ext>
            </a:extLst>
          </p:cNvPr>
          <p:cNvSpPr txBox="1"/>
          <p:nvPr/>
        </p:nvSpPr>
        <p:spPr>
          <a:xfrm>
            <a:off x="17804213" y="6414638"/>
            <a:ext cx="5845007"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Automated and manual tools and techniques</a:t>
            </a:r>
            <a:endParaRPr lang="en-US" sz="4000" dirty="0">
              <a:solidFill>
                <a:srgbClr val="000000"/>
              </a:solidFill>
            </a:endParaRPr>
          </a:p>
        </p:txBody>
      </p:sp>
      <p:cxnSp>
        <p:nvCxnSpPr>
          <p:cNvPr id="8" name="Straight Arrow Connector 7">
            <a:extLst>
              <a:ext uri="{FF2B5EF4-FFF2-40B4-BE49-F238E27FC236}">
                <a16:creationId xmlns:a16="http://schemas.microsoft.com/office/drawing/2014/main" id="{56162CAF-22D2-0812-773E-89D0D888FC9F}"/>
              </a:ext>
            </a:extLst>
          </p:cNvPr>
          <p:cNvCxnSpPr>
            <a:cxnSpLocks/>
          </p:cNvCxnSpPr>
          <p:nvPr/>
        </p:nvCxnSpPr>
        <p:spPr>
          <a:xfrm flipH="1">
            <a:off x="13273777" y="6768581"/>
            <a:ext cx="4348235" cy="353943"/>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90265216"/>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C15833C2-F658-FD0C-5419-42BBC7DAC65A}"/>
              </a:ext>
            </a:extLst>
          </p:cNvPr>
          <p:cNvPicPr>
            <a:picLocks noChangeAspect="1"/>
          </p:cNvPicPr>
          <p:nvPr/>
        </p:nvPicPr>
        <p:blipFill rotWithShape="1">
          <a:blip r:embed="rId2"/>
          <a:srcRect t="15161"/>
          <a:stretch/>
        </p:blipFill>
        <p:spPr>
          <a:xfrm>
            <a:off x="734780" y="1842910"/>
            <a:ext cx="15979601" cy="10030179"/>
          </a:xfrm>
          <a:prstGeom prst="rect">
            <a:avLst/>
          </a:prstGeom>
        </p:spPr>
      </p:pic>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38</a:t>
            </a:fld>
            <a:endParaRPr lang="en-US" sz="1800" dirty="0">
              <a:solidFill>
                <a:srgbClr val="5E5E5E"/>
              </a:solidFill>
            </a:endParaRPr>
          </a:p>
        </p:txBody>
      </p:sp>
      <p:sp>
        <p:nvSpPr>
          <p:cNvPr id="7" name="TextBox 6">
            <a:extLst>
              <a:ext uri="{FF2B5EF4-FFF2-40B4-BE49-F238E27FC236}">
                <a16:creationId xmlns:a16="http://schemas.microsoft.com/office/drawing/2014/main" id="{B391E760-0FD8-7875-7875-8CF57C0490DE}"/>
              </a:ext>
            </a:extLst>
          </p:cNvPr>
          <p:cNvSpPr txBox="1"/>
          <p:nvPr/>
        </p:nvSpPr>
        <p:spPr>
          <a:xfrm>
            <a:off x="18163309" y="7228029"/>
            <a:ext cx="8128437"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More information</a:t>
            </a:r>
            <a:endParaRPr lang="en-US" sz="4000" dirty="0">
              <a:solidFill>
                <a:srgbClr val="000000"/>
              </a:solidFill>
            </a:endParaRPr>
          </a:p>
        </p:txBody>
      </p:sp>
      <p:cxnSp>
        <p:nvCxnSpPr>
          <p:cNvPr id="8" name="Straight Arrow Connector 7">
            <a:extLst>
              <a:ext uri="{FF2B5EF4-FFF2-40B4-BE49-F238E27FC236}">
                <a16:creationId xmlns:a16="http://schemas.microsoft.com/office/drawing/2014/main" id="{56162CAF-22D2-0812-773E-89D0D888FC9F}"/>
              </a:ext>
            </a:extLst>
          </p:cNvPr>
          <p:cNvCxnSpPr>
            <a:cxnSpLocks/>
          </p:cNvCxnSpPr>
          <p:nvPr/>
        </p:nvCxnSpPr>
        <p:spPr>
          <a:xfrm flipH="1">
            <a:off x="14318673" y="7581972"/>
            <a:ext cx="3662435" cy="353943"/>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1" name="Straight Arrow Connector 10">
            <a:extLst>
              <a:ext uri="{FF2B5EF4-FFF2-40B4-BE49-F238E27FC236}">
                <a16:creationId xmlns:a16="http://schemas.microsoft.com/office/drawing/2014/main" id="{CFB373C0-A3C8-E3CF-EF5F-83CF42FB4AE6}"/>
              </a:ext>
            </a:extLst>
          </p:cNvPr>
          <p:cNvCxnSpPr>
            <a:cxnSpLocks/>
          </p:cNvCxnSpPr>
          <p:nvPr/>
        </p:nvCxnSpPr>
        <p:spPr>
          <a:xfrm flipH="1">
            <a:off x="15445726" y="7581972"/>
            <a:ext cx="2535382" cy="1624373"/>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08154293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Why dream of knowledge and not an automated tool that solves everything?</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39</a:t>
            </a:fld>
            <a:endParaRPr lang="en-US" sz="1800" dirty="0">
              <a:solidFill>
                <a:srgbClr val="5E5E5E"/>
              </a:solidFill>
            </a:endParaRPr>
          </a:p>
        </p:txBody>
      </p:sp>
    </p:spTree>
    <p:extLst>
      <p:ext uri="{BB962C8B-B14F-4D97-AF65-F5344CB8AC3E}">
        <p14:creationId xmlns:p14="http://schemas.microsoft.com/office/powerpoint/2010/main" val="298609793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01441" y="1880220"/>
            <a:ext cx="22154067" cy="10033000"/>
          </a:xfrm>
        </p:spPr>
        <p:txBody>
          <a:bodyPr anchor="ctr">
            <a:normAutofit/>
          </a:bodyPr>
          <a:lstStyle/>
          <a:p>
            <a:r>
              <a:rPr lang="en-US" sz="10700" dirty="0"/>
              <a:t>Across &gt;80,000 tests, most visualizations have about 320 accessibility errors each.</a:t>
            </a:r>
          </a:p>
        </p:txBody>
      </p:sp>
      <p:sp>
        <p:nvSpPr>
          <p:cNvPr id="17" name="Slide Number Placeholder 5">
            <a:extLst>
              <a:ext uri="{FF2B5EF4-FFF2-40B4-BE49-F238E27FC236}">
                <a16:creationId xmlns:a16="http://schemas.microsoft.com/office/drawing/2014/main" id="{2C905D1E-F192-442F-0FC5-9E5945AED44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a:t>
            </a:fld>
            <a:endParaRPr lang="en-US" sz="1800" dirty="0">
              <a:solidFill>
                <a:srgbClr val="5E5E5E"/>
              </a:solidFill>
            </a:endParaRPr>
          </a:p>
        </p:txBody>
      </p:sp>
    </p:spTree>
    <p:extLst>
      <p:ext uri="{BB962C8B-B14F-4D97-AF65-F5344CB8AC3E}">
        <p14:creationId xmlns:p14="http://schemas.microsoft.com/office/powerpoint/2010/main" val="266580330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w contrast (critical)&#10;(select to read more)&#10;This heuristic is synthesized from standards.&#10;&#10;Description: Geometries and large text must have &gt;3:1 contrast against background, Regular text must have &gt;4.5:1.&#10;&#10;Good example: https://observablehq.com/@frankelavsky/high-contrast-for-data-visualization-with-examples&#10;&#10;Example tools or testing method: https://webaim.org/resources/contrastchecker/&#10;&#10;Cited standard: https://www.w3.org/WAI/WCAG21/Understanding/non-text-contrast.html&#10;&#10;Notes (select to expand)&#10;Low contrast is the most common failure (88% of audits we have performed fail this). It also has the potential to be one of the most inclusive design spaces for representing data, perhaps outside of text treatment, content, and narrative design. Myndex Research (APCA/SPCA work) has noted the limitations of the WCAG 2.0/2.1 Model (which is based off of IEC/4WD 61966-2-1). The WCAG 3.0 Standard is likely to be much better, but work is still ongoing and not likely to become standard until at least 2025 or later.">
            <a:extLst>
              <a:ext uri="{FF2B5EF4-FFF2-40B4-BE49-F238E27FC236}">
                <a16:creationId xmlns:a16="http://schemas.microsoft.com/office/drawing/2014/main" id="{434B12E9-58AD-AB59-67FD-FF8D5B29D878}"/>
              </a:ext>
            </a:extLst>
          </p:cNvPr>
          <p:cNvPicPr>
            <a:picLocks noChangeAspect="1"/>
          </p:cNvPicPr>
          <p:nvPr/>
        </p:nvPicPr>
        <p:blipFill rotWithShape="1">
          <a:blip r:embed="rId2"/>
          <a:srcRect t="15161"/>
          <a:stretch/>
        </p:blipFill>
        <p:spPr>
          <a:xfrm>
            <a:off x="734780" y="1842910"/>
            <a:ext cx="15979601" cy="10030179"/>
          </a:xfrm>
          <a:prstGeom prst="rect">
            <a:avLst/>
          </a:prstGeom>
        </p:spPr>
      </p:pic>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40</a:t>
            </a:fld>
            <a:endParaRPr lang="en-US" sz="1800" dirty="0">
              <a:solidFill>
                <a:srgbClr val="5E5E5E"/>
              </a:solidFill>
            </a:endParaRPr>
          </a:p>
        </p:txBody>
      </p:sp>
      <p:sp>
        <p:nvSpPr>
          <p:cNvPr id="7" name="TextBox 6">
            <a:extLst>
              <a:ext uri="{FF2B5EF4-FFF2-40B4-BE49-F238E27FC236}">
                <a16:creationId xmlns:a16="http://schemas.microsoft.com/office/drawing/2014/main" id="{B391E760-0FD8-7875-7875-8CF57C0490DE}"/>
              </a:ext>
            </a:extLst>
          </p:cNvPr>
          <p:cNvSpPr txBox="1"/>
          <p:nvPr/>
        </p:nvSpPr>
        <p:spPr>
          <a:xfrm>
            <a:off x="17804213" y="6414638"/>
            <a:ext cx="5845007" cy="1323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Automated and manual tools and techniques</a:t>
            </a:r>
            <a:endParaRPr lang="en-US" sz="4000" dirty="0">
              <a:solidFill>
                <a:srgbClr val="000000"/>
              </a:solidFill>
            </a:endParaRPr>
          </a:p>
        </p:txBody>
      </p:sp>
      <p:cxnSp>
        <p:nvCxnSpPr>
          <p:cNvPr id="8" name="Straight Arrow Connector 7">
            <a:extLst>
              <a:ext uri="{FF2B5EF4-FFF2-40B4-BE49-F238E27FC236}">
                <a16:creationId xmlns:a16="http://schemas.microsoft.com/office/drawing/2014/main" id="{56162CAF-22D2-0812-773E-89D0D888FC9F}"/>
              </a:ext>
            </a:extLst>
          </p:cNvPr>
          <p:cNvCxnSpPr>
            <a:cxnSpLocks/>
          </p:cNvCxnSpPr>
          <p:nvPr/>
        </p:nvCxnSpPr>
        <p:spPr>
          <a:xfrm flipH="1">
            <a:off x="13273777" y="6768581"/>
            <a:ext cx="4348235" cy="353943"/>
          </a:xfrm>
          <a:prstGeom prst="straightConnector1">
            <a:avLst/>
          </a:prstGeom>
          <a:noFill/>
          <a:ln w="152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44110095"/>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8467645" y="3360617"/>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8467644" y="1629158"/>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8467644" y="9003809"/>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11021867" y="12230099"/>
            <a:ext cx="2298700" cy="850900"/>
          </a:xfrm>
          <a:prstGeom prst="rect">
            <a:avLst/>
          </a:prstGeom>
        </p:spPr>
      </p:pic>
      <p:sp>
        <p:nvSpPr>
          <p:cNvPr id="2" name="Slide Number Placeholder 5">
            <a:extLst>
              <a:ext uri="{FF2B5EF4-FFF2-40B4-BE49-F238E27FC236}">
                <a16:creationId xmlns:a16="http://schemas.microsoft.com/office/drawing/2014/main" id="{FF434423-9F33-766C-70CF-46E02071A302}"/>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41</a:t>
            </a:fld>
            <a:endParaRPr lang="en-US" sz="1800" dirty="0">
              <a:solidFill>
                <a:srgbClr val="5E5E5E"/>
              </a:solidFill>
            </a:endParaRPr>
          </a:p>
        </p:txBody>
      </p:sp>
    </p:spTree>
    <p:extLst>
      <p:ext uri="{BB962C8B-B14F-4D97-AF65-F5344CB8AC3E}">
        <p14:creationId xmlns:p14="http://schemas.microsoft.com/office/powerpoint/2010/main" val="1567121996"/>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How did we make Chartability?</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42</a:t>
            </a:fld>
            <a:endParaRPr lang="en-US" sz="1800" dirty="0">
              <a:solidFill>
                <a:srgbClr val="5E5E5E"/>
              </a:solidFill>
            </a:endParaRPr>
          </a:p>
        </p:txBody>
      </p:sp>
    </p:spTree>
    <p:extLst>
      <p:ext uri="{BB962C8B-B14F-4D97-AF65-F5344CB8AC3E}">
        <p14:creationId xmlns:p14="http://schemas.microsoft.com/office/powerpoint/2010/main" val="3732389560"/>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43</a:t>
            </a:fld>
            <a:endParaRPr lang="en-US" sz="1800" dirty="0">
              <a:solidFill>
                <a:srgbClr val="5E5E5E"/>
              </a:solidFill>
            </a:endParaRPr>
          </a:p>
        </p:txBody>
      </p:sp>
      <p:pic>
        <p:nvPicPr>
          <p:cNvPr id="7" name="Picture 6">
            <a:extLst>
              <a:ext uri="{FF2B5EF4-FFF2-40B4-BE49-F238E27FC236}">
                <a16:creationId xmlns:a16="http://schemas.microsoft.com/office/drawing/2014/main" id="{FD38B3F2-92E1-303D-5F38-2F173568FAF5}"/>
              </a:ext>
            </a:extLst>
          </p:cNvPr>
          <p:cNvPicPr>
            <a:picLocks noChangeAspect="1"/>
          </p:cNvPicPr>
          <p:nvPr/>
        </p:nvPicPr>
        <p:blipFill>
          <a:blip r:embed="rId2"/>
          <a:stretch>
            <a:fillRect/>
          </a:stretch>
        </p:blipFill>
        <p:spPr>
          <a:xfrm>
            <a:off x="6256382" y="4068769"/>
            <a:ext cx="3461631" cy="7708014"/>
          </a:xfrm>
          <a:prstGeom prst="rect">
            <a:avLst/>
          </a:prstGeom>
        </p:spPr>
      </p:pic>
      <p:pic>
        <p:nvPicPr>
          <p:cNvPr id="8" name="Picture 7">
            <a:extLst>
              <a:ext uri="{FF2B5EF4-FFF2-40B4-BE49-F238E27FC236}">
                <a16:creationId xmlns:a16="http://schemas.microsoft.com/office/drawing/2014/main" id="{824FF390-1F54-5307-B2AC-4D3619186526}"/>
              </a:ext>
            </a:extLst>
          </p:cNvPr>
          <p:cNvPicPr>
            <a:picLocks noChangeAspect="1"/>
          </p:cNvPicPr>
          <p:nvPr/>
        </p:nvPicPr>
        <p:blipFill>
          <a:blip r:embed="rId3"/>
          <a:stretch>
            <a:fillRect/>
          </a:stretch>
        </p:blipFill>
        <p:spPr>
          <a:xfrm>
            <a:off x="10274078" y="4068769"/>
            <a:ext cx="3461631" cy="7653383"/>
          </a:xfrm>
          <a:prstGeom prst="rect">
            <a:avLst/>
          </a:prstGeom>
        </p:spPr>
      </p:pic>
      <p:pic>
        <p:nvPicPr>
          <p:cNvPr id="9" name="Picture 8">
            <a:extLst>
              <a:ext uri="{FF2B5EF4-FFF2-40B4-BE49-F238E27FC236}">
                <a16:creationId xmlns:a16="http://schemas.microsoft.com/office/drawing/2014/main" id="{7D051810-9F98-E9DB-2280-09BB3E478113}"/>
              </a:ext>
            </a:extLst>
          </p:cNvPr>
          <p:cNvPicPr>
            <a:picLocks noChangeAspect="1"/>
          </p:cNvPicPr>
          <p:nvPr/>
        </p:nvPicPr>
        <p:blipFill>
          <a:blip r:embed="rId4"/>
          <a:stretch>
            <a:fillRect/>
          </a:stretch>
        </p:blipFill>
        <p:spPr>
          <a:xfrm>
            <a:off x="14291774" y="4068769"/>
            <a:ext cx="3446078" cy="6048218"/>
          </a:xfrm>
          <a:prstGeom prst="rect">
            <a:avLst/>
          </a:prstGeom>
        </p:spPr>
      </p:pic>
      <p:sp>
        <p:nvSpPr>
          <p:cNvPr id="10" name="Google Shape;141;g10104eaf235_1_123">
            <a:extLst>
              <a:ext uri="{FF2B5EF4-FFF2-40B4-BE49-F238E27FC236}">
                <a16:creationId xmlns:a16="http://schemas.microsoft.com/office/drawing/2014/main" id="{C85EC274-87AA-992B-1D65-BE39E2EA390E}"/>
              </a:ext>
            </a:extLst>
          </p:cNvPr>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Web Content Accessibility Guidelines</a:t>
            </a:r>
            <a:endParaRPr dirty="0"/>
          </a:p>
        </p:txBody>
      </p:sp>
    </p:spTree>
    <p:extLst>
      <p:ext uri="{BB962C8B-B14F-4D97-AF65-F5344CB8AC3E}">
        <p14:creationId xmlns:p14="http://schemas.microsoft.com/office/powerpoint/2010/main" val="2730260968"/>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500"/>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Input data: a </a:t>
            </a:r>
            <a:r>
              <a:rPr lang="en-US" i="1" dirty="0"/>
              <a:t>goldilocks</a:t>
            </a:r>
            <a:r>
              <a:rPr lang="en-US" dirty="0"/>
              <a:t> problem</a:t>
            </a:r>
            <a:endParaRPr dirty="0"/>
          </a:p>
        </p:txBody>
      </p:sp>
      <p:sp>
        <p:nvSpPr>
          <p:cNvPr id="142" name="Google Shape;142;g10104eaf235_1_123"/>
          <p:cNvSpPr txBox="1">
            <a:spLocks noGrp="1"/>
          </p:cNvSpPr>
          <p:nvPr>
            <p:ph type="body" idx="1"/>
          </p:nvPr>
        </p:nvSpPr>
        <p:spPr>
          <a:xfrm>
            <a:off x="1206500" y="2372962"/>
            <a:ext cx="21971100" cy="1743546"/>
          </a:xfrm>
          <a:prstGeom prst="rect">
            <a:avLst/>
          </a:prstGeom>
          <a:noFill/>
          <a:ln>
            <a:noFill/>
          </a:ln>
        </p:spPr>
        <p:txBody>
          <a:bodyPr spcFirstLastPara="1" wrap="square" lIns="45700" tIns="45700" rIns="45700" bIns="45700" anchor="t" anchorCtr="0">
            <a:normAutofit/>
          </a:bodyPr>
          <a:lstStyle/>
          <a:p>
            <a:pPr marL="0" lvl="0" indent="0"/>
            <a:r>
              <a:rPr lang="en-US" dirty="0"/>
              <a:t>We lacked input data that was </a:t>
            </a:r>
            <a:r>
              <a:rPr lang="en-US" i="1" dirty="0"/>
              <a:t>just right</a:t>
            </a:r>
            <a:r>
              <a:rPr lang="en-US" dirty="0"/>
              <a:t>.</a:t>
            </a:r>
            <a:endParaRPr sz="5500" dirty="0">
              <a:latin typeface="Helvetica Neue"/>
              <a:ea typeface="Helvetica Neue"/>
              <a:cs typeface="Helvetica Neue"/>
              <a:sym typeface="Helvetica Neue"/>
            </a:endParaRPr>
          </a:p>
        </p:txBody>
      </p:sp>
      <p:sp>
        <p:nvSpPr>
          <p:cNvPr id="41" name="Oval 40">
            <a:extLst>
              <a:ext uri="{FF2B5EF4-FFF2-40B4-BE49-F238E27FC236}">
                <a16:creationId xmlns:a16="http://schemas.microsoft.com/office/drawing/2014/main" id="{A63B2DD2-BBB7-AFEB-7A47-6CED6684AEB8}"/>
              </a:ext>
            </a:extLst>
          </p:cNvPr>
          <p:cNvSpPr/>
          <p:nvPr/>
        </p:nvSpPr>
        <p:spPr>
          <a:xfrm>
            <a:off x="1604319" y="7353141"/>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solidFill>
                  <a:srgbClr val="000000"/>
                </a:solidFill>
                <a:effectLst/>
                <a:uFillTx/>
                <a:latin typeface="+mn-lt"/>
                <a:ea typeface="+mn-ea"/>
                <a:cs typeface="+mn-cs"/>
                <a:sym typeface="Helvetica Neue Medium"/>
              </a:rPr>
              <a:t>Web Standards</a:t>
            </a:r>
          </a:p>
        </p:txBody>
      </p:sp>
      <p:sp>
        <p:nvSpPr>
          <p:cNvPr id="9" name="TextBox 8">
            <a:extLst>
              <a:ext uri="{FF2B5EF4-FFF2-40B4-BE49-F238E27FC236}">
                <a16:creationId xmlns:a16="http://schemas.microsoft.com/office/drawing/2014/main" id="{E348B19D-F8E2-859A-9A45-54E77E5F24A2}"/>
              </a:ext>
            </a:extLst>
          </p:cNvPr>
          <p:cNvSpPr txBox="1"/>
          <p:nvPr/>
        </p:nvSpPr>
        <p:spPr>
          <a:xfrm>
            <a:off x="1162268" y="9197143"/>
            <a:ext cx="4447309" cy="1456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Too broad for visualization.</a:t>
            </a:r>
          </a:p>
        </p:txBody>
      </p:sp>
      <p:sp>
        <p:nvSpPr>
          <p:cNvPr id="42" name="Oval 41">
            <a:extLst>
              <a:ext uri="{FF2B5EF4-FFF2-40B4-BE49-F238E27FC236}">
                <a16:creationId xmlns:a16="http://schemas.microsoft.com/office/drawing/2014/main" id="{87C12012-03EA-D361-7635-5E18B1FEBFAC}"/>
              </a:ext>
            </a:extLst>
          </p:cNvPr>
          <p:cNvSpPr/>
          <p:nvPr/>
        </p:nvSpPr>
        <p:spPr>
          <a:xfrm>
            <a:off x="10410396" y="7353141"/>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solidFill>
                  <a:srgbClr val="000000"/>
                </a:solidFill>
                <a:effectLst/>
                <a:uFillTx/>
                <a:latin typeface="+mn-lt"/>
                <a:ea typeface="+mn-ea"/>
                <a:cs typeface="+mn-cs"/>
                <a:sym typeface="Helvetica Neue Medium"/>
              </a:rPr>
              <a:t>Academic Research</a:t>
            </a:r>
          </a:p>
        </p:txBody>
      </p:sp>
      <p:sp>
        <p:nvSpPr>
          <p:cNvPr id="45" name="TextBox 44">
            <a:extLst>
              <a:ext uri="{FF2B5EF4-FFF2-40B4-BE49-F238E27FC236}">
                <a16:creationId xmlns:a16="http://schemas.microsoft.com/office/drawing/2014/main" id="{468DA248-E53E-E769-339F-D92C0AD4FB07}"/>
              </a:ext>
            </a:extLst>
          </p:cNvPr>
          <p:cNvSpPr txBox="1"/>
          <p:nvPr/>
        </p:nvSpPr>
        <p:spPr>
          <a:xfrm>
            <a:off x="9968345" y="9197143"/>
            <a:ext cx="4447309" cy="1456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Heavily focused on vision.</a:t>
            </a:r>
          </a:p>
        </p:txBody>
      </p:sp>
      <p:sp>
        <p:nvSpPr>
          <p:cNvPr id="43" name="Oval 42">
            <a:extLst>
              <a:ext uri="{FF2B5EF4-FFF2-40B4-BE49-F238E27FC236}">
                <a16:creationId xmlns:a16="http://schemas.microsoft.com/office/drawing/2014/main" id="{4088017C-23FE-945C-736C-0C401CF90B96}"/>
              </a:ext>
            </a:extLst>
          </p:cNvPr>
          <p:cNvSpPr/>
          <p:nvPr/>
        </p:nvSpPr>
        <p:spPr>
          <a:xfrm>
            <a:off x="19216472" y="7353141"/>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solidFill>
                  <a:srgbClr val="000000"/>
                </a:solidFill>
                <a:effectLst/>
                <a:uFillTx/>
                <a:latin typeface="+mn-lt"/>
                <a:ea typeface="+mn-ea"/>
                <a:cs typeface="+mn-cs"/>
                <a:sym typeface="Helvetica Neue Medium"/>
              </a:rPr>
              <a:t>Practitioner Artifacts</a:t>
            </a:r>
          </a:p>
        </p:txBody>
      </p:sp>
      <p:sp>
        <p:nvSpPr>
          <p:cNvPr id="46" name="TextBox 45">
            <a:extLst>
              <a:ext uri="{FF2B5EF4-FFF2-40B4-BE49-F238E27FC236}">
                <a16:creationId xmlns:a16="http://schemas.microsoft.com/office/drawing/2014/main" id="{C8FA76C6-8BBF-3A9F-C4C6-C6B62AE0C6F5}"/>
              </a:ext>
            </a:extLst>
          </p:cNvPr>
          <p:cNvSpPr txBox="1"/>
          <p:nvPr/>
        </p:nvSpPr>
        <p:spPr>
          <a:xfrm>
            <a:off x="18774422" y="9197143"/>
            <a:ext cx="4447309" cy="1456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Technically specific.</a:t>
            </a:r>
          </a:p>
        </p:txBody>
      </p:sp>
      <p:sp>
        <p:nvSpPr>
          <p:cNvPr id="2" name="Slide Number Placeholder 5">
            <a:extLst>
              <a:ext uri="{FF2B5EF4-FFF2-40B4-BE49-F238E27FC236}">
                <a16:creationId xmlns:a16="http://schemas.microsoft.com/office/drawing/2014/main" id="{E417DAB1-3B59-DA01-A730-9F89D3A1B89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44</a:t>
            </a:fld>
            <a:endParaRPr lang="en-US" sz="1800" dirty="0">
              <a:solidFill>
                <a:srgbClr val="5E5E5E"/>
              </a:solidFill>
            </a:endParaRPr>
          </a:p>
        </p:txBody>
      </p:sp>
    </p:spTree>
    <p:extLst>
      <p:ext uri="{BB962C8B-B14F-4D97-AF65-F5344CB8AC3E}">
        <p14:creationId xmlns:p14="http://schemas.microsoft.com/office/powerpoint/2010/main" val="2562821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093304" y="1079499"/>
            <a:ext cx="2214393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Thematic analysis of standards, research, and practitioner artifacts produced 45 heuristics.</a:t>
            </a:r>
            <a:endParaRPr dirty="0"/>
          </a:p>
        </p:txBody>
      </p:sp>
      <p:sp>
        <p:nvSpPr>
          <p:cNvPr id="9" name="Oval 8">
            <a:extLst>
              <a:ext uri="{FF2B5EF4-FFF2-40B4-BE49-F238E27FC236}">
                <a16:creationId xmlns:a16="http://schemas.microsoft.com/office/drawing/2014/main" id="{9C8436C5-1495-ADD3-BA1F-89D0571BA540}"/>
              </a:ext>
            </a:extLst>
          </p:cNvPr>
          <p:cNvSpPr/>
          <p:nvPr/>
        </p:nvSpPr>
        <p:spPr>
          <a:xfrm>
            <a:off x="1703453" y="4993234"/>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Web Standards</a:t>
            </a:r>
          </a:p>
        </p:txBody>
      </p:sp>
      <p:sp>
        <p:nvSpPr>
          <p:cNvPr id="10" name="Oval 9">
            <a:extLst>
              <a:ext uri="{FF2B5EF4-FFF2-40B4-BE49-F238E27FC236}">
                <a16:creationId xmlns:a16="http://schemas.microsoft.com/office/drawing/2014/main" id="{E00241A5-C3D8-5921-B7B0-327941653473}"/>
              </a:ext>
            </a:extLst>
          </p:cNvPr>
          <p:cNvSpPr/>
          <p:nvPr/>
        </p:nvSpPr>
        <p:spPr>
          <a:xfrm>
            <a:off x="1752880" y="7047102"/>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Academic Papers</a:t>
            </a:r>
          </a:p>
        </p:txBody>
      </p:sp>
      <p:sp>
        <p:nvSpPr>
          <p:cNvPr id="11" name="Oval 10">
            <a:extLst>
              <a:ext uri="{FF2B5EF4-FFF2-40B4-BE49-F238E27FC236}">
                <a16:creationId xmlns:a16="http://schemas.microsoft.com/office/drawing/2014/main" id="{4BA7B704-DEFB-11B0-2C0C-8AF82098122E}"/>
              </a:ext>
            </a:extLst>
          </p:cNvPr>
          <p:cNvSpPr/>
          <p:nvPr/>
        </p:nvSpPr>
        <p:spPr>
          <a:xfrm>
            <a:off x="1703453" y="9100970"/>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Practitioner Artifacts</a:t>
            </a:r>
          </a:p>
        </p:txBody>
      </p:sp>
      <p:sp>
        <p:nvSpPr>
          <p:cNvPr id="12" name="Rectangle 11">
            <a:extLst>
              <a:ext uri="{FF2B5EF4-FFF2-40B4-BE49-F238E27FC236}">
                <a16:creationId xmlns:a16="http://schemas.microsoft.com/office/drawing/2014/main" id="{D087611B-272F-B507-B94E-97E5BBEA5776}"/>
              </a:ext>
            </a:extLst>
          </p:cNvPr>
          <p:cNvSpPr/>
          <p:nvPr/>
        </p:nvSpPr>
        <p:spPr>
          <a:xfrm>
            <a:off x="8561351" y="4398199"/>
            <a:ext cx="4176584" cy="595035"/>
          </a:xfrm>
          <a:prstGeom prst="rect">
            <a:avLst/>
          </a:prstGeom>
          <a:solidFill>
            <a:schemeClr val="bg1"/>
          </a:solidFill>
          <a:ln w="28575"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Coded Data</a:t>
            </a:r>
          </a:p>
        </p:txBody>
      </p:sp>
      <p:grpSp>
        <p:nvGrpSpPr>
          <p:cNvPr id="5" name="Group 4">
            <a:extLst>
              <a:ext uri="{FF2B5EF4-FFF2-40B4-BE49-F238E27FC236}">
                <a16:creationId xmlns:a16="http://schemas.microsoft.com/office/drawing/2014/main" id="{C84B5AC1-1656-F395-C526-D76D2F152D91}"/>
              </a:ext>
            </a:extLst>
          </p:cNvPr>
          <p:cNvGrpSpPr/>
          <p:nvPr/>
        </p:nvGrpSpPr>
        <p:grpSpPr>
          <a:xfrm>
            <a:off x="9000220" y="5369761"/>
            <a:ext cx="3466364" cy="4958123"/>
            <a:chOff x="12181998" y="5284287"/>
            <a:chExt cx="3466364" cy="4958123"/>
          </a:xfrm>
        </p:grpSpPr>
        <p:sp>
          <p:nvSpPr>
            <p:cNvPr id="13" name="Oval 12">
              <a:extLst>
                <a:ext uri="{FF2B5EF4-FFF2-40B4-BE49-F238E27FC236}">
                  <a16:creationId xmlns:a16="http://schemas.microsoft.com/office/drawing/2014/main" id="{A1626931-80BD-8C59-7766-CD144F3F28C5}"/>
                </a:ext>
              </a:extLst>
            </p:cNvPr>
            <p:cNvSpPr/>
            <p:nvPr/>
          </p:nvSpPr>
          <p:spPr>
            <a:xfrm>
              <a:off x="12801601" y="528428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Oval 13">
              <a:extLst>
                <a:ext uri="{FF2B5EF4-FFF2-40B4-BE49-F238E27FC236}">
                  <a16:creationId xmlns:a16="http://schemas.microsoft.com/office/drawing/2014/main" id="{7BD6250D-E410-BC97-41CF-C84D293A56C6}"/>
                </a:ext>
              </a:extLst>
            </p:cNvPr>
            <p:cNvSpPr/>
            <p:nvPr/>
          </p:nvSpPr>
          <p:spPr>
            <a:xfrm>
              <a:off x="13345298" y="6050405"/>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D2A73658-1869-788A-38EE-4BCA2105596B}"/>
                </a:ext>
              </a:extLst>
            </p:cNvPr>
            <p:cNvSpPr/>
            <p:nvPr/>
          </p:nvSpPr>
          <p:spPr>
            <a:xfrm>
              <a:off x="13246444" y="5531421"/>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a:extLst>
                <a:ext uri="{FF2B5EF4-FFF2-40B4-BE49-F238E27FC236}">
                  <a16:creationId xmlns:a16="http://schemas.microsoft.com/office/drawing/2014/main" id="{4C52161D-EE37-7350-FD74-9C505241DEA8}"/>
                </a:ext>
              </a:extLst>
            </p:cNvPr>
            <p:cNvSpPr/>
            <p:nvPr/>
          </p:nvSpPr>
          <p:spPr>
            <a:xfrm>
              <a:off x="12776887" y="6223400"/>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a:extLst>
                <a:ext uri="{FF2B5EF4-FFF2-40B4-BE49-F238E27FC236}">
                  <a16:creationId xmlns:a16="http://schemas.microsoft.com/office/drawing/2014/main" id="{9D615769-5A2C-238C-DFAE-FD81C7A02FCE}"/>
                </a:ext>
              </a:extLst>
            </p:cNvPr>
            <p:cNvSpPr/>
            <p:nvPr/>
          </p:nvSpPr>
          <p:spPr>
            <a:xfrm>
              <a:off x="12727460" y="5654989"/>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324EEAE7-E09F-00F4-A9B5-CAF58BFFFF01}"/>
                </a:ext>
              </a:extLst>
            </p:cNvPr>
            <p:cNvSpPr/>
            <p:nvPr/>
          </p:nvSpPr>
          <p:spPr>
            <a:xfrm>
              <a:off x="12986166" y="7092778"/>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a:extLst>
                <a:ext uri="{FF2B5EF4-FFF2-40B4-BE49-F238E27FC236}">
                  <a16:creationId xmlns:a16="http://schemas.microsoft.com/office/drawing/2014/main" id="{078A4BDB-9E35-FA60-0304-71CADC7C8F63}"/>
                </a:ext>
              </a:extLst>
            </p:cNvPr>
            <p:cNvSpPr/>
            <p:nvPr/>
          </p:nvSpPr>
          <p:spPr>
            <a:xfrm>
              <a:off x="12887312" y="6573794"/>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3EDB2C98-F2EE-9731-3616-C701C97F5E25}"/>
                </a:ext>
              </a:extLst>
            </p:cNvPr>
            <p:cNvSpPr/>
            <p:nvPr/>
          </p:nvSpPr>
          <p:spPr>
            <a:xfrm>
              <a:off x="12541130" y="7413421"/>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3BCF5EEB-0BFD-2FC0-452A-B5122D703878}"/>
                </a:ext>
              </a:extLst>
            </p:cNvPr>
            <p:cNvSpPr/>
            <p:nvPr/>
          </p:nvSpPr>
          <p:spPr>
            <a:xfrm>
              <a:off x="12368328" y="6697362"/>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39889EE1-99E0-417D-6EAB-89D64A3F4836}"/>
                </a:ext>
              </a:extLst>
            </p:cNvPr>
            <p:cNvSpPr/>
            <p:nvPr/>
          </p:nvSpPr>
          <p:spPr>
            <a:xfrm>
              <a:off x="14248125" y="6923823"/>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0FB8D4BD-9AAC-77DD-C461-B3D3019A0C6B}"/>
                </a:ext>
              </a:extLst>
            </p:cNvPr>
            <p:cNvSpPr/>
            <p:nvPr/>
          </p:nvSpPr>
          <p:spPr>
            <a:xfrm>
              <a:off x="14149271" y="6404839"/>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53B70D6A-34E4-C71B-6BB4-90D0A4743092}"/>
                </a:ext>
              </a:extLst>
            </p:cNvPr>
            <p:cNvSpPr/>
            <p:nvPr/>
          </p:nvSpPr>
          <p:spPr>
            <a:xfrm>
              <a:off x="13679714" y="7096818"/>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4E4660BE-197E-1CD0-CB56-AA6F04F6D21D}"/>
                </a:ext>
              </a:extLst>
            </p:cNvPr>
            <p:cNvSpPr/>
            <p:nvPr/>
          </p:nvSpPr>
          <p:spPr>
            <a:xfrm>
              <a:off x="13630287" y="652840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0185E04-CF6D-1B6F-82CD-3FCD9ECC7B02}"/>
                </a:ext>
              </a:extLst>
            </p:cNvPr>
            <p:cNvSpPr/>
            <p:nvPr/>
          </p:nvSpPr>
          <p:spPr>
            <a:xfrm>
              <a:off x="12615271" y="795995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41448062-C0CC-14EE-72E6-C5E2E09681AB}"/>
                </a:ext>
              </a:extLst>
            </p:cNvPr>
            <p:cNvSpPr/>
            <p:nvPr/>
          </p:nvSpPr>
          <p:spPr>
            <a:xfrm>
              <a:off x="13158968" y="8726075"/>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D0CB75CD-ABC0-D731-1192-EC8F031968EB}"/>
                </a:ext>
              </a:extLst>
            </p:cNvPr>
            <p:cNvSpPr/>
            <p:nvPr/>
          </p:nvSpPr>
          <p:spPr>
            <a:xfrm>
              <a:off x="13060114" y="8207091"/>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40EE3C1A-FAF4-3D3E-8280-A5A2654E59E2}"/>
                </a:ext>
              </a:extLst>
            </p:cNvPr>
            <p:cNvSpPr/>
            <p:nvPr/>
          </p:nvSpPr>
          <p:spPr>
            <a:xfrm>
              <a:off x="12590557" y="8899070"/>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A9552B58-95CB-32EE-6094-BEE3C46947E9}"/>
                </a:ext>
              </a:extLst>
            </p:cNvPr>
            <p:cNvSpPr/>
            <p:nvPr/>
          </p:nvSpPr>
          <p:spPr>
            <a:xfrm>
              <a:off x="12541130" y="8330659"/>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BD15A172-FD57-D231-3A5B-19198390EBCA}"/>
                </a:ext>
              </a:extLst>
            </p:cNvPr>
            <p:cNvSpPr/>
            <p:nvPr/>
          </p:nvSpPr>
          <p:spPr>
            <a:xfrm>
              <a:off x="13715422" y="8583618"/>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FD5456BC-9C4C-4D59-7C1C-434944B9606C}"/>
                </a:ext>
              </a:extLst>
            </p:cNvPr>
            <p:cNvSpPr/>
            <p:nvPr/>
          </p:nvSpPr>
          <p:spPr>
            <a:xfrm>
              <a:off x="12700982" y="9249464"/>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a:extLst>
                <a:ext uri="{FF2B5EF4-FFF2-40B4-BE49-F238E27FC236}">
                  <a16:creationId xmlns:a16="http://schemas.microsoft.com/office/drawing/2014/main" id="{5E392408-DCAC-7BDF-4D3F-1054D051038D}"/>
                </a:ext>
              </a:extLst>
            </p:cNvPr>
            <p:cNvSpPr/>
            <p:nvPr/>
          </p:nvSpPr>
          <p:spPr>
            <a:xfrm>
              <a:off x="13690708" y="9054673"/>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81DB01E4-5F70-B9EE-2B09-0125C8EBAF64}"/>
                </a:ext>
              </a:extLst>
            </p:cNvPr>
            <p:cNvSpPr/>
            <p:nvPr/>
          </p:nvSpPr>
          <p:spPr>
            <a:xfrm>
              <a:off x="12181998" y="9373032"/>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9D6D8E93-A0F4-19E2-81F6-C131210D5B8A}"/>
                </a:ext>
              </a:extLst>
            </p:cNvPr>
            <p:cNvSpPr/>
            <p:nvPr/>
          </p:nvSpPr>
          <p:spPr>
            <a:xfrm>
              <a:off x="14037083" y="8141612"/>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4417E9B4-17EC-02CB-4160-F954CE108E26}"/>
                </a:ext>
              </a:extLst>
            </p:cNvPr>
            <p:cNvSpPr/>
            <p:nvPr/>
          </p:nvSpPr>
          <p:spPr>
            <a:xfrm>
              <a:off x="13592240" y="774548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5A4249D4-F8D8-95E1-E50E-55B8AC4738C4}"/>
                </a:ext>
              </a:extLst>
            </p:cNvPr>
            <p:cNvSpPr/>
            <p:nvPr/>
          </p:nvSpPr>
          <p:spPr>
            <a:xfrm>
              <a:off x="14732392" y="7319610"/>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8B5FEEBA-AB90-6D1E-B322-A795348A44C8}"/>
                </a:ext>
              </a:extLst>
            </p:cNvPr>
            <p:cNvSpPr/>
            <p:nvPr/>
          </p:nvSpPr>
          <p:spPr>
            <a:xfrm>
              <a:off x="14559205" y="7856697"/>
              <a:ext cx="915970" cy="869378"/>
            </a:xfrm>
            <a:prstGeom prst="ellipse">
              <a:avLst/>
            </a:prstGeom>
            <a:noFill/>
            <a:ln w="762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39" name="TextBox 38">
            <a:extLst>
              <a:ext uri="{FF2B5EF4-FFF2-40B4-BE49-F238E27FC236}">
                <a16:creationId xmlns:a16="http://schemas.microsoft.com/office/drawing/2014/main" id="{A8804642-DD90-B56D-4799-2DA97550703F}"/>
              </a:ext>
            </a:extLst>
          </p:cNvPr>
          <p:cNvSpPr txBox="1"/>
          <p:nvPr/>
        </p:nvSpPr>
        <p:spPr>
          <a:xfrm>
            <a:off x="8732790" y="10441171"/>
            <a:ext cx="3833706" cy="10874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Helvetica Neue"/>
                <a:ea typeface="Helvetica Neue"/>
                <a:cs typeface="Helvetica Neue"/>
                <a:sym typeface="Helvetica Neue"/>
              </a:rPr>
              <a:t>(all data tagged with 29 Codes)</a:t>
            </a:r>
          </a:p>
        </p:txBody>
      </p:sp>
      <p:sp>
        <p:nvSpPr>
          <p:cNvPr id="6" name="Right Arrow 5">
            <a:extLst>
              <a:ext uri="{FF2B5EF4-FFF2-40B4-BE49-F238E27FC236}">
                <a16:creationId xmlns:a16="http://schemas.microsoft.com/office/drawing/2014/main" id="{68E8430D-9E24-6BD6-F99A-CCBCEBB9C74B}"/>
              </a:ext>
            </a:extLst>
          </p:cNvPr>
          <p:cNvSpPr/>
          <p:nvPr/>
        </p:nvSpPr>
        <p:spPr>
          <a:xfrm>
            <a:off x="5962571" y="7047102"/>
            <a:ext cx="2244437" cy="1129605"/>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Right Arrow 49">
            <a:extLst>
              <a:ext uri="{FF2B5EF4-FFF2-40B4-BE49-F238E27FC236}">
                <a16:creationId xmlns:a16="http://schemas.microsoft.com/office/drawing/2014/main" id="{48D3032B-7755-0E70-7612-F3307BAC27D3}"/>
              </a:ext>
            </a:extLst>
          </p:cNvPr>
          <p:cNvSpPr/>
          <p:nvPr/>
        </p:nvSpPr>
        <p:spPr>
          <a:xfrm>
            <a:off x="13236208" y="7047102"/>
            <a:ext cx="2244437" cy="1129605"/>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Rectangle 3">
            <a:extLst>
              <a:ext uri="{FF2B5EF4-FFF2-40B4-BE49-F238E27FC236}">
                <a16:creationId xmlns:a16="http://schemas.microsoft.com/office/drawing/2014/main" id="{66190158-8518-D180-FF28-C40B7F3B7729}"/>
              </a:ext>
            </a:extLst>
          </p:cNvPr>
          <p:cNvSpPr/>
          <p:nvPr/>
        </p:nvSpPr>
        <p:spPr>
          <a:xfrm>
            <a:off x="16250268" y="7005257"/>
            <a:ext cx="5933868" cy="1221829"/>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8" name="TextBox 7">
            <a:extLst>
              <a:ext uri="{FF2B5EF4-FFF2-40B4-BE49-F238E27FC236}">
                <a16:creationId xmlns:a16="http://schemas.microsoft.com/office/drawing/2014/main" id="{4580A497-E9C8-5296-DD2A-80F7F5147335}"/>
              </a:ext>
            </a:extLst>
          </p:cNvPr>
          <p:cNvSpPr txBox="1"/>
          <p:nvPr/>
        </p:nvSpPr>
        <p:spPr>
          <a:xfrm>
            <a:off x="17498386" y="7323919"/>
            <a:ext cx="347869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Helvetica Neue"/>
                <a:ea typeface="Helvetica Neue"/>
                <a:cs typeface="Helvetica Neue"/>
                <a:sym typeface="Helvetica Neue"/>
              </a:rPr>
              <a:t>45 Heuristics</a:t>
            </a:r>
          </a:p>
        </p:txBody>
      </p:sp>
      <p:sp>
        <p:nvSpPr>
          <p:cNvPr id="2" name="Slide Number Placeholder 5">
            <a:extLst>
              <a:ext uri="{FF2B5EF4-FFF2-40B4-BE49-F238E27FC236}">
                <a16:creationId xmlns:a16="http://schemas.microsoft.com/office/drawing/2014/main" id="{43BC8853-36AF-555A-D68B-02C066268257}"/>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45</a:t>
            </a:fld>
            <a:endParaRPr lang="en-US" sz="1800" dirty="0">
              <a:solidFill>
                <a:srgbClr val="5E5E5E"/>
              </a:solidFill>
            </a:endParaRPr>
          </a:p>
        </p:txBody>
      </p:sp>
    </p:spTree>
    <p:extLst>
      <p:ext uri="{BB962C8B-B14F-4D97-AF65-F5344CB8AC3E}">
        <p14:creationId xmlns:p14="http://schemas.microsoft.com/office/powerpoint/2010/main" val="18857316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499"/>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26 of our heuristics neatly fit back in to WCAG’s 4 Principles</a:t>
            </a:r>
            <a:endParaRPr dirty="0"/>
          </a:p>
        </p:txBody>
      </p:sp>
      <p:sp>
        <p:nvSpPr>
          <p:cNvPr id="40" name="Rectangle 39">
            <a:extLst>
              <a:ext uri="{FF2B5EF4-FFF2-40B4-BE49-F238E27FC236}">
                <a16:creationId xmlns:a16="http://schemas.microsoft.com/office/drawing/2014/main" id="{4B6FB724-0F5C-F970-1DA9-FBD95F9A0F60}"/>
              </a:ext>
            </a:extLst>
          </p:cNvPr>
          <p:cNvSpPr/>
          <p:nvPr/>
        </p:nvSpPr>
        <p:spPr>
          <a:xfrm>
            <a:off x="15653763" y="4581838"/>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Perceivable (7)</a:t>
            </a:r>
          </a:p>
        </p:txBody>
      </p:sp>
      <p:sp>
        <p:nvSpPr>
          <p:cNvPr id="41" name="Rectangle 40">
            <a:extLst>
              <a:ext uri="{FF2B5EF4-FFF2-40B4-BE49-F238E27FC236}">
                <a16:creationId xmlns:a16="http://schemas.microsoft.com/office/drawing/2014/main" id="{8E3C6FCC-FC00-AF82-0B4A-78011F7BEAD2}"/>
              </a:ext>
            </a:extLst>
          </p:cNvPr>
          <p:cNvSpPr/>
          <p:nvPr/>
        </p:nvSpPr>
        <p:spPr>
          <a:xfrm>
            <a:off x="15653763" y="5429557"/>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Operable (7)</a:t>
            </a:r>
          </a:p>
        </p:txBody>
      </p:sp>
      <p:sp>
        <p:nvSpPr>
          <p:cNvPr id="42" name="Rectangle 41">
            <a:extLst>
              <a:ext uri="{FF2B5EF4-FFF2-40B4-BE49-F238E27FC236}">
                <a16:creationId xmlns:a16="http://schemas.microsoft.com/office/drawing/2014/main" id="{723A0167-367D-5B83-1F9B-9D2D595B6531}"/>
              </a:ext>
            </a:extLst>
          </p:cNvPr>
          <p:cNvSpPr/>
          <p:nvPr/>
        </p:nvSpPr>
        <p:spPr>
          <a:xfrm>
            <a:off x="15653764" y="6368671"/>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Understandable (</a:t>
            </a:r>
            <a:r>
              <a:rPr lang="en-US" sz="3200" dirty="0">
                <a:solidFill>
                  <a:srgbClr val="000000"/>
                </a:solidFill>
                <a:latin typeface="+mn-lt"/>
                <a:ea typeface="+mn-ea"/>
                <a:cs typeface="+mn-cs"/>
                <a:sym typeface="Helvetica Neue Medium"/>
              </a:rPr>
              <a:t>9</a:t>
            </a:r>
            <a:r>
              <a:rPr kumimoji="0" lang="en-US" sz="3200" b="0" i="0" u="none" strike="noStrike" cap="none" spc="0" normalizeH="0" baseline="0" dirty="0">
                <a:ln>
                  <a:noFill/>
                </a:ln>
                <a:solidFill>
                  <a:srgbClr val="000000"/>
                </a:solidFill>
                <a:effectLst/>
                <a:uFillTx/>
                <a:latin typeface="+mn-lt"/>
                <a:ea typeface="+mn-ea"/>
                <a:cs typeface="+mn-cs"/>
                <a:sym typeface="Helvetica Neue Medium"/>
              </a:rPr>
              <a:t>)</a:t>
            </a:r>
          </a:p>
        </p:txBody>
      </p:sp>
      <p:sp>
        <p:nvSpPr>
          <p:cNvPr id="43" name="Rectangle 42">
            <a:extLst>
              <a:ext uri="{FF2B5EF4-FFF2-40B4-BE49-F238E27FC236}">
                <a16:creationId xmlns:a16="http://schemas.microsoft.com/office/drawing/2014/main" id="{4647AB7D-EA46-9798-012F-AF46FC143BF8}"/>
              </a:ext>
            </a:extLst>
          </p:cNvPr>
          <p:cNvSpPr/>
          <p:nvPr/>
        </p:nvSpPr>
        <p:spPr>
          <a:xfrm>
            <a:off x="15653763" y="7283071"/>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Robust (3)</a:t>
            </a:r>
          </a:p>
        </p:txBody>
      </p:sp>
      <p:sp>
        <p:nvSpPr>
          <p:cNvPr id="50" name="Right Arrow 49">
            <a:extLst>
              <a:ext uri="{FF2B5EF4-FFF2-40B4-BE49-F238E27FC236}">
                <a16:creationId xmlns:a16="http://schemas.microsoft.com/office/drawing/2014/main" id="{48D3032B-7755-0E70-7612-F3307BAC27D3}"/>
              </a:ext>
            </a:extLst>
          </p:cNvPr>
          <p:cNvSpPr/>
          <p:nvPr/>
        </p:nvSpPr>
        <p:spPr>
          <a:xfrm>
            <a:off x="9601201" y="5627684"/>
            <a:ext cx="5382492" cy="1129605"/>
          </a:xfrm>
          <a:prstGeom prst="rightArrow">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Rectangle 47">
            <a:extLst>
              <a:ext uri="{FF2B5EF4-FFF2-40B4-BE49-F238E27FC236}">
                <a16:creationId xmlns:a16="http://schemas.microsoft.com/office/drawing/2014/main" id="{70750CA8-F68A-B971-2C14-96794D485EDE}"/>
              </a:ext>
            </a:extLst>
          </p:cNvPr>
          <p:cNvSpPr/>
          <p:nvPr/>
        </p:nvSpPr>
        <p:spPr>
          <a:xfrm>
            <a:off x="3332297" y="5535460"/>
            <a:ext cx="5934456" cy="1221829"/>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9" name="TextBox 48">
            <a:extLst>
              <a:ext uri="{FF2B5EF4-FFF2-40B4-BE49-F238E27FC236}">
                <a16:creationId xmlns:a16="http://schemas.microsoft.com/office/drawing/2014/main" id="{B1FA6D6B-9CD1-491F-1B32-2D3DF710F432}"/>
              </a:ext>
            </a:extLst>
          </p:cNvPr>
          <p:cNvSpPr txBox="1"/>
          <p:nvPr/>
        </p:nvSpPr>
        <p:spPr>
          <a:xfrm>
            <a:off x="3332299" y="5854122"/>
            <a:ext cx="593386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26 Simple Heuristics</a:t>
            </a:r>
          </a:p>
        </p:txBody>
      </p:sp>
      <p:sp>
        <p:nvSpPr>
          <p:cNvPr id="2" name="Slide Number Placeholder 5">
            <a:extLst>
              <a:ext uri="{FF2B5EF4-FFF2-40B4-BE49-F238E27FC236}">
                <a16:creationId xmlns:a16="http://schemas.microsoft.com/office/drawing/2014/main" id="{1CA0E64C-6745-6485-BC47-1733100F6AA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46</a:t>
            </a:fld>
            <a:endParaRPr lang="en-US" sz="1800" dirty="0">
              <a:solidFill>
                <a:srgbClr val="5E5E5E"/>
              </a:solidFill>
            </a:endParaRPr>
          </a:p>
        </p:txBody>
      </p:sp>
    </p:spTree>
    <p:extLst>
      <p:ext uri="{BB962C8B-B14F-4D97-AF65-F5344CB8AC3E}">
        <p14:creationId xmlns:p14="http://schemas.microsoft.com/office/powerpoint/2010/main" val="4920534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137264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Perceivable: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2487168" y="2788539"/>
            <a:ext cx="20690332"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Different ways of perceiving.</a:t>
            </a:r>
            <a:endParaRPr lang="en-US" dirty="0"/>
          </a:p>
        </p:txBody>
      </p:sp>
      <p:sp>
        <p:nvSpPr>
          <p:cNvPr id="10" name="Slide Number Placeholder 5">
            <a:extLst>
              <a:ext uri="{FF2B5EF4-FFF2-40B4-BE49-F238E27FC236}">
                <a16:creationId xmlns:a16="http://schemas.microsoft.com/office/drawing/2014/main" id="{42CD20A4-2E17-3808-6DC4-29359C52CA30}"/>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47</a:t>
            </a:fld>
            <a:endParaRPr lang="en-US" sz="1800" dirty="0">
              <a:solidFill>
                <a:srgbClr val="5E5E5E"/>
              </a:solidFill>
            </a:endParaRPr>
          </a:p>
        </p:txBody>
      </p:sp>
    </p:spTree>
    <p:extLst>
      <p:ext uri="{BB962C8B-B14F-4D97-AF65-F5344CB8AC3E}">
        <p14:creationId xmlns:p14="http://schemas.microsoft.com/office/powerpoint/2010/main" val="15490628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137264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Perceivable: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2487168" y="2788539"/>
            <a:ext cx="20690332"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Different ways of perceiving.</a:t>
            </a:r>
            <a:endParaRPr lang="en-US" dirty="0"/>
          </a:p>
        </p:txBody>
      </p:sp>
      <p:sp>
        <p:nvSpPr>
          <p:cNvPr id="4" name="Google Shape;141;g10104eaf235_1_123">
            <a:extLst>
              <a:ext uri="{FF2B5EF4-FFF2-40B4-BE49-F238E27FC236}">
                <a16:creationId xmlns:a16="http://schemas.microsoft.com/office/drawing/2014/main" id="{F13D29A8-6948-55FE-1A04-A0E8E4E37952}"/>
              </a:ext>
            </a:extLst>
          </p:cNvPr>
          <p:cNvSpPr txBox="1">
            <a:spLocks/>
          </p:cNvSpPr>
          <p:nvPr/>
        </p:nvSpPr>
        <p:spPr>
          <a:xfrm>
            <a:off x="1358850" y="4658968"/>
            <a:ext cx="21971100" cy="128251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Operable:</a:t>
            </a:r>
          </a:p>
        </p:txBody>
      </p:sp>
      <p:sp>
        <p:nvSpPr>
          <p:cNvPr id="5" name="Google Shape;142;g10104eaf235_1_123">
            <a:extLst>
              <a:ext uri="{FF2B5EF4-FFF2-40B4-BE49-F238E27FC236}">
                <a16:creationId xmlns:a16="http://schemas.microsoft.com/office/drawing/2014/main" id="{78FD5FB1-0120-2FE4-5D2D-0B48AA51B02B}"/>
              </a:ext>
            </a:extLst>
          </p:cNvPr>
          <p:cNvSpPr txBox="1">
            <a:spLocks/>
          </p:cNvSpPr>
          <p:nvPr/>
        </p:nvSpPr>
        <p:spPr>
          <a:xfrm>
            <a:off x="2487168" y="5775579"/>
            <a:ext cx="20842732" cy="1114018"/>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Different ways of interacting.</a:t>
            </a:r>
          </a:p>
        </p:txBody>
      </p:sp>
      <p:sp>
        <p:nvSpPr>
          <p:cNvPr id="2" name="Slide Number Placeholder 5">
            <a:extLst>
              <a:ext uri="{FF2B5EF4-FFF2-40B4-BE49-F238E27FC236}">
                <a16:creationId xmlns:a16="http://schemas.microsoft.com/office/drawing/2014/main" id="{8366149F-6F22-CB12-0EAB-0521FCD280E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48</a:t>
            </a:fld>
            <a:endParaRPr lang="en-US" sz="1800" dirty="0">
              <a:solidFill>
                <a:srgbClr val="5E5E5E"/>
              </a:solidFill>
            </a:endParaRPr>
          </a:p>
        </p:txBody>
      </p:sp>
    </p:spTree>
    <p:extLst>
      <p:ext uri="{BB962C8B-B14F-4D97-AF65-F5344CB8AC3E}">
        <p14:creationId xmlns:p14="http://schemas.microsoft.com/office/powerpoint/2010/main" val="1792551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137264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Perceivable: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2487168" y="2788539"/>
            <a:ext cx="20690332"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Different ways of perceiving.</a:t>
            </a:r>
            <a:endParaRPr lang="en-US" dirty="0"/>
          </a:p>
        </p:txBody>
      </p:sp>
      <p:sp>
        <p:nvSpPr>
          <p:cNvPr id="4" name="Google Shape;141;g10104eaf235_1_123">
            <a:extLst>
              <a:ext uri="{FF2B5EF4-FFF2-40B4-BE49-F238E27FC236}">
                <a16:creationId xmlns:a16="http://schemas.microsoft.com/office/drawing/2014/main" id="{F13D29A8-6948-55FE-1A04-A0E8E4E37952}"/>
              </a:ext>
            </a:extLst>
          </p:cNvPr>
          <p:cNvSpPr txBox="1">
            <a:spLocks/>
          </p:cNvSpPr>
          <p:nvPr/>
        </p:nvSpPr>
        <p:spPr>
          <a:xfrm>
            <a:off x="1358850" y="4658968"/>
            <a:ext cx="21971100" cy="128251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Operable:</a:t>
            </a:r>
          </a:p>
        </p:txBody>
      </p:sp>
      <p:sp>
        <p:nvSpPr>
          <p:cNvPr id="5" name="Google Shape;142;g10104eaf235_1_123">
            <a:extLst>
              <a:ext uri="{FF2B5EF4-FFF2-40B4-BE49-F238E27FC236}">
                <a16:creationId xmlns:a16="http://schemas.microsoft.com/office/drawing/2014/main" id="{78FD5FB1-0120-2FE4-5D2D-0B48AA51B02B}"/>
              </a:ext>
            </a:extLst>
          </p:cNvPr>
          <p:cNvSpPr txBox="1">
            <a:spLocks/>
          </p:cNvSpPr>
          <p:nvPr/>
        </p:nvSpPr>
        <p:spPr>
          <a:xfrm>
            <a:off x="2487168" y="5775579"/>
            <a:ext cx="20842732" cy="1114018"/>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Different ways of interacting.</a:t>
            </a:r>
          </a:p>
        </p:txBody>
      </p:sp>
      <p:sp>
        <p:nvSpPr>
          <p:cNvPr id="6" name="Google Shape;141;g10104eaf235_1_123">
            <a:extLst>
              <a:ext uri="{FF2B5EF4-FFF2-40B4-BE49-F238E27FC236}">
                <a16:creationId xmlns:a16="http://schemas.microsoft.com/office/drawing/2014/main" id="{1C1012F6-BB42-847D-9FB5-129A8933940A}"/>
              </a:ext>
            </a:extLst>
          </p:cNvPr>
          <p:cNvSpPr txBox="1">
            <a:spLocks/>
          </p:cNvSpPr>
          <p:nvPr/>
        </p:nvSpPr>
        <p:spPr>
          <a:xfrm>
            <a:off x="1206400" y="7572856"/>
            <a:ext cx="21971100" cy="128251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Understandable:</a:t>
            </a:r>
          </a:p>
        </p:txBody>
      </p:sp>
      <p:sp>
        <p:nvSpPr>
          <p:cNvPr id="7" name="Google Shape;142;g10104eaf235_1_123">
            <a:extLst>
              <a:ext uri="{FF2B5EF4-FFF2-40B4-BE49-F238E27FC236}">
                <a16:creationId xmlns:a16="http://schemas.microsoft.com/office/drawing/2014/main" id="{0965259C-4146-7E97-3661-15AD87316B37}"/>
              </a:ext>
            </a:extLst>
          </p:cNvPr>
          <p:cNvSpPr txBox="1">
            <a:spLocks/>
          </p:cNvSpPr>
          <p:nvPr/>
        </p:nvSpPr>
        <p:spPr>
          <a:xfrm>
            <a:off x="2487168" y="8689467"/>
            <a:ext cx="20690282" cy="1114018"/>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A minimum level of comprehension.</a:t>
            </a:r>
          </a:p>
        </p:txBody>
      </p:sp>
      <p:sp>
        <p:nvSpPr>
          <p:cNvPr id="2" name="Slide Number Placeholder 5">
            <a:extLst>
              <a:ext uri="{FF2B5EF4-FFF2-40B4-BE49-F238E27FC236}">
                <a16:creationId xmlns:a16="http://schemas.microsoft.com/office/drawing/2014/main" id="{5A455D10-EB3D-AC91-03A2-2BCF7AC3B8B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49</a:t>
            </a:fld>
            <a:endParaRPr lang="en-US" sz="1800" dirty="0">
              <a:solidFill>
                <a:srgbClr val="5E5E5E"/>
              </a:solidFill>
            </a:endParaRPr>
          </a:p>
        </p:txBody>
      </p:sp>
    </p:spTree>
    <p:extLst>
      <p:ext uri="{BB962C8B-B14F-4D97-AF65-F5344CB8AC3E}">
        <p14:creationId xmlns:p14="http://schemas.microsoft.com/office/powerpoint/2010/main" val="3478085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title"/>
          </p:nvPr>
        </p:nvSpPr>
        <p:spPr>
          <a:xfrm>
            <a:off x="1201441" y="1880220"/>
            <a:ext cx="22154067" cy="10033000"/>
          </a:xfrm>
        </p:spPr>
        <p:txBody>
          <a:bodyPr anchor="ctr">
            <a:normAutofit/>
          </a:bodyPr>
          <a:lstStyle/>
          <a:p>
            <a:r>
              <a:rPr lang="en-US" sz="10700" dirty="0"/>
              <a:t>What does testing for accessibility look like?</a:t>
            </a:r>
          </a:p>
        </p:txBody>
      </p:sp>
      <p:sp>
        <p:nvSpPr>
          <p:cNvPr id="17" name="Slide Number Placeholder 5">
            <a:extLst>
              <a:ext uri="{FF2B5EF4-FFF2-40B4-BE49-F238E27FC236}">
                <a16:creationId xmlns:a16="http://schemas.microsoft.com/office/drawing/2014/main" id="{2C905D1E-F192-442F-0FC5-9E5945AED44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a:t>
            </a:fld>
            <a:endParaRPr lang="en-US" sz="1800" dirty="0">
              <a:solidFill>
                <a:srgbClr val="5E5E5E"/>
              </a:solidFill>
            </a:endParaRPr>
          </a:p>
        </p:txBody>
      </p:sp>
    </p:spTree>
    <p:extLst>
      <p:ext uri="{BB962C8B-B14F-4D97-AF65-F5344CB8AC3E}">
        <p14:creationId xmlns:p14="http://schemas.microsoft.com/office/powerpoint/2010/main" val="41523588"/>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137264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Perceivable: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2487168" y="2788539"/>
            <a:ext cx="20690332" cy="1114018"/>
          </a:xfrm>
          <a:prstGeom prst="rect">
            <a:avLst/>
          </a:prstGeom>
          <a:noFill/>
          <a:ln>
            <a:noFill/>
          </a:ln>
        </p:spPr>
        <p:txBody>
          <a:bodyPr spcFirstLastPara="1" wrap="square" lIns="45700" tIns="45700" rIns="45700" bIns="45700" anchor="t" anchorCtr="0">
            <a:normAutofit/>
          </a:bodyPr>
          <a:lstStyle/>
          <a:p>
            <a:pPr marL="0" lvl="0" indent="0"/>
            <a:r>
              <a:rPr lang="en-US" sz="5500" dirty="0">
                <a:latin typeface="Helvetica Neue"/>
                <a:ea typeface="Helvetica Neue"/>
                <a:cs typeface="Helvetica Neue"/>
                <a:sym typeface="Helvetica Neue"/>
              </a:rPr>
              <a:t>Different ways of perceiving.</a:t>
            </a:r>
            <a:endParaRPr lang="en-US" dirty="0"/>
          </a:p>
        </p:txBody>
      </p:sp>
      <p:sp>
        <p:nvSpPr>
          <p:cNvPr id="4" name="Google Shape;141;g10104eaf235_1_123">
            <a:extLst>
              <a:ext uri="{FF2B5EF4-FFF2-40B4-BE49-F238E27FC236}">
                <a16:creationId xmlns:a16="http://schemas.microsoft.com/office/drawing/2014/main" id="{F13D29A8-6948-55FE-1A04-A0E8E4E37952}"/>
              </a:ext>
            </a:extLst>
          </p:cNvPr>
          <p:cNvSpPr txBox="1">
            <a:spLocks/>
          </p:cNvSpPr>
          <p:nvPr/>
        </p:nvSpPr>
        <p:spPr>
          <a:xfrm>
            <a:off x="1358850" y="4658968"/>
            <a:ext cx="21971100" cy="128251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Operable:</a:t>
            </a:r>
          </a:p>
        </p:txBody>
      </p:sp>
      <p:sp>
        <p:nvSpPr>
          <p:cNvPr id="5" name="Google Shape;142;g10104eaf235_1_123">
            <a:extLst>
              <a:ext uri="{FF2B5EF4-FFF2-40B4-BE49-F238E27FC236}">
                <a16:creationId xmlns:a16="http://schemas.microsoft.com/office/drawing/2014/main" id="{78FD5FB1-0120-2FE4-5D2D-0B48AA51B02B}"/>
              </a:ext>
            </a:extLst>
          </p:cNvPr>
          <p:cNvSpPr txBox="1">
            <a:spLocks/>
          </p:cNvSpPr>
          <p:nvPr/>
        </p:nvSpPr>
        <p:spPr>
          <a:xfrm>
            <a:off x="2487168" y="5775579"/>
            <a:ext cx="20842732" cy="1114018"/>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Different ways of interacting.</a:t>
            </a:r>
          </a:p>
        </p:txBody>
      </p:sp>
      <p:sp>
        <p:nvSpPr>
          <p:cNvPr id="6" name="Google Shape;141;g10104eaf235_1_123">
            <a:extLst>
              <a:ext uri="{FF2B5EF4-FFF2-40B4-BE49-F238E27FC236}">
                <a16:creationId xmlns:a16="http://schemas.microsoft.com/office/drawing/2014/main" id="{1C1012F6-BB42-847D-9FB5-129A8933940A}"/>
              </a:ext>
            </a:extLst>
          </p:cNvPr>
          <p:cNvSpPr txBox="1">
            <a:spLocks/>
          </p:cNvSpPr>
          <p:nvPr/>
        </p:nvSpPr>
        <p:spPr>
          <a:xfrm>
            <a:off x="1206400" y="7572856"/>
            <a:ext cx="21971100" cy="128251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Understandable:</a:t>
            </a:r>
          </a:p>
        </p:txBody>
      </p:sp>
      <p:sp>
        <p:nvSpPr>
          <p:cNvPr id="7" name="Google Shape;142;g10104eaf235_1_123">
            <a:extLst>
              <a:ext uri="{FF2B5EF4-FFF2-40B4-BE49-F238E27FC236}">
                <a16:creationId xmlns:a16="http://schemas.microsoft.com/office/drawing/2014/main" id="{0965259C-4146-7E97-3661-15AD87316B37}"/>
              </a:ext>
            </a:extLst>
          </p:cNvPr>
          <p:cNvSpPr txBox="1">
            <a:spLocks/>
          </p:cNvSpPr>
          <p:nvPr/>
        </p:nvSpPr>
        <p:spPr>
          <a:xfrm>
            <a:off x="2487168" y="8689467"/>
            <a:ext cx="20690282" cy="1114018"/>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A minimum level of comprehension.</a:t>
            </a:r>
          </a:p>
        </p:txBody>
      </p:sp>
      <p:sp>
        <p:nvSpPr>
          <p:cNvPr id="8" name="Google Shape;141;g10104eaf235_1_123">
            <a:extLst>
              <a:ext uri="{FF2B5EF4-FFF2-40B4-BE49-F238E27FC236}">
                <a16:creationId xmlns:a16="http://schemas.microsoft.com/office/drawing/2014/main" id="{C675F28A-9C5D-7AFC-B358-5E44620F5BD8}"/>
              </a:ext>
            </a:extLst>
          </p:cNvPr>
          <p:cNvSpPr txBox="1">
            <a:spLocks/>
          </p:cNvSpPr>
          <p:nvPr/>
        </p:nvSpPr>
        <p:spPr>
          <a:xfrm>
            <a:off x="1206350" y="10310467"/>
            <a:ext cx="21971100" cy="1282513"/>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buFont typeface="Helvetica Neue"/>
              <a:buNone/>
            </a:pPr>
            <a:r>
              <a:rPr lang="en-US" dirty="0"/>
              <a:t>Robust:</a:t>
            </a:r>
          </a:p>
        </p:txBody>
      </p:sp>
      <p:sp>
        <p:nvSpPr>
          <p:cNvPr id="9" name="Google Shape;142;g10104eaf235_1_123">
            <a:extLst>
              <a:ext uri="{FF2B5EF4-FFF2-40B4-BE49-F238E27FC236}">
                <a16:creationId xmlns:a16="http://schemas.microsoft.com/office/drawing/2014/main" id="{C389F87C-B949-97A2-4AFF-70BC04EF258E}"/>
              </a:ext>
            </a:extLst>
          </p:cNvPr>
          <p:cNvSpPr txBox="1">
            <a:spLocks/>
          </p:cNvSpPr>
          <p:nvPr/>
        </p:nvSpPr>
        <p:spPr>
          <a:xfrm>
            <a:off x="2487168" y="11427078"/>
            <a:ext cx="20690232" cy="1114018"/>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45700" tIns="45700" rIns="45700" bIns="45700" anchor="t" anchorCtr="0">
            <a:normAutofit/>
          </a:bodyPr>
          <a:lstStyle>
            <a:lvl1pPr marL="457200" marR="0" lvl="0" indent="-228600" algn="l" defTabSz="2438338" rtl="0" latinLnBrk="0">
              <a:lnSpc>
                <a:spcPct val="100000"/>
              </a:lnSpc>
              <a:spcBef>
                <a:spcPts val="0"/>
              </a:spcBef>
              <a:spcAft>
                <a:spcPts val="0"/>
              </a:spcAft>
              <a:buClr>
                <a:srgbClr val="000000"/>
              </a:buClr>
              <a:buSzPts val="5500"/>
              <a:buFont typeface="Helvetica Neue"/>
              <a:buNone/>
              <a:tabLst/>
              <a:defRPr sz="55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hangingPunct="1"/>
            <a:r>
              <a:rPr lang="en-US" dirty="0"/>
              <a:t>Standards, semantics, and technological interoperability.</a:t>
            </a:r>
          </a:p>
        </p:txBody>
      </p:sp>
      <p:sp>
        <p:nvSpPr>
          <p:cNvPr id="2" name="Slide Number Placeholder 5">
            <a:extLst>
              <a:ext uri="{FF2B5EF4-FFF2-40B4-BE49-F238E27FC236}">
                <a16:creationId xmlns:a16="http://schemas.microsoft.com/office/drawing/2014/main" id="{05B4BDEC-B64B-31FD-099C-22DD62996C14}"/>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50</a:t>
            </a:fld>
            <a:endParaRPr lang="en-US" sz="1800" dirty="0">
              <a:solidFill>
                <a:srgbClr val="5E5E5E"/>
              </a:solidFill>
            </a:endParaRPr>
          </a:p>
        </p:txBody>
      </p:sp>
    </p:spTree>
    <p:extLst>
      <p:ext uri="{BB962C8B-B14F-4D97-AF65-F5344CB8AC3E}">
        <p14:creationId xmlns:p14="http://schemas.microsoft.com/office/powerpoint/2010/main" val="21791398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079499"/>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But 19 were complex combinations of the first 4 and demanded new themes.</a:t>
            </a:r>
            <a:endParaRPr dirty="0"/>
          </a:p>
        </p:txBody>
      </p:sp>
      <p:sp>
        <p:nvSpPr>
          <p:cNvPr id="40" name="Rectangle 39">
            <a:extLst>
              <a:ext uri="{FF2B5EF4-FFF2-40B4-BE49-F238E27FC236}">
                <a16:creationId xmlns:a16="http://schemas.microsoft.com/office/drawing/2014/main" id="{4B6FB724-0F5C-F970-1DA9-FBD95F9A0F60}"/>
              </a:ext>
            </a:extLst>
          </p:cNvPr>
          <p:cNvSpPr/>
          <p:nvPr/>
        </p:nvSpPr>
        <p:spPr>
          <a:xfrm>
            <a:off x="15653763" y="4581838"/>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Perceivable (7)</a:t>
            </a:r>
          </a:p>
        </p:txBody>
      </p:sp>
      <p:sp>
        <p:nvSpPr>
          <p:cNvPr id="41" name="Rectangle 40">
            <a:extLst>
              <a:ext uri="{FF2B5EF4-FFF2-40B4-BE49-F238E27FC236}">
                <a16:creationId xmlns:a16="http://schemas.microsoft.com/office/drawing/2014/main" id="{8E3C6FCC-FC00-AF82-0B4A-78011F7BEAD2}"/>
              </a:ext>
            </a:extLst>
          </p:cNvPr>
          <p:cNvSpPr/>
          <p:nvPr/>
        </p:nvSpPr>
        <p:spPr>
          <a:xfrm>
            <a:off x="15653763" y="5429557"/>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Operable (7)</a:t>
            </a:r>
          </a:p>
        </p:txBody>
      </p:sp>
      <p:sp>
        <p:nvSpPr>
          <p:cNvPr id="42" name="Rectangle 41">
            <a:extLst>
              <a:ext uri="{FF2B5EF4-FFF2-40B4-BE49-F238E27FC236}">
                <a16:creationId xmlns:a16="http://schemas.microsoft.com/office/drawing/2014/main" id="{723A0167-367D-5B83-1F9B-9D2D595B6531}"/>
              </a:ext>
            </a:extLst>
          </p:cNvPr>
          <p:cNvSpPr/>
          <p:nvPr/>
        </p:nvSpPr>
        <p:spPr>
          <a:xfrm>
            <a:off x="15653764" y="6368671"/>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Understandable (</a:t>
            </a:r>
            <a:r>
              <a:rPr lang="en-US" sz="3200" dirty="0">
                <a:solidFill>
                  <a:srgbClr val="000000"/>
                </a:solidFill>
                <a:latin typeface="+mn-lt"/>
                <a:ea typeface="+mn-ea"/>
                <a:cs typeface="+mn-cs"/>
                <a:sym typeface="Helvetica Neue Medium"/>
              </a:rPr>
              <a:t>9</a:t>
            </a:r>
            <a:r>
              <a:rPr kumimoji="0" lang="en-US" sz="3200" b="0" i="0" u="none" strike="noStrike" cap="none" spc="0" normalizeH="0" baseline="0" dirty="0">
                <a:ln>
                  <a:noFill/>
                </a:ln>
                <a:solidFill>
                  <a:srgbClr val="000000"/>
                </a:solidFill>
                <a:effectLst/>
                <a:uFillTx/>
                <a:latin typeface="+mn-lt"/>
                <a:ea typeface="+mn-ea"/>
                <a:cs typeface="+mn-cs"/>
                <a:sym typeface="Helvetica Neue Medium"/>
              </a:rPr>
              <a:t>)</a:t>
            </a:r>
          </a:p>
        </p:txBody>
      </p:sp>
      <p:sp>
        <p:nvSpPr>
          <p:cNvPr id="43" name="Rectangle 42">
            <a:extLst>
              <a:ext uri="{FF2B5EF4-FFF2-40B4-BE49-F238E27FC236}">
                <a16:creationId xmlns:a16="http://schemas.microsoft.com/office/drawing/2014/main" id="{4647AB7D-EA46-9798-012F-AF46FC143BF8}"/>
              </a:ext>
            </a:extLst>
          </p:cNvPr>
          <p:cNvSpPr/>
          <p:nvPr/>
        </p:nvSpPr>
        <p:spPr>
          <a:xfrm>
            <a:off x="15653763" y="7283071"/>
            <a:ext cx="6042305" cy="595035"/>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000000"/>
                </a:solidFill>
                <a:effectLst/>
                <a:uFillTx/>
                <a:latin typeface="+mn-lt"/>
                <a:ea typeface="+mn-ea"/>
                <a:cs typeface="+mn-cs"/>
                <a:sym typeface="Helvetica Neue Medium"/>
              </a:rPr>
              <a:t>Robust (3)</a:t>
            </a:r>
          </a:p>
        </p:txBody>
      </p:sp>
      <p:sp>
        <p:nvSpPr>
          <p:cNvPr id="44" name="Rectangle 43">
            <a:extLst>
              <a:ext uri="{FF2B5EF4-FFF2-40B4-BE49-F238E27FC236}">
                <a16:creationId xmlns:a16="http://schemas.microsoft.com/office/drawing/2014/main" id="{7416D7D5-CFD1-A9C1-EF81-CCF402FD5899}"/>
              </a:ext>
            </a:extLst>
          </p:cNvPr>
          <p:cNvSpPr/>
          <p:nvPr/>
        </p:nvSpPr>
        <p:spPr>
          <a:xfrm>
            <a:off x="15653764" y="8889449"/>
            <a:ext cx="6042304" cy="59503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Compromising (</a:t>
            </a:r>
            <a:r>
              <a:rPr kumimoji="0" lang="en-US" sz="3200" i="0" u="none" strike="noStrike" cap="none" spc="0" normalizeH="0" baseline="0" dirty="0">
                <a:ln>
                  <a:noFill/>
                </a:ln>
                <a:solidFill>
                  <a:srgbClr val="FFFFFF"/>
                </a:solidFill>
                <a:effectLst/>
                <a:uFillTx/>
                <a:latin typeface="+mn-lt"/>
                <a:ea typeface="+mn-ea"/>
                <a:cs typeface="+mn-cs"/>
                <a:sym typeface="Helvetica Neue Medium"/>
              </a:rPr>
              <a:t>7</a:t>
            </a:r>
            <a:r>
              <a:rPr kumimoji="0" lang="en-US" sz="3200" b="0" i="0" u="none" strike="noStrike" cap="none" spc="0" normalizeH="0" baseline="0" dirty="0">
                <a:ln>
                  <a:noFill/>
                </a:ln>
                <a:solidFill>
                  <a:srgbClr val="FFFFFF"/>
                </a:solidFill>
                <a:effectLst/>
                <a:uFillTx/>
                <a:latin typeface="+mn-lt"/>
                <a:ea typeface="+mn-ea"/>
                <a:cs typeface="+mn-cs"/>
                <a:sym typeface="Helvetica Neue Medium"/>
              </a:rPr>
              <a:t>)</a:t>
            </a:r>
          </a:p>
        </p:txBody>
      </p:sp>
      <p:sp>
        <p:nvSpPr>
          <p:cNvPr id="45" name="Rectangle 44">
            <a:extLst>
              <a:ext uri="{FF2B5EF4-FFF2-40B4-BE49-F238E27FC236}">
                <a16:creationId xmlns:a16="http://schemas.microsoft.com/office/drawing/2014/main" id="{D1E61950-6AAD-DE83-63BE-C079AF31D223}"/>
              </a:ext>
            </a:extLst>
          </p:cNvPr>
          <p:cNvSpPr/>
          <p:nvPr/>
        </p:nvSpPr>
        <p:spPr>
          <a:xfrm>
            <a:off x="15653764" y="9779136"/>
            <a:ext cx="6042304" cy="59503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Assistive (5)</a:t>
            </a:r>
          </a:p>
        </p:txBody>
      </p:sp>
      <p:sp>
        <p:nvSpPr>
          <p:cNvPr id="46" name="Rectangle 45">
            <a:extLst>
              <a:ext uri="{FF2B5EF4-FFF2-40B4-BE49-F238E27FC236}">
                <a16:creationId xmlns:a16="http://schemas.microsoft.com/office/drawing/2014/main" id="{FF967230-D517-906C-7C94-E1D5D0BCCFF2}"/>
              </a:ext>
            </a:extLst>
          </p:cNvPr>
          <p:cNvSpPr/>
          <p:nvPr/>
        </p:nvSpPr>
        <p:spPr>
          <a:xfrm>
            <a:off x="15653764" y="10668823"/>
            <a:ext cx="6042304" cy="59503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rgbClr val="FFFFFF"/>
                </a:solidFill>
                <a:effectLst/>
                <a:uFillTx/>
                <a:latin typeface="+mn-lt"/>
                <a:ea typeface="+mn-ea"/>
                <a:cs typeface="+mn-cs"/>
                <a:sym typeface="Helvetica Neue Medium"/>
              </a:rPr>
              <a:t>Flexible (7)</a:t>
            </a:r>
          </a:p>
        </p:txBody>
      </p:sp>
      <p:sp>
        <p:nvSpPr>
          <p:cNvPr id="50" name="Right Arrow 49">
            <a:extLst>
              <a:ext uri="{FF2B5EF4-FFF2-40B4-BE49-F238E27FC236}">
                <a16:creationId xmlns:a16="http://schemas.microsoft.com/office/drawing/2014/main" id="{48D3032B-7755-0E70-7612-F3307BAC27D3}"/>
              </a:ext>
            </a:extLst>
          </p:cNvPr>
          <p:cNvSpPr/>
          <p:nvPr/>
        </p:nvSpPr>
        <p:spPr>
          <a:xfrm>
            <a:off x="9601201" y="5627684"/>
            <a:ext cx="5382492" cy="1129605"/>
          </a:xfrm>
          <a:prstGeom prst="rightArrow">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Right Arrow 46">
            <a:extLst>
              <a:ext uri="{FF2B5EF4-FFF2-40B4-BE49-F238E27FC236}">
                <a16:creationId xmlns:a16="http://schemas.microsoft.com/office/drawing/2014/main" id="{BAB189C7-5560-2C3F-E56D-05BDB27D6CCF}"/>
              </a:ext>
            </a:extLst>
          </p:cNvPr>
          <p:cNvSpPr/>
          <p:nvPr/>
        </p:nvSpPr>
        <p:spPr>
          <a:xfrm>
            <a:off x="9601201" y="9504362"/>
            <a:ext cx="5382492" cy="1129605"/>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Rectangle 47">
            <a:extLst>
              <a:ext uri="{FF2B5EF4-FFF2-40B4-BE49-F238E27FC236}">
                <a16:creationId xmlns:a16="http://schemas.microsoft.com/office/drawing/2014/main" id="{70750CA8-F68A-B971-2C14-96794D485EDE}"/>
              </a:ext>
            </a:extLst>
          </p:cNvPr>
          <p:cNvSpPr/>
          <p:nvPr/>
        </p:nvSpPr>
        <p:spPr>
          <a:xfrm>
            <a:off x="3332297" y="5535460"/>
            <a:ext cx="5934456" cy="1221829"/>
          </a:xfrm>
          <a:prstGeom prst="rect">
            <a:avLst/>
          </a:prstGeom>
          <a:solidFill>
            <a:schemeClr val="bg1"/>
          </a:solid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49" name="TextBox 48">
            <a:extLst>
              <a:ext uri="{FF2B5EF4-FFF2-40B4-BE49-F238E27FC236}">
                <a16:creationId xmlns:a16="http://schemas.microsoft.com/office/drawing/2014/main" id="{B1FA6D6B-9CD1-491F-1B32-2D3DF710F432}"/>
              </a:ext>
            </a:extLst>
          </p:cNvPr>
          <p:cNvSpPr txBox="1"/>
          <p:nvPr/>
        </p:nvSpPr>
        <p:spPr>
          <a:xfrm>
            <a:off x="3332299" y="5854122"/>
            <a:ext cx="593386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Helvetica Neue"/>
                <a:ea typeface="Helvetica Neue"/>
                <a:cs typeface="Helvetica Neue"/>
                <a:sym typeface="Helvetica Neue"/>
              </a:rPr>
              <a:t>26 Simple Heuristics</a:t>
            </a:r>
          </a:p>
        </p:txBody>
      </p:sp>
      <p:sp>
        <p:nvSpPr>
          <p:cNvPr id="51" name="Rectangle 50">
            <a:extLst>
              <a:ext uri="{FF2B5EF4-FFF2-40B4-BE49-F238E27FC236}">
                <a16:creationId xmlns:a16="http://schemas.microsoft.com/office/drawing/2014/main" id="{8FF53FF0-00E1-3F62-44DF-253CAF11C6D9}"/>
              </a:ext>
            </a:extLst>
          </p:cNvPr>
          <p:cNvSpPr/>
          <p:nvPr/>
        </p:nvSpPr>
        <p:spPr>
          <a:xfrm>
            <a:off x="3332297" y="9446994"/>
            <a:ext cx="5933868" cy="1221829"/>
          </a:xfrm>
          <a:prstGeom prst="rect">
            <a:avLst/>
          </a:prstGeom>
          <a:solidFill>
            <a:srgbClr val="000000"/>
          </a:solidFill>
          <a:ln w="381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mn-lt"/>
              <a:ea typeface="+mn-ea"/>
              <a:cs typeface="+mn-cs"/>
              <a:sym typeface="Helvetica Neue Medium"/>
            </a:endParaRPr>
          </a:p>
        </p:txBody>
      </p:sp>
      <p:sp>
        <p:nvSpPr>
          <p:cNvPr id="52" name="TextBox 51">
            <a:extLst>
              <a:ext uri="{FF2B5EF4-FFF2-40B4-BE49-F238E27FC236}">
                <a16:creationId xmlns:a16="http://schemas.microsoft.com/office/drawing/2014/main" id="{47BBE9BC-F1D7-2A8B-17E1-D1EB604AED9F}"/>
              </a:ext>
            </a:extLst>
          </p:cNvPr>
          <p:cNvSpPr txBox="1"/>
          <p:nvPr/>
        </p:nvSpPr>
        <p:spPr>
          <a:xfrm>
            <a:off x="3332298" y="9765656"/>
            <a:ext cx="5933868"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Helvetica Neue"/>
                <a:ea typeface="Helvetica Neue"/>
                <a:cs typeface="Helvetica Neue"/>
                <a:sym typeface="Helvetica Neue"/>
              </a:rPr>
              <a:t>19 Complex Heuristics</a:t>
            </a:r>
          </a:p>
        </p:txBody>
      </p:sp>
      <p:sp>
        <p:nvSpPr>
          <p:cNvPr id="2" name="Slide Number Placeholder 5">
            <a:extLst>
              <a:ext uri="{FF2B5EF4-FFF2-40B4-BE49-F238E27FC236}">
                <a16:creationId xmlns:a16="http://schemas.microsoft.com/office/drawing/2014/main" id="{502339AE-5EF5-7F90-393E-40CA83B4956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51</a:t>
            </a:fld>
            <a:endParaRPr lang="en-US" sz="1800" dirty="0">
              <a:solidFill>
                <a:srgbClr val="5E5E5E"/>
              </a:solidFill>
            </a:endParaRPr>
          </a:p>
        </p:txBody>
      </p:sp>
    </p:spTree>
    <p:extLst>
      <p:ext uri="{BB962C8B-B14F-4D97-AF65-F5344CB8AC3E}">
        <p14:creationId xmlns:p14="http://schemas.microsoft.com/office/powerpoint/2010/main" val="1648480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Compromising:</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1"/>
            <a:ext cx="21971100" cy="2186648"/>
          </a:xfrm>
          <a:prstGeom prst="rect">
            <a:avLst/>
          </a:prstGeom>
          <a:noFill/>
          <a:ln>
            <a:noFill/>
          </a:ln>
        </p:spPr>
        <p:txBody>
          <a:bodyPr spcFirstLastPara="1" wrap="square" lIns="45700" tIns="45700" rIns="45700" bIns="45700" anchor="t" anchorCtr="0">
            <a:normAutofit fontScale="92500"/>
          </a:bodyPr>
          <a:lstStyle/>
          <a:p>
            <a:pPr marL="0" lvl="0" indent="0"/>
            <a:r>
              <a:rPr lang="en-US" sz="5500" dirty="0">
                <a:latin typeface="Helvetica Neue"/>
                <a:ea typeface="Helvetica Neue"/>
                <a:cs typeface="Helvetica Neue"/>
                <a:sym typeface="Helvetica Neue"/>
              </a:rPr>
              <a:t>Heuristics </a:t>
            </a:r>
            <a:r>
              <a:rPr lang="en-US" dirty="0"/>
              <a:t>that </a:t>
            </a:r>
            <a:r>
              <a:rPr lang="en-US" sz="5500" dirty="0">
                <a:latin typeface="Helvetica Neue"/>
                <a:ea typeface="Helvetica Neue"/>
                <a:cs typeface="Helvetica Neue"/>
                <a:sym typeface="Helvetica Neue"/>
              </a:rPr>
              <a:t>mix </a:t>
            </a:r>
            <a:r>
              <a:rPr lang="en-US" sz="5500" i="1" dirty="0">
                <a:latin typeface="Helvetica Neue"/>
                <a:ea typeface="Helvetica Neue"/>
                <a:cs typeface="Helvetica Neue"/>
                <a:sym typeface="Helvetica Neue"/>
              </a:rPr>
              <a:t>understandable</a:t>
            </a:r>
            <a:r>
              <a:rPr lang="en-US" sz="5500" dirty="0">
                <a:latin typeface="Helvetica Neue"/>
                <a:ea typeface="Helvetica Neue"/>
                <a:cs typeface="Helvetica Neue"/>
                <a:sym typeface="Helvetica Neue"/>
              </a:rPr>
              <a:t> and </a:t>
            </a:r>
            <a:r>
              <a:rPr lang="en-US" sz="5500" i="1" dirty="0">
                <a:latin typeface="Helvetica Neue"/>
                <a:ea typeface="Helvetica Neue"/>
                <a:cs typeface="Helvetica Neue"/>
                <a:sym typeface="Helvetica Neue"/>
              </a:rPr>
              <a:t>robust</a:t>
            </a:r>
            <a:r>
              <a:rPr lang="en-US" i="1" dirty="0"/>
              <a:t>, </a:t>
            </a:r>
            <a:r>
              <a:rPr lang="en-US" dirty="0"/>
              <a:t>evaluating the different ways people use and understand information during interaction.</a:t>
            </a:r>
          </a:p>
        </p:txBody>
      </p:sp>
      <p:pic>
        <p:nvPicPr>
          <p:cNvPr id="20" name="Picture 2" descr="A chart that shows a trend next to a table that shows the month-by-month data for that trend listed out.">
            <a:extLst>
              <a:ext uri="{FF2B5EF4-FFF2-40B4-BE49-F238E27FC236}">
                <a16:creationId xmlns:a16="http://schemas.microsoft.com/office/drawing/2014/main" id="{921A17F5-853A-7138-3733-6793887516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2674" y="4769585"/>
            <a:ext cx="12438652" cy="727448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57533F87-9A4B-4158-4801-48A940629AC3}"/>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52</a:t>
            </a:fld>
            <a:endParaRPr lang="en-US" sz="1800" dirty="0">
              <a:solidFill>
                <a:srgbClr val="5E5E5E"/>
              </a:solidFill>
            </a:endParaRPr>
          </a:p>
        </p:txBody>
      </p:sp>
    </p:spTree>
    <p:extLst>
      <p:ext uri="{BB962C8B-B14F-4D97-AF65-F5344CB8AC3E}">
        <p14:creationId xmlns:p14="http://schemas.microsoft.com/office/powerpoint/2010/main" val="2006628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Assistive: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0"/>
            <a:ext cx="21971100" cy="2526889"/>
          </a:xfrm>
          <a:prstGeom prst="rect">
            <a:avLst/>
          </a:prstGeom>
          <a:noFill/>
          <a:ln>
            <a:noFill/>
          </a:ln>
        </p:spPr>
        <p:txBody>
          <a:bodyPr spcFirstLastPara="1" wrap="square" lIns="45700" tIns="45700" rIns="45700" bIns="45700" anchor="t" anchorCtr="0">
            <a:normAutofit/>
          </a:bodyPr>
          <a:lstStyle/>
          <a:p>
            <a:pPr marL="0" lvl="0" indent="0"/>
            <a:r>
              <a:rPr lang="en-US" dirty="0"/>
              <a:t>Heuristics that mix </a:t>
            </a:r>
            <a:r>
              <a:rPr lang="en-US" i="1" dirty="0"/>
              <a:t>understandable</a:t>
            </a:r>
            <a:r>
              <a:rPr lang="en-US" dirty="0"/>
              <a:t> and </a:t>
            </a:r>
            <a:r>
              <a:rPr lang="en-US" i="1" dirty="0"/>
              <a:t>perceivable</a:t>
            </a:r>
            <a:r>
              <a:rPr lang="en-US" dirty="0"/>
              <a:t>, focusing on the labor required for access.</a:t>
            </a:r>
          </a:p>
        </p:txBody>
      </p:sp>
      <p:pic>
        <p:nvPicPr>
          <p:cNvPr id="4098" name="Picture 2" descr="A dense scatterplot being accessed one element at a time compared by a screen reader to a dense scatterplot where the main outlier cluster (the important part) is being accessed instead.">
            <a:extLst>
              <a:ext uri="{FF2B5EF4-FFF2-40B4-BE49-F238E27FC236}">
                <a16:creationId xmlns:a16="http://schemas.microsoft.com/office/drawing/2014/main" id="{020E58AB-2C2D-4956-25EF-85427DC98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9699" y="4740114"/>
            <a:ext cx="16884502" cy="746721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D8EA0769-F053-FBA3-3E4B-33A99B2B7388}"/>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53</a:t>
            </a:fld>
            <a:endParaRPr lang="en-US" sz="1800" dirty="0">
              <a:solidFill>
                <a:srgbClr val="5E5E5E"/>
              </a:solidFill>
            </a:endParaRPr>
          </a:p>
        </p:txBody>
      </p:sp>
    </p:spTree>
    <p:extLst>
      <p:ext uri="{BB962C8B-B14F-4D97-AF65-F5344CB8AC3E}">
        <p14:creationId xmlns:p14="http://schemas.microsoft.com/office/powerpoint/2010/main" val="253206662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1671928"/>
            <a:ext cx="21971100" cy="3269273"/>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Flexible:</a:t>
            </a:r>
            <a:endParaRPr dirty="0"/>
          </a:p>
        </p:txBody>
      </p:sp>
      <p:sp>
        <p:nvSpPr>
          <p:cNvPr id="18" name="Google Shape;142;g10104eaf235_1_123">
            <a:extLst>
              <a:ext uri="{FF2B5EF4-FFF2-40B4-BE49-F238E27FC236}">
                <a16:creationId xmlns:a16="http://schemas.microsoft.com/office/drawing/2014/main" id="{74F1FFC7-B29C-0266-B271-38E3920B7A9A}"/>
              </a:ext>
            </a:extLst>
          </p:cNvPr>
          <p:cNvSpPr txBox="1">
            <a:spLocks noGrp="1"/>
          </p:cNvSpPr>
          <p:nvPr>
            <p:ph type="body" idx="1"/>
          </p:nvPr>
        </p:nvSpPr>
        <p:spPr>
          <a:xfrm>
            <a:off x="1206400" y="3044570"/>
            <a:ext cx="21971100" cy="2526889"/>
          </a:xfrm>
          <a:prstGeom prst="rect">
            <a:avLst/>
          </a:prstGeom>
          <a:noFill/>
          <a:ln>
            <a:noFill/>
          </a:ln>
        </p:spPr>
        <p:txBody>
          <a:bodyPr spcFirstLastPara="1" wrap="square" lIns="45700" tIns="45700" rIns="45700" bIns="45700" anchor="t" anchorCtr="0">
            <a:normAutofit/>
          </a:bodyPr>
          <a:lstStyle/>
          <a:p>
            <a:pPr marL="0" lvl="0" indent="0"/>
            <a:r>
              <a:rPr lang="en-US" dirty="0"/>
              <a:t>Heuristics that mix </a:t>
            </a:r>
            <a:r>
              <a:rPr lang="en-US" i="1" dirty="0"/>
              <a:t>perceivable</a:t>
            </a:r>
            <a:r>
              <a:rPr lang="en-US" dirty="0"/>
              <a:t> and </a:t>
            </a:r>
            <a:r>
              <a:rPr lang="en-US" i="1" dirty="0"/>
              <a:t>robust</a:t>
            </a:r>
            <a:r>
              <a:rPr lang="en-US" dirty="0"/>
              <a:t>, emphasizing the importance of adjustable and adaptive presentations.</a:t>
            </a:r>
          </a:p>
        </p:txBody>
      </p:sp>
      <p:pic>
        <p:nvPicPr>
          <p:cNvPr id="5122" name="Picture 2" descr="A bar chart that has patterned textures combined with color changing into black and white (but still with textures).">
            <a:extLst>
              <a:ext uri="{FF2B5EF4-FFF2-40B4-BE49-F238E27FC236}">
                <a16:creationId xmlns:a16="http://schemas.microsoft.com/office/drawing/2014/main" id="{CB0DF711-3233-2FA1-6DBC-57478EF999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5924" y="5263266"/>
            <a:ext cx="15732051" cy="642091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5">
            <a:extLst>
              <a:ext uri="{FF2B5EF4-FFF2-40B4-BE49-F238E27FC236}">
                <a16:creationId xmlns:a16="http://schemas.microsoft.com/office/drawing/2014/main" id="{23EFE53F-7F4D-195F-74E3-98C49203A6C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54</a:t>
            </a:fld>
            <a:endParaRPr lang="en-US" sz="1800" dirty="0">
              <a:solidFill>
                <a:srgbClr val="5E5E5E"/>
              </a:solidFill>
            </a:endParaRPr>
          </a:p>
        </p:txBody>
      </p:sp>
    </p:spTree>
    <p:extLst>
      <p:ext uri="{BB962C8B-B14F-4D97-AF65-F5344CB8AC3E}">
        <p14:creationId xmlns:p14="http://schemas.microsoft.com/office/powerpoint/2010/main" val="12981986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3733800"/>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How did we evaluate Chartability?</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55</a:t>
            </a:fld>
            <a:endParaRPr lang="en-US" sz="1800" dirty="0">
              <a:solidFill>
                <a:srgbClr val="5E5E5E"/>
              </a:solidFill>
            </a:endParaRPr>
          </a:p>
        </p:txBody>
      </p:sp>
    </p:spTree>
    <p:extLst>
      <p:ext uri="{BB962C8B-B14F-4D97-AF65-F5344CB8AC3E}">
        <p14:creationId xmlns:p14="http://schemas.microsoft.com/office/powerpoint/2010/main" val="1331982791"/>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56</a:t>
            </a:fld>
            <a:endParaRPr lang="en-US" sz="1800" dirty="0">
              <a:solidFill>
                <a:srgbClr val="5E5E5E"/>
              </a:solidFill>
            </a:endParaRPr>
          </a:p>
        </p:txBody>
      </p:sp>
      <p:pic>
        <p:nvPicPr>
          <p:cNvPr id="7" name="Picture 6"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5A189632-B370-44E3-5572-AC1030A4627B}"/>
              </a:ext>
            </a:extLst>
          </p:cNvPr>
          <p:cNvPicPr>
            <a:picLocks noChangeAspect="1"/>
          </p:cNvPicPr>
          <p:nvPr/>
        </p:nvPicPr>
        <p:blipFill>
          <a:blip r:embed="rId2"/>
          <a:stretch>
            <a:fillRect/>
          </a:stretch>
        </p:blipFill>
        <p:spPr>
          <a:xfrm>
            <a:off x="2632336" y="1948228"/>
            <a:ext cx="7662480" cy="5837720"/>
          </a:xfrm>
          <a:prstGeom prst="rect">
            <a:avLst/>
          </a:prstGeom>
        </p:spPr>
      </p:pic>
      <p:sp>
        <p:nvSpPr>
          <p:cNvPr id="2" name="Oval 1" descr="53 errors.">
            <a:extLst>
              <a:ext uri="{FF2B5EF4-FFF2-40B4-BE49-F238E27FC236}">
                <a16:creationId xmlns:a16="http://schemas.microsoft.com/office/drawing/2014/main" id="{8E7E9C47-BA4B-1164-4BE1-9F12291969C8}"/>
              </a:ext>
            </a:extLst>
          </p:cNvPr>
          <p:cNvSpPr/>
          <p:nvPr/>
        </p:nvSpPr>
        <p:spPr>
          <a:xfrm>
            <a:off x="4508863" y="448308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Oval 2" descr="53 errors.">
            <a:extLst>
              <a:ext uri="{FF2B5EF4-FFF2-40B4-BE49-F238E27FC236}">
                <a16:creationId xmlns:a16="http://schemas.microsoft.com/office/drawing/2014/main" id="{5855B2BB-8E05-346B-0568-93CD07A78113}"/>
              </a:ext>
            </a:extLst>
          </p:cNvPr>
          <p:cNvSpPr/>
          <p:nvPr/>
        </p:nvSpPr>
        <p:spPr>
          <a:xfrm>
            <a:off x="4898608" y="391266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Oval 8" descr="53 errors.">
            <a:extLst>
              <a:ext uri="{FF2B5EF4-FFF2-40B4-BE49-F238E27FC236}">
                <a16:creationId xmlns:a16="http://schemas.microsoft.com/office/drawing/2014/main" id="{3F4C1B23-77CD-8159-825C-5EBCC15C3F73}"/>
              </a:ext>
            </a:extLst>
          </p:cNvPr>
          <p:cNvSpPr/>
          <p:nvPr/>
        </p:nvSpPr>
        <p:spPr>
          <a:xfrm>
            <a:off x="4205863" y="49881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Oval 10" descr="53 errors.">
            <a:extLst>
              <a:ext uri="{FF2B5EF4-FFF2-40B4-BE49-F238E27FC236}">
                <a16:creationId xmlns:a16="http://schemas.microsoft.com/office/drawing/2014/main" id="{9423803C-66FF-A170-EB5B-D2FEE0D4C537}"/>
              </a:ext>
            </a:extLst>
          </p:cNvPr>
          <p:cNvSpPr/>
          <p:nvPr/>
        </p:nvSpPr>
        <p:spPr>
          <a:xfrm>
            <a:off x="4352167" y="674376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descr="53 errors.">
            <a:extLst>
              <a:ext uri="{FF2B5EF4-FFF2-40B4-BE49-F238E27FC236}">
                <a16:creationId xmlns:a16="http://schemas.microsoft.com/office/drawing/2014/main" id="{0F53A235-38C1-1B87-BC4B-1867FA572D9F}"/>
              </a:ext>
            </a:extLst>
          </p:cNvPr>
          <p:cNvSpPr/>
          <p:nvPr/>
        </p:nvSpPr>
        <p:spPr>
          <a:xfrm>
            <a:off x="5815207" y="720096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descr="53 errors.">
            <a:extLst>
              <a:ext uri="{FF2B5EF4-FFF2-40B4-BE49-F238E27FC236}">
                <a16:creationId xmlns:a16="http://schemas.microsoft.com/office/drawing/2014/main" id="{F7C36376-10BE-BAAE-2C93-63A19F94F967}"/>
              </a:ext>
            </a:extLst>
          </p:cNvPr>
          <p:cNvSpPr/>
          <p:nvPr/>
        </p:nvSpPr>
        <p:spPr>
          <a:xfrm>
            <a:off x="4827655" y="52990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Oval 13" descr="53 errors.">
            <a:extLst>
              <a:ext uri="{FF2B5EF4-FFF2-40B4-BE49-F238E27FC236}">
                <a16:creationId xmlns:a16="http://schemas.microsoft.com/office/drawing/2014/main" id="{8E799844-E991-2F68-8AD8-D3D6B7253726}"/>
              </a:ext>
            </a:extLst>
          </p:cNvPr>
          <p:cNvSpPr/>
          <p:nvPr/>
        </p:nvSpPr>
        <p:spPr>
          <a:xfrm>
            <a:off x="5156839" y="59390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descr="53 errors.">
            <a:extLst>
              <a:ext uri="{FF2B5EF4-FFF2-40B4-BE49-F238E27FC236}">
                <a16:creationId xmlns:a16="http://schemas.microsoft.com/office/drawing/2014/main" id="{86B7EA2D-D14D-CBC1-2028-07976DB5506C}"/>
              </a:ext>
            </a:extLst>
          </p:cNvPr>
          <p:cNvSpPr/>
          <p:nvPr/>
        </p:nvSpPr>
        <p:spPr>
          <a:xfrm>
            <a:off x="5266567" y="52807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descr="53 errors.">
            <a:extLst>
              <a:ext uri="{FF2B5EF4-FFF2-40B4-BE49-F238E27FC236}">
                <a16:creationId xmlns:a16="http://schemas.microsoft.com/office/drawing/2014/main" id="{6F00999F-5DC5-358F-9962-E9982AFFEB5B}"/>
              </a:ext>
            </a:extLst>
          </p:cNvPr>
          <p:cNvSpPr/>
          <p:nvPr/>
        </p:nvSpPr>
        <p:spPr>
          <a:xfrm>
            <a:off x="5156839" y="46589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descr="53 errors.">
            <a:extLst>
              <a:ext uri="{FF2B5EF4-FFF2-40B4-BE49-F238E27FC236}">
                <a16:creationId xmlns:a16="http://schemas.microsoft.com/office/drawing/2014/main" id="{70725ABD-2C23-58C9-E3F8-EDF10B9D3AFE}"/>
              </a:ext>
            </a:extLst>
          </p:cNvPr>
          <p:cNvSpPr/>
          <p:nvPr/>
        </p:nvSpPr>
        <p:spPr>
          <a:xfrm>
            <a:off x="5723767" y="42383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descr="53 errors.">
            <a:extLst>
              <a:ext uri="{FF2B5EF4-FFF2-40B4-BE49-F238E27FC236}">
                <a16:creationId xmlns:a16="http://schemas.microsoft.com/office/drawing/2014/main" id="{39072BC0-E6C9-ED08-D982-F5432E83BFF4}"/>
              </a:ext>
            </a:extLst>
          </p:cNvPr>
          <p:cNvSpPr/>
          <p:nvPr/>
        </p:nvSpPr>
        <p:spPr>
          <a:xfrm>
            <a:off x="5742055" y="50064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descr="53 errors.">
            <a:extLst>
              <a:ext uri="{FF2B5EF4-FFF2-40B4-BE49-F238E27FC236}">
                <a16:creationId xmlns:a16="http://schemas.microsoft.com/office/drawing/2014/main" id="{663B5AFA-F4C7-99E9-0705-0B370BD07AFF}"/>
              </a:ext>
            </a:extLst>
          </p:cNvPr>
          <p:cNvSpPr/>
          <p:nvPr/>
        </p:nvSpPr>
        <p:spPr>
          <a:xfrm>
            <a:off x="5998087" y="54453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descr="53 errors.">
            <a:extLst>
              <a:ext uri="{FF2B5EF4-FFF2-40B4-BE49-F238E27FC236}">
                <a16:creationId xmlns:a16="http://schemas.microsoft.com/office/drawing/2014/main" id="{C7C16FC8-D175-2AC1-E469-BC638740010B}"/>
              </a:ext>
            </a:extLst>
          </p:cNvPr>
          <p:cNvSpPr/>
          <p:nvPr/>
        </p:nvSpPr>
        <p:spPr>
          <a:xfrm>
            <a:off x="5851783" y="61585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descr="53 errors.">
            <a:extLst>
              <a:ext uri="{FF2B5EF4-FFF2-40B4-BE49-F238E27FC236}">
                <a16:creationId xmlns:a16="http://schemas.microsoft.com/office/drawing/2014/main" id="{99234A1F-7C20-0EB7-DDDA-BA651B5BEDD0}"/>
              </a:ext>
            </a:extLst>
          </p:cNvPr>
          <p:cNvSpPr/>
          <p:nvPr/>
        </p:nvSpPr>
        <p:spPr>
          <a:xfrm>
            <a:off x="6510151" y="65060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descr="53 errors.">
            <a:extLst>
              <a:ext uri="{FF2B5EF4-FFF2-40B4-BE49-F238E27FC236}">
                <a16:creationId xmlns:a16="http://schemas.microsoft.com/office/drawing/2014/main" id="{9C6F2ABD-B9C3-FE6D-755F-8727CCBD7AEE}"/>
              </a:ext>
            </a:extLst>
          </p:cNvPr>
          <p:cNvSpPr/>
          <p:nvPr/>
        </p:nvSpPr>
        <p:spPr>
          <a:xfrm>
            <a:off x="7003927" y="60488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descr="53 errors.">
            <a:extLst>
              <a:ext uri="{FF2B5EF4-FFF2-40B4-BE49-F238E27FC236}">
                <a16:creationId xmlns:a16="http://schemas.microsoft.com/office/drawing/2014/main" id="{5DFF721A-320E-4187-FDD4-E891B71245D4}"/>
              </a:ext>
            </a:extLst>
          </p:cNvPr>
          <p:cNvSpPr/>
          <p:nvPr/>
        </p:nvSpPr>
        <p:spPr>
          <a:xfrm>
            <a:off x="6711319" y="55367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descr="53 errors.">
            <a:extLst>
              <a:ext uri="{FF2B5EF4-FFF2-40B4-BE49-F238E27FC236}">
                <a16:creationId xmlns:a16="http://schemas.microsoft.com/office/drawing/2014/main" id="{E9C7D38A-6822-72F5-E9DE-C1074D24CC3C}"/>
              </a:ext>
            </a:extLst>
          </p:cNvPr>
          <p:cNvSpPr/>
          <p:nvPr/>
        </p:nvSpPr>
        <p:spPr>
          <a:xfrm>
            <a:off x="6674743" y="51344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descr="53 errors.">
            <a:extLst>
              <a:ext uri="{FF2B5EF4-FFF2-40B4-BE49-F238E27FC236}">
                <a16:creationId xmlns:a16="http://schemas.microsoft.com/office/drawing/2014/main" id="{3E1CBF8F-BAB9-86BB-8B90-A1145D835B7E}"/>
              </a:ext>
            </a:extLst>
          </p:cNvPr>
          <p:cNvSpPr/>
          <p:nvPr/>
        </p:nvSpPr>
        <p:spPr>
          <a:xfrm>
            <a:off x="6528439" y="47320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descr="53 errors.">
            <a:extLst>
              <a:ext uri="{FF2B5EF4-FFF2-40B4-BE49-F238E27FC236}">
                <a16:creationId xmlns:a16="http://schemas.microsoft.com/office/drawing/2014/main" id="{EB1B23A5-E4E6-F44D-9020-9AA0E49C037F}"/>
              </a:ext>
            </a:extLst>
          </p:cNvPr>
          <p:cNvSpPr/>
          <p:nvPr/>
        </p:nvSpPr>
        <p:spPr>
          <a:xfrm>
            <a:off x="6546727" y="42748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descr="53 errors.">
            <a:extLst>
              <a:ext uri="{FF2B5EF4-FFF2-40B4-BE49-F238E27FC236}">
                <a16:creationId xmlns:a16="http://schemas.microsoft.com/office/drawing/2014/main" id="{5B0DE3E6-B945-0DB9-2088-2B64B7C5BC3E}"/>
              </a:ext>
            </a:extLst>
          </p:cNvPr>
          <p:cNvSpPr/>
          <p:nvPr/>
        </p:nvSpPr>
        <p:spPr>
          <a:xfrm>
            <a:off x="7150231" y="43846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descr="53 errors.">
            <a:extLst>
              <a:ext uri="{FF2B5EF4-FFF2-40B4-BE49-F238E27FC236}">
                <a16:creationId xmlns:a16="http://schemas.microsoft.com/office/drawing/2014/main" id="{D06212C0-0CF5-5138-DE74-F9825746A48E}"/>
              </a:ext>
            </a:extLst>
          </p:cNvPr>
          <p:cNvSpPr/>
          <p:nvPr/>
        </p:nvSpPr>
        <p:spPr>
          <a:xfrm>
            <a:off x="7205095" y="51344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descr="53 errors.">
            <a:extLst>
              <a:ext uri="{FF2B5EF4-FFF2-40B4-BE49-F238E27FC236}">
                <a16:creationId xmlns:a16="http://schemas.microsoft.com/office/drawing/2014/main" id="{E0A8023A-B760-0B65-2E7D-2B7748112727}"/>
              </a:ext>
            </a:extLst>
          </p:cNvPr>
          <p:cNvSpPr/>
          <p:nvPr/>
        </p:nvSpPr>
        <p:spPr>
          <a:xfrm>
            <a:off x="7387975" y="56099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descr="53 errors.">
            <a:extLst>
              <a:ext uri="{FF2B5EF4-FFF2-40B4-BE49-F238E27FC236}">
                <a16:creationId xmlns:a16="http://schemas.microsoft.com/office/drawing/2014/main" id="{D544749C-C34A-802A-9586-9E1C99D0207D}"/>
              </a:ext>
            </a:extLst>
          </p:cNvPr>
          <p:cNvSpPr/>
          <p:nvPr/>
        </p:nvSpPr>
        <p:spPr>
          <a:xfrm>
            <a:off x="7369687" y="6067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descr="53 errors.">
            <a:extLst>
              <a:ext uri="{FF2B5EF4-FFF2-40B4-BE49-F238E27FC236}">
                <a16:creationId xmlns:a16="http://schemas.microsoft.com/office/drawing/2014/main" id="{1D5B027D-8568-8625-A874-E1C09C140629}"/>
              </a:ext>
            </a:extLst>
          </p:cNvPr>
          <p:cNvSpPr/>
          <p:nvPr/>
        </p:nvSpPr>
        <p:spPr>
          <a:xfrm>
            <a:off x="7369687" y="65243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descr="53 errors.">
            <a:extLst>
              <a:ext uri="{FF2B5EF4-FFF2-40B4-BE49-F238E27FC236}">
                <a16:creationId xmlns:a16="http://schemas.microsoft.com/office/drawing/2014/main" id="{1A71996E-5C37-B00A-C0DB-713C56C27A68}"/>
              </a:ext>
            </a:extLst>
          </p:cNvPr>
          <p:cNvSpPr/>
          <p:nvPr/>
        </p:nvSpPr>
        <p:spPr>
          <a:xfrm>
            <a:off x="7790311" y="65243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descr="53 errors.">
            <a:extLst>
              <a:ext uri="{FF2B5EF4-FFF2-40B4-BE49-F238E27FC236}">
                <a16:creationId xmlns:a16="http://schemas.microsoft.com/office/drawing/2014/main" id="{543A8EFA-DAC9-532E-E348-8A741656B33B}"/>
              </a:ext>
            </a:extLst>
          </p:cNvPr>
          <p:cNvSpPr/>
          <p:nvPr/>
        </p:nvSpPr>
        <p:spPr>
          <a:xfrm>
            <a:off x="8082919" y="63048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descr="53 errors.">
            <a:extLst>
              <a:ext uri="{FF2B5EF4-FFF2-40B4-BE49-F238E27FC236}">
                <a16:creationId xmlns:a16="http://schemas.microsoft.com/office/drawing/2014/main" id="{573159B7-C6F9-A48C-5E01-C90BCCB3CA98}"/>
              </a:ext>
            </a:extLst>
          </p:cNvPr>
          <p:cNvSpPr/>
          <p:nvPr/>
        </p:nvSpPr>
        <p:spPr>
          <a:xfrm>
            <a:off x="8448679" y="63231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descr="53 errors.">
            <a:extLst>
              <a:ext uri="{FF2B5EF4-FFF2-40B4-BE49-F238E27FC236}">
                <a16:creationId xmlns:a16="http://schemas.microsoft.com/office/drawing/2014/main" id="{6E6B7C4A-0AE1-B9D9-A0FE-E004FCA831F9}"/>
              </a:ext>
            </a:extLst>
          </p:cNvPr>
          <p:cNvSpPr/>
          <p:nvPr/>
        </p:nvSpPr>
        <p:spPr>
          <a:xfrm>
            <a:off x="8722999" y="68717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descr="53 errors.">
            <a:extLst>
              <a:ext uri="{FF2B5EF4-FFF2-40B4-BE49-F238E27FC236}">
                <a16:creationId xmlns:a16="http://schemas.microsoft.com/office/drawing/2014/main" id="{95660581-6F6A-F9C4-5A08-34637EA3F753}"/>
              </a:ext>
            </a:extLst>
          </p:cNvPr>
          <p:cNvSpPr/>
          <p:nvPr/>
        </p:nvSpPr>
        <p:spPr>
          <a:xfrm>
            <a:off x="8759575" y="6067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descr="53 errors.">
            <a:extLst>
              <a:ext uri="{FF2B5EF4-FFF2-40B4-BE49-F238E27FC236}">
                <a16:creationId xmlns:a16="http://schemas.microsoft.com/office/drawing/2014/main" id="{30859E14-DA6E-3C7A-43AC-79F48E3CE4ED}"/>
              </a:ext>
            </a:extLst>
          </p:cNvPr>
          <p:cNvSpPr/>
          <p:nvPr/>
        </p:nvSpPr>
        <p:spPr>
          <a:xfrm>
            <a:off x="8997319" y="577450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descr="53 errors.">
            <a:extLst>
              <a:ext uri="{FF2B5EF4-FFF2-40B4-BE49-F238E27FC236}">
                <a16:creationId xmlns:a16="http://schemas.microsoft.com/office/drawing/2014/main" id="{25312543-093C-0ADB-127F-3349CB9F687A}"/>
              </a:ext>
            </a:extLst>
          </p:cNvPr>
          <p:cNvSpPr/>
          <p:nvPr/>
        </p:nvSpPr>
        <p:spPr>
          <a:xfrm>
            <a:off x="8905879" y="54818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descr="53 errors.">
            <a:extLst>
              <a:ext uri="{FF2B5EF4-FFF2-40B4-BE49-F238E27FC236}">
                <a16:creationId xmlns:a16="http://schemas.microsoft.com/office/drawing/2014/main" id="{4B9C33C8-DE4E-8DBF-5792-FEB1C95B7980}"/>
              </a:ext>
            </a:extLst>
          </p:cNvPr>
          <p:cNvSpPr/>
          <p:nvPr/>
        </p:nvSpPr>
        <p:spPr>
          <a:xfrm>
            <a:off x="9655687" y="55367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descr="53 errors.">
            <a:extLst>
              <a:ext uri="{FF2B5EF4-FFF2-40B4-BE49-F238E27FC236}">
                <a16:creationId xmlns:a16="http://schemas.microsoft.com/office/drawing/2014/main" id="{C8B12EE6-B694-D996-C19F-3AB1EB14ACC1}"/>
              </a:ext>
            </a:extLst>
          </p:cNvPr>
          <p:cNvSpPr/>
          <p:nvPr/>
        </p:nvSpPr>
        <p:spPr>
          <a:xfrm>
            <a:off x="8979031" y="52990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descr="53 errors.">
            <a:extLst>
              <a:ext uri="{FF2B5EF4-FFF2-40B4-BE49-F238E27FC236}">
                <a16:creationId xmlns:a16="http://schemas.microsoft.com/office/drawing/2014/main" id="{DE06F983-A3A9-A1AE-5AE3-350C0D4D96C7}"/>
              </a:ext>
            </a:extLst>
          </p:cNvPr>
          <p:cNvSpPr/>
          <p:nvPr/>
        </p:nvSpPr>
        <p:spPr>
          <a:xfrm>
            <a:off x="9289927" y="531730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descr="53 errors.">
            <a:extLst>
              <a:ext uri="{FF2B5EF4-FFF2-40B4-BE49-F238E27FC236}">
                <a16:creationId xmlns:a16="http://schemas.microsoft.com/office/drawing/2014/main" id="{1607B766-AA2F-75E6-84BC-00079B867E8D}"/>
              </a:ext>
            </a:extLst>
          </p:cNvPr>
          <p:cNvSpPr/>
          <p:nvPr/>
        </p:nvSpPr>
        <p:spPr>
          <a:xfrm>
            <a:off x="9235063" y="50612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descr="53 errors.">
            <a:extLst>
              <a:ext uri="{FF2B5EF4-FFF2-40B4-BE49-F238E27FC236}">
                <a16:creationId xmlns:a16="http://schemas.microsoft.com/office/drawing/2014/main" id="{A9792B58-0A69-8FDA-218A-BFD600D1350B}"/>
              </a:ext>
            </a:extLst>
          </p:cNvPr>
          <p:cNvSpPr/>
          <p:nvPr/>
        </p:nvSpPr>
        <p:spPr>
          <a:xfrm>
            <a:off x="8777863" y="50429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descr="53 errors.">
            <a:extLst>
              <a:ext uri="{FF2B5EF4-FFF2-40B4-BE49-F238E27FC236}">
                <a16:creationId xmlns:a16="http://schemas.microsoft.com/office/drawing/2014/main" id="{9EA7348D-63AF-D743-8499-5E542B2F14C1}"/>
              </a:ext>
            </a:extLst>
          </p:cNvPr>
          <p:cNvSpPr/>
          <p:nvPr/>
        </p:nvSpPr>
        <p:spPr>
          <a:xfrm>
            <a:off x="8979031" y="46955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descr="53 errors.">
            <a:extLst>
              <a:ext uri="{FF2B5EF4-FFF2-40B4-BE49-F238E27FC236}">
                <a16:creationId xmlns:a16="http://schemas.microsoft.com/office/drawing/2014/main" id="{EC48B992-417A-974E-BDC2-6CCA844BAB94}"/>
              </a:ext>
            </a:extLst>
          </p:cNvPr>
          <p:cNvSpPr/>
          <p:nvPr/>
        </p:nvSpPr>
        <p:spPr>
          <a:xfrm>
            <a:off x="9271639" y="48966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descr="53 errors.">
            <a:extLst>
              <a:ext uri="{FF2B5EF4-FFF2-40B4-BE49-F238E27FC236}">
                <a16:creationId xmlns:a16="http://schemas.microsoft.com/office/drawing/2014/main" id="{27F96267-B5AC-B170-59B6-D125134A95DA}"/>
              </a:ext>
            </a:extLst>
          </p:cNvPr>
          <p:cNvSpPr/>
          <p:nvPr/>
        </p:nvSpPr>
        <p:spPr>
          <a:xfrm>
            <a:off x="9491095" y="48966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descr="53 errors.">
            <a:extLst>
              <a:ext uri="{FF2B5EF4-FFF2-40B4-BE49-F238E27FC236}">
                <a16:creationId xmlns:a16="http://schemas.microsoft.com/office/drawing/2014/main" id="{5C338810-95E7-C5C6-14A1-63AAF421FC02}"/>
              </a:ext>
            </a:extLst>
          </p:cNvPr>
          <p:cNvSpPr/>
          <p:nvPr/>
        </p:nvSpPr>
        <p:spPr>
          <a:xfrm>
            <a:off x="9417943" y="46955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descr="53 errors.">
            <a:extLst>
              <a:ext uri="{FF2B5EF4-FFF2-40B4-BE49-F238E27FC236}">
                <a16:creationId xmlns:a16="http://schemas.microsoft.com/office/drawing/2014/main" id="{36C4046B-1C94-1A3F-C33E-9D652A78E544}"/>
              </a:ext>
            </a:extLst>
          </p:cNvPr>
          <p:cNvSpPr/>
          <p:nvPr/>
        </p:nvSpPr>
        <p:spPr>
          <a:xfrm>
            <a:off x="9381367" y="45674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descr="53 errors.">
            <a:extLst>
              <a:ext uri="{FF2B5EF4-FFF2-40B4-BE49-F238E27FC236}">
                <a16:creationId xmlns:a16="http://schemas.microsoft.com/office/drawing/2014/main" id="{F6E51687-EAA8-ED59-DB3C-6B73A86256F8}"/>
              </a:ext>
            </a:extLst>
          </p:cNvPr>
          <p:cNvSpPr/>
          <p:nvPr/>
        </p:nvSpPr>
        <p:spPr>
          <a:xfrm>
            <a:off x="9198487" y="445776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descr="53 errors.">
            <a:extLst>
              <a:ext uri="{FF2B5EF4-FFF2-40B4-BE49-F238E27FC236}">
                <a16:creationId xmlns:a16="http://schemas.microsoft.com/office/drawing/2014/main" id="{000D9015-C71D-2DCE-9B0D-8CF4F6E5AE98}"/>
              </a:ext>
            </a:extLst>
          </p:cNvPr>
          <p:cNvSpPr/>
          <p:nvPr/>
        </p:nvSpPr>
        <p:spPr>
          <a:xfrm>
            <a:off x="9582535" y="42383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descr="53 errors.">
            <a:extLst>
              <a:ext uri="{FF2B5EF4-FFF2-40B4-BE49-F238E27FC236}">
                <a16:creationId xmlns:a16="http://schemas.microsoft.com/office/drawing/2014/main" id="{2CD4D92D-DBB4-81DE-8B3C-7135538F6309}"/>
              </a:ext>
            </a:extLst>
          </p:cNvPr>
          <p:cNvSpPr/>
          <p:nvPr/>
        </p:nvSpPr>
        <p:spPr>
          <a:xfrm>
            <a:off x="8302375" y="52441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descr="53 errors.">
            <a:extLst>
              <a:ext uri="{FF2B5EF4-FFF2-40B4-BE49-F238E27FC236}">
                <a16:creationId xmlns:a16="http://schemas.microsoft.com/office/drawing/2014/main" id="{B31A9933-857A-BF52-DE10-531A8A561F4B}"/>
              </a:ext>
            </a:extLst>
          </p:cNvPr>
          <p:cNvSpPr/>
          <p:nvPr/>
        </p:nvSpPr>
        <p:spPr>
          <a:xfrm>
            <a:off x="8649847" y="54270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descr="53 errors.">
            <a:extLst>
              <a:ext uri="{FF2B5EF4-FFF2-40B4-BE49-F238E27FC236}">
                <a16:creationId xmlns:a16="http://schemas.microsoft.com/office/drawing/2014/main" id="{04F1DA79-94FB-A4AA-5F53-BC3D0D60683A}"/>
              </a:ext>
            </a:extLst>
          </p:cNvPr>
          <p:cNvSpPr/>
          <p:nvPr/>
        </p:nvSpPr>
        <p:spPr>
          <a:xfrm>
            <a:off x="8192647" y="56282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descr="53 errors.">
            <a:extLst>
              <a:ext uri="{FF2B5EF4-FFF2-40B4-BE49-F238E27FC236}">
                <a16:creationId xmlns:a16="http://schemas.microsoft.com/office/drawing/2014/main" id="{7A2EDA71-DD0D-7A29-21CE-135331679AE9}"/>
              </a:ext>
            </a:extLst>
          </p:cNvPr>
          <p:cNvSpPr/>
          <p:nvPr/>
        </p:nvSpPr>
        <p:spPr>
          <a:xfrm>
            <a:off x="8101207" y="59025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descr="53 errors.">
            <a:extLst>
              <a:ext uri="{FF2B5EF4-FFF2-40B4-BE49-F238E27FC236}">
                <a16:creationId xmlns:a16="http://schemas.microsoft.com/office/drawing/2014/main" id="{56ECCC95-269C-25BA-5881-FA1813B9D4C7}"/>
              </a:ext>
            </a:extLst>
          </p:cNvPr>
          <p:cNvSpPr/>
          <p:nvPr/>
        </p:nvSpPr>
        <p:spPr>
          <a:xfrm>
            <a:off x="7717159" y="531730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descr="53 errors.">
            <a:extLst>
              <a:ext uri="{FF2B5EF4-FFF2-40B4-BE49-F238E27FC236}">
                <a16:creationId xmlns:a16="http://schemas.microsoft.com/office/drawing/2014/main" id="{6BCED219-DF4C-9C84-1918-138E5E564517}"/>
              </a:ext>
            </a:extLst>
          </p:cNvPr>
          <p:cNvSpPr/>
          <p:nvPr/>
        </p:nvSpPr>
        <p:spPr>
          <a:xfrm>
            <a:off x="8156071" y="46772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descr="53 errors.">
            <a:extLst>
              <a:ext uri="{FF2B5EF4-FFF2-40B4-BE49-F238E27FC236}">
                <a16:creationId xmlns:a16="http://schemas.microsoft.com/office/drawing/2014/main" id="{B877CC76-1484-8EA8-113D-25C84C0471A9}"/>
              </a:ext>
            </a:extLst>
          </p:cNvPr>
          <p:cNvSpPr/>
          <p:nvPr/>
        </p:nvSpPr>
        <p:spPr>
          <a:xfrm>
            <a:off x="7534279" y="47320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descr="53 errors.">
            <a:extLst>
              <a:ext uri="{FF2B5EF4-FFF2-40B4-BE49-F238E27FC236}">
                <a16:creationId xmlns:a16="http://schemas.microsoft.com/office/drawing/2014/main" id="{E1308492-373D-691D-42E4-DD37FE84E078}"/>
              </a:ext>
            </a:extLst>
          </p:cNvPr>
          <p:cNvSpPr/>
          <p:nvPr/>
        </p:nvSpPr>
        <p:spPr>
          <a:xfrm>
            <a:off x="6797144" y="326669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9" name="Oval 58" descr="53 errors.">
            <a:extLst>
              <a:ext uri="{FF2B5EF4-FFF2-40B4-BE49-F238E27FC236}">
                <a16:creationId xmlns:a16="http://schemas.microsoft.com/office/drawing/2014/main" id="{86F37B7D-CDE8-AD79-AAA9-C6225A8C3CAB}"/>
              </a:ext>
            </a:extLst>
          </p:cNvPr>
          <p:cNvSpPr/>
          <p:nvPr/>
        </p:nvSpPr>
        <p:spPr>
          <a:xfrm>
            <a:off x="7418936" y="324840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0" name="Oval 59" descr="53 errors.">
            <a:extLst>
              <a:ext uri="{FF2B5EF4-FFF2-40B4-BE49-F238E27FC236}">
                <a16:creationId xmlns:a16="http://schemas.microsoft.com/office/drawing/2014/main" id="{536496D9-EF95-6FAB-C0A8-C59528BD06E8}"/>
              </a:ext>
            </a:extLst>
          </p:cNvPr>
          <p:cNvSpPr/>
          <p:nvPr/>
        </p:nvSpPr>
        <p:spPr>
          <a:xfrm>
            <a:off x="5608424" y="25168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pic>
        <p:nvPicPr>
          <p:cNvPr id="115" name="Picture 114"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3956029C-A632-9476-59A2-8F4E5AC48538}"/>
              </a:ext>
            </a:extLst>
          </p:cNvPr>
          <p:cNvPicPr>
            <a:picLocks noChangeAspect="1"/>
          </p:cNvPicPr>
          <p:nvPr/>
        </p:nvPicPr>
        <p:blipFill>
          <a:blip r:embed="rId2"/>
          <a:stretch>
            <a:fillRect/>
          </a:stretch>
        </p:blipFill>
        <p:spPr>
          <a:xfrm>
            <a:off x="14217665" y="1948228"/>
            <a:ext cx="7407147" cy="5643192"/>
          </a:xfrm>
          <a:prstGeom prst="rect">
            <a:avLst/>
          </a:prstGeom>
        </p:spPr>
      </p:pic>
      <p:grpSp>
        <p:nvGrpSpPr>
          <p:cNvPr id="116" name="Group 115" descr="57 errors">
            <a:extLst>
              <a:ext uri="{FF2B5EF4-FFF2-40B4-BE49-F238E27FC236}">
                <a16:creationId xmlns:a16="http://schemas.microsoft.com/office/drawing/2014/main" id="{9EBDB2A3-D983-7E35-5BD4-BBAB7EC69066}"/>
              </a:ext>
            </a:extLst>
          </p:cNvPr>
          <p:cNvGrpSpPr/>
          <p:nvPr/>
        </p:nvGrpSpPr>
        <p:grpSpPr>
          <a:xfrm>
            <a:off x="14175826" y="3742870"/>
            <a:ext cx="7307870" cy="3678048"/>
            <a:chOff x="1165852" y="5384893"/>
            <a:chExt cx="7307870" cy="3678048"/>
          </a:xfrm>
        </p:grpSpPr>
        <p:sp>
          <p:nvSpPr>
            <p:cNvPr id="117" name="Oval 116">
              <a:extLst>
                <a:ext uri="{FF2B5EF4-FFF2-40B4-BE49-F238E27FC236}">
                  <a16:creationId xmlns:a16="http://schemas.microsoft.com/office/drawing/2014/main" id="{5A8B9717-23BD-CD5A-A4A9-58CD56AE59A3}"/>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8" name="Oval 117">
              <a:extLst>
                <a:ext uri="{FF2B5EF4-FFF2-40B4-BE49-F238E27FC236}">
                  <a16:creationId xmlns:a16="http://schemas.microsoft.com/office/drawing/2014/main" id="{8866EF48-6B6A-B1CC-AF65-DAC28896DB9F}"/>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9" name="Oval 118">
              <a:extLst>
                <a:ext uri="{FF2B5EF4-FFF2-40B4-BE49-F238E27FC236}">
                  <a16:creationId xmlns:a16="http://schemas.microsoft.com/office/drawing/2014/main" id="{2E3E8321-42F0-133F-E2ED-C050003BF045}"/>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0" name="Oval 119">
              <a:extLst>
                <a:ext uri="{FF2B5EF4-FFF2-40B4-BE49-F238E27FC236}">
                  <a16:creationId xmlns:a16="http://schemas.microsoft.com/office/drawing/2014/main" id="{F94DD0EA-1E94-053E-272D-522567C4C335}"/>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1" name="Oval 120">
              <a:extLst>
                <a:ext uri="{FF2B5EF4-FFF2-40B4-BE49-F238E27FC236}">
                  <a16:creationId xmlns:a16="http://schemas.microsoft.com/office/drawing/2014/main" id="{ABA915E2-CE06-3FC0-4CF6-DBB4DBB10CFA}"/>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2" name="Oval 121">
              <a:extLst>
                <a:ext uri="{FF2B5EF4-FFF2-40B4-BE49-F238E27FC236}">
                  <a16:creationId xmlns:a16="http://schemas.microsoft.com/office/drawing/2014/main" id="{B4371330-8595-3176-03D2-28D74C58B705}"/>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3" name="Oval 122">
              <a:extLst>
                <a:ext uri="{FF2B5EF4-FFF2-40B4-BE49-F238E27FC236}">
                  <a16:creationId xmlns:a16="http://schemas.microsoft.com/office/drawing/2014/main" id="{4EC66EA9-BDCE-0C74-7364-7E725FFF0916}"/>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4" name="Oval 123">
              <a:extLst>
                <a:ext uri="{FF2B5EF4-FFF2-40B4-BE49-F238E27FC236}">
                  <a16:creationId xmlns:a16="http://schemas.microsoft.com/office/drawing/2014/main" id="{CF12B9BE-6602-1AC2-A283-DE12320A7872}"/>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5" name="Oval 124">
              <a:extLst>
                <a:ext uri="{FF2B5EF4-FFF2-40B4-BE49-F238E27FC236}">
                  <a16:creationId xmlns:a16="http://schemas.microsoft.com/office/drawing/2014/main" id="{828CD8C0-CF4F-B4B5-4E45-6E5D786A97EE}"/>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6" name="Oval 125">
              <a:extLst>
                <a:ext uri="{FF2B5EF4-FFF2-40B4-BE49-F238E27FC236}">
                  <a16:creationId xmlns:a16="http://schemas.microsoft.com/office/drawing/2014/main" id="{6EBBAB57-12E4-8B5A-4D72-FC86B7434ADC}"/>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7" name="Oval 126">
              <a:extLst>
                <a:ext uri="{FF2B5EF4-FFF2-40B4-BE49-F238E27FC236}">
                  <a16:creationId xmlns:a16="http://schemas.microsoft.com/office/drawing/2014/main" id="{239AB9FA-B243-AA25-AF75-B1D431162704}"/>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8" name="Oval 127">
              <a:extLst>
                <a:ext uri="{FF2B5EF4-FFF2-40B4-BE49-F238E27FC236}">
                  <a16:creationId xmlns:a16="http://schemas.microsoft.com/office/drawing/2014/main" id="{BFA2282F-4C42-EBB3-9286-95711220EF30}"/>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9" name="Oval 128">
              <a:extLst>
                <a:ext uri="{FF2B5EF4-FFF2-40B4-BE49-F238E27FC236}">
                  <a16:creationId xmlns:a16="http://schemas.microsoft.com/office/drawing/2014/main" id="{72FA7D26-BFCF-FA87-3E75-54A57EE6C20F}"/>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0" name="Oval 129">
              <a:extLst>
                <a:ext uri="{FF2B5EF4-FFF2-40B4-BE49-F238E27FC236}">
                  <a16:creationId xmlns:a16="http://schemas.microsoft.com/office/drawing/2014/main" id="{773BFA02-1154-2B0E-89CD-B37DB721E0C9}"/>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1" name="Oval 130">
              <a:extLst>
                <a:ext uri="{FF2B5EF4-FFF2-40B4-BE49-F238E27FC236}">
                  <a16:creationId xmlns:a16="http://schemas.microsoft.com/office/drawing/2014/main" id="{8D8FE2BC-02CD-8E28-EB1B-209BD3FEB983}"/>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2" name="Oval 131">
              <a:extLst>
                <a:ext uri="{FF2B5EF4-FFF2-40B4-BE49-F238E27FC236}">
                  <a16:creationId xmlns:a16="http://schemas.microsoft.com/office/drawing/2014/main" id="{772B0598-C4F1-76E1-73B5-FC8C1269D7BF}"/>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3" name="Oval 132">
              <a:extLst>
                <a:ext uri="{FF2B5EF4-FFF2-40B4-BE49-F238E27FC236}">
                  <a16:creationId xmlns:a16="http://schemas.microsoft.com/office/drawing/2014/main" id="{5149B334-A669-8F9F-9C42-7300F39B0B51}"/>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4" name="Oval 133">
              <a:extLst>
                <a:ext uri="{FF2B5EF4-FFF2-40B4-BE49-F238E27FC236}">
                  <a16:creationId xmlns:a16="http://schemas.microsoft.com/office/drawing/2014/main" id="{6E5E3D6D-CE4B-51AB-A0E8-D4C8C096345A}"/>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5" name="Oval 134">
              <a:extLst>
                <a:ext uri="{FF2B5EF4-FFF2-40B4-BE49-F238E27FC236}">
                  <a16:creationId xmlns:a16="http://schemas.microsoft.com/office/drawing/2014/main" id="{BD511890-E9C9-D5B6-E640-50411EE0EBF7}"/>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6" name="Oval 135">
              <a:extLst>
                <a:ext uri="{FF2B5EF4-FFF2-40B4-BE49-F238E27FC236}">
                  <a16:creationId xmlns:a16="http://schemas.microsoft.com/office/drawing/2014/main" id="{50E5BEF8-3187-3460-C020-A6D37CEFE82A}"/>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7" name="Oval 136">
              <a:extLst>
                <a:ext uri="{FF2B5EF4-FFF2-40B4-BE49-F238E27FC236}">
                  <a16:creationId xmlns:a16="http://schemas.microsoft.com/office/drawing/2014/main" id="{9E6DDDF7-414D-B171-3B57-2BC854631976}"/>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8" name="Oval 137">
              <a:extLst>
                <a:ext uri="{FF2B5EF4-FFF2-40B4-BE49-F238E27FC236}">
                  <a16:creationId xmlns:a16="http://schemas.microsoft.com/office/drawing/2014/main" id="{33FB1320-129D-9857-00C9-BF4DB95BBFA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9" name="Oval 138">
              <a:extLst>
                <a:ext uri="{FF2B5EF4-FFF2-40B4-BE49-F238E27FC236}">
                  <a16:creationId xmlns:a16="http://schemas.microsoft.com/office/drawing/2014/main" id="{F4B60603-66B3-6BD3-7EF4-422FC9C6DEE5}"/>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0" name="Oval 139">
              <a:extLst>
                <a:ext uri="{FF2B5EF4-FFF2-40B4-BE49-F238E27FC236}">
                  <a16:creationId xmlns:a16="http://schemas.microsoft.com/office/drawing/2014/main" id="{A303BDC9-3777-5FC3-9FFD-C86FAE59CD06}"/>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1" name="Oval 140">
              <a:extLst>
                <a:ext uri="{FF2B5EF4-FFF2-40B4-BE49-F238E27FC236}">
                  <a16:creationId xmlns:a16="http://schemas.microsoft.com/office/drawing/2014/main" id="{A44232C5-8B00-308F-BBBA-50BDB36047ED}"/>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2" name="Oval 141">
              <a:extLst>
                <a:ext uri="{FF2B5EF4-FFF2-40B4-BE49-F238E27FC236}">
                  <a16:creationId xmlns:a16="http://schemas.microsoft.com/office/drawing/2014/main" id="{68E129C4-7CCF-4379-5886-E9D1F40B23A5}"/>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3" name="Oval 142">
              <a:extLst>
                <a:ext uri="{FF2B5EF4-FFF2-40B4-BE49-F238E27FC236}">
                  <a16:creationId xmlns:a16="http://schemas.microsoft.com/office/drawing/2014/main" id="{E73D38B0-052C-4931-F45B-CAE0166EF13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4" name="Oval 143">
              <a:extLst>
                <a:ext uri="{FF2B5EF4-FFF2-40B4-BE49-F238E27FC236}">
                  <a16:creationId xmlns:a16="http://schemas.microsoft.com/office/drawing/2014/main" id="{B1DD0954-A423-394C-745C-F3CC2B5BCA1A}"/>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5" name="Oval 144">
              <a:extLst>
                <a:ext uri="{FF2B5EF4-FFF2-40B4-BE49-F238E27FC236}">
                  <a16:creationId xmlns:a16="http://schemas.microsoft.com/office/drawing/2014/main" id="{7D5F78B4-89A4-F285-6F83-BC691562E93C}"/>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6" name="Oval 145">
              <a:extLst>
                <a:ext uri="{FF2B5EF4-FFF2-40B4-BE49-F238E27FC236}">
                  <a16:creationId xmlns:a16="http://schemas.microsoft.com/office/drawing/2014/main" id="{9D373334-8477-60E7-E5ED-DE45FEAF58E0}"/>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7" name="Oval 146">
              <a:extLst>
                <a:ext uri="{FF2B5EF4-FFF2-40B4-BE49-F238E27FC236}">
                  <a16:creationId xmlns:a16="http://schemas.microsoft.com/office/drawing/2014/main" id="{875DEF48-4E2B-7557-5D64-4CF2FED8062A}"/>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8" name="Oval 147">
              <a:extLst>
                <a:ext uri="{FF2B5EF4-FFF2-40B4-BE49-F238E27FC236}">
                  <a16:creationId xmlns:a16="http://schemas.microsoft.com/office/drawing/2014/main" id="{723987DC-7623-A301-81D8-90C28E840495}"/>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9" name="Oval 148">
              <a:extLst>
                <a:ext uri="{FF2B5EF4-FFF2-40B4-BE49-F238E27FC236}">
                  <a16:creationId xmlns:a16="http://schemas.microsoft.com/office/drawing/2014/main" id="{E011CA04-5434-01A1-0DBE-06B05DF7D4E0}"/>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0" name="Oval 149">
              <a:extLst>
                <a:ext uri="{FF2B5EF4-FFF2-40B4-BE49-F238E27FC236}">
                  <a16:creationId xmlns:a16="http://schemas.microsoft.com/office/drawing/2014/main" id="{E4FEF4DF-6207-3D9A-64EB-585CCA6789DE}"/>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1" name="Oval 150">
              <a:extLst>
                <a:ext uri="{FF2B5EF4-FFF2-40B4-BE49-F238E27FC236}">
                  <a16:creationId xmlns:a16="http://schemas.microsoft.com/office/drawing/2014/main" id="{0A43D738-3102-A9DA-44CC-447AE05B586E}"/>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2" name="Oval 151">
              <a:extLst>
                <a:ext uri="{FF2B5EF4-FFF2-40B4-BE49-F238E27FC236}">
                  <a16:creationId xmlns:a16="http://schemas.microsoft.com/office/drawing/2014/main" id="{E1A8A912-E142-C355-E21B-AB3FAA771E54}"/>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3" name="Oval 152">
              <a:extLst>
                <a:ext uri="{FF2B5EF4-FFF2-40B4-BE49-F238E27FC236}">
                  <a16:creationId xmlns:a16="http://schemas.microsoft.com/office/drawing/2014/main" id="{E6AF8A44-1523-958E-D5C8-62F97D05429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4" name="Oval 153">
              <a:extLst>
                <a:ext uri="{FF2B5EF4-FFF2-40B4-BE49-F238E27FC236}">
                  <a16:creationId xmlns:a16="http://schemas.microsoft.com/office/drawing/2014/main" id="{74916156-ABA4-789E-0F2C-D0BD1CF7FE01}"/>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5" name="Oval 154">
              <a:extLst>
                <a:ext uri="{FF2B5EF4-FFF2-40B4-BE49-F238E27FC236}">
                  <a16:creationId xmlns:a16="http://schemas.microsoft.com/office/drawing/2014/main" id="{77A72E89-8216-DE25-55D9-1F1E22F44E73}"/>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6" name="Oval 155">
              <a:extLst>
                <a:ext uri="{FF2B5EF4-FFF2-40B4-BE49-F238E27FC236}">
                  <a16:creationId xmlns:a16="http://schemas.microsoft.com/office/drawing/2014/main" id="{BB029F21-CFA6-589C-6E25-F0041ECC3615}"/>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7" name="Oval 156">
              <a:extLst>
                <a:ext uri="{FF2B5EF4-FFF2-40B4-BE49-F238E27FC236}">
                  <a16:creationId xmlns:a16="http://schemas.microsoft.com/office/drawing/2014/main" id="{E2276DB2-A4EC-94C4-F92E-971BC909DE52}"/>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8" name="Oval 157">
              <a:extLst>
                <a:ext uri="{FF2B5EF4-FFF2-40B4-BE49-F238E27FC236}">
                  <a16:creationId xmlns:a16="http://schemas.microsoft.com/office/drawing/2014/main" id="{CFF66943-7625-89AF-F680-75B60D55B6C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9" name="Oval 158">
              <a:extLst>
                <a:ext uri="{FF2B5EF4-FFF2-40B4-BE49-F238E27FC236}">
                  <a16:creationId xmlns:a16="http://schemas.microsoft.com/office/drawing/2014/main" id="{E48E2432-56CA-BCD9-7E07-3D8EB6689748}"/>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0" name="Oval 159">
              <a:extLst>
                <a:ext uri="{FF2B5EF4-FFF2-40B4-BE49-F238E27FC236}">
                  <a16:creationId xmlns:a16="http://schemas.microsoft.com/office/drawing/2014/main" id="{E1D2432A-C314-ED8E-6E79-DD22090A4901}"/>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1" name="Oval 160">
              <a:extLst>
                <a:ext uri="{FF2B5EF4-FFF2-40B4-BE49-F238E27FC236}">
                  <a16:creationId xmlns:a16="http://schemas.microsoft.com/office/drawing/2014/main" id="{C35EBE93-7E52-5469-5112-544CA02473FB}"/>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2" name="Oval 161">
              <a:extLst>
                <a:ext uri="{FF2B5EF4-FFF2-40B4-BE49-F238E27FC236}">
                  <a16:creationId xmlns:a16="http://schemas.microsoft.com/office/drawing/2014/main" id="{F2C7FB89-60B8-F50C-328B-7D8DC93D480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3" name="Oval 162">
              <a:extLst>
                <a:ext uri="{FF2B5EF4-FFF2-40B4-BE49-F238E27FC236}">
                  <a16:creationId xmlns:a16="http://schemas.microsoft.com/office/drawing/2014/main" id="{542B04D7-4BFF-3C3F-BB6A-5EF93AB1EA54}"/>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4" name="Oval 163">
              <a:extLst>
                <a:ext uri="{FF2B5EF4-FFF2-40B4-BE49-F238E27FC236}">
                  <a16:creationId xmlns:a16="http://schemas.microsoft.com/office/drawing/2014/main" id="{BA4D5A53-6ED8-EBAC-2F40-30295F31A466}"/>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5" name="Oval 164">
              <a:extLst>
                <a:ext uri="{FF2B5EF4-FFF2-40B4-BE49-F238E27FC236}">
                  <a16:creationId xmlns:a16="http://schemas.microsoft.com/office/drawing/2014/main" id="{539A2612-D825-9CCC-B8DA-F655E21FE432}"/>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6" name="Oval 165">
              <a:extLst>
                <a:ext uri="{FF2B5EF4-FFF2-40B4-BE49-F238E27FC236}">
                  <a16:creationId xmlns:a16="http://schemas.microsoft.com/office/drawing/2014/main" id="{EBB33577-DDEC-FA8E-B65D-34F2D8517100}"/>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7" name="Oval 166">
              <a:extLst>
                <a:ext uri="{FF2B5EF4-FFF2-40B4-BE49-F238E27FC236}">
                  <a16:creationId xmlns:a16="http://schemas.microsoft.com/office/drawing/2014/main" id="{82F48CD6-D4C1-5AE4-A092-44AAEE5B546A}"/>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8" name="Oval 167">
              <a:extLst>
                <a:ext uri="{FF2B5EF4-FFF2-40B4-BE49-F238E27FC236}">
                  <a16:creationId xmlns:a16="http://schemas.microsoft.com/office/drawing/2014/main" id="{8E28DAAF-7A70-0382-5B1D-2F81D76E2385}"/>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9" name="Oval 168">
              <a:extLst>
                <a:ext uri="{FF2B5EF4-FFF2-40B4-BE49-F238E27FC236}">
                  <a16:creationId xmlns:a16="http://schemas.microsoft.com/office/drawing/2014/main" id="{7308BC70-2D89-DC34-18AF-EC1D3CE35A58}"/>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0" name="Oval 169">
              <a:extLst>
                <a:ext uri="{FF2B5EF4-FFF2-40B4-BE49-F238E27FC236}">
                  <a16:creationId xmlns:a16="http://schemas.microsoft.com/office/drawing/2014/main" id="{AD0673A8-9508-D64B-BABF-57EC29D40C69}"/>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171" name="Google Shape;499;g10104eaf235_1_87">
            <a:extLst>
              <a:ext uri="{FF2B5EF4-FFF2-40B4-BE49-F238E27FC236}">
                <a16:creationId xmlns:a16="http://schemas.microsoft.com/office/drawing/2014/main" id="{3BDBF96F-9B4B-2A70-ABA2-D7E5E530EE5D}"/>
              </a:ext>
            </a:extLst>
          </p:cNvPr>
          <p:cNvSpPr txBox="1">
            <a:spLocks/>
          </p:cNvSpPr>
          <p:nvPr/>
        </p:nvSpPr>
        <p:spPr>
          <a:xfrm>
            <a:off x="1213362" y="8125149"/>
            <a:ext cx="21741687" cy="392018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dirty="0">
                <a:latin typeface="Helvetica Neue" panose="02000503000000020004" pitchFamily="2" charset="0"/>
                <a:ea typeface="Helvetica Neue" panose="02000503000000020004" pitchFamily="2" charset="0"/>
                <a:cs typeface="Helvetica Neue" panose="02000503000000020004" pitchFamily="2" charset="0"/>
              </a:rPr>
              <a:t>Most research evaluating heuristics measures </a:t>
            </a:r>
            <a:r>
              <a:rPr lang="en-US" sz="8800" i="1" dirty="0">
                <a:latin typeface="Helvetica Neue" panose="02000503000000020004" pitchFamily="2" charset="0"/>
                <a:ea typeface="Helvetica Neue" panose="02000503000000020004" pitchFamily="2" charset="0"/>
                <a:cs typeface="Helvetica Neue" panose="02000503000000020004" pitchFamily="2" charset="0"/>
              </a:rPr>
              <a:t>consistency across evaluations</a:t>
            </a:r>
            <a:r>
              <a:rPr lang="en-US" sz="8800" dirty="0">
                <a:latin typeface="Helvetica Neue" panose="02000503000000020004" pitchFamily="2" charset="0"/>
                <a:ea typeface="Helvetica Neue" panose="02000503000000020004" pitchFamily="2" charset="0"/>
                <a:cs typeface="Helvetica Neue" panose="02000503000000020004" pitchFamily="2" charset="0"/>
              </a:rPr>
              <a:t> or the </a:t>
            </a:r>
            <a:r>
              <a:rPr lang="en-US" sz="8800" i="1" dirty="0">
                <a:latin typeface="Helvetica Neue" panose="02000503000000020004" pitchFamily="2" charset="0"/>
                <a:ea typeface="Helvetica Neue" panose="02000503000000020004" pitchFamily="2" charset="0"/>
                <a:cs typeface="Helvetica Neue" panose="02000503000000020004" pitchFamily="2" charset="0"/>
              </a:rPr>
              <a:t>effectiveness of the outcomes</a:t>
            </a:r>
            <a:r>
              <a:rPr lang="en-US" sz="8800" dirty="0">
                <a:latin typeface="Helvetica Neue" panose="02000503000000020004" pitchFamily="2" charset="0"/>
                <a:ea typeface="Helvetica Neue" panose="02000503000000020004" pitchFamily="2" charset="0"/>
                <a:cs typeface="Helvetica Neue" panose="02000503000000020004" pitchFamily="2" charset="0"/>
              </a:rPr>
              <a:t>.</a:t>
            </a:r>
          </a:p>
        </p:txBody>
      </p:sp>
    </p:spTree>
    <p:extLst>
      <p:ext uri="{BB962C8B-B14F-4D97-AF65-F5344CB8AC3E}">
        <p14:creationId xmlns:p14="http://schemas.microsoft.com/office/powerpoint/2010/main" val="3506781228"/>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57</a:t>
            </a:fld>
            <a:endParaRPr lang="en-US" sz="1800" dirty="0">
              <a:solidFill>
                <a:srgbClr val="5E5E5E"/>
              </a:solidFill>
            </a:endParaRPr>
          </a:p>
        </p:txBody>
      </p:sp>
      <p:pic>
        <p:nvPicPr>
          <p:cNvPr id="115" name="Picture 114"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3956029C-A632-9476-59A2-8F4E5AC48538}"/>
              </a:ext>
            </a:extLst>
          </p:cNvPr>
          <p:cNvPicPr>
            <a:picLocks noChangeAspect="1"/>
          </p:cNvPicPr>
          <p:nvPr/>
        </p:nvPicPr>
        <p:blipFill>
          <a:blip r:embed="rId2"/>
          <a:stretch>
            <a:fillRect/>
          </a:stretch>
        </p:blipFill>
        <p:spPr>
          <a:xfrm>
            <a:off x="14217665" y="1948228"/>
            <a:ext cx="7407147" cy="5643192"/>
          </a:xfrm>
          <a:prstGeom prst="rect">
            <a:avLst/>
          </a:prstGeom>
        </p:spPr>
      </p:pic>
      <p:grpSp>
        <p:nvGrpSpPr>
          <p:cNvPr id="116" name="Group 115" descr="57 errors">
            <a:extLst>
              <a:ext uri="{FF2B5EF4-FFF2-40B4-BE49-F238E27FC236}">
                <a16:creationId xmlns:a16="http://schemas.microsoft.com/office/drawing/2014/main" id="{9EBDB2A3-D983-7E35-5BD4-BBAB7EC69066}"/>
              </a:ext>
            </a:extLst>
          </p:cNvPr>
          <p:cNvGrpSpPr/>
          <p:nvPr/>
        </p:nvGrpSpPr>
        <p:grpSpPr>
          <a:xfrm>
            <a:off x="14175826" y="3742870"/>
            <a:ext cx="7307870" cy="3678048"/>
            <a:chOff x="1165852" y="5384893"/>
            <a:chExt cx="7307870" cy="3678048"/>
          </a:xfrm>
        </p:grpSpPr>
        <p:sp>
          <p:nvSpPr>
            <p:cNvPr id="117" name="Oval 116">
              <a:extLst>
                <a:ext uri="{FF2B5EF4-FFF2-40B4-BE49-F238E27FC236}">
                  <a16:creationId xmlns:a16="http://schemas.microsoft.com/office/drawing/2014/main" id="{5A8B9717-23BD-CD5A-A4A9-58CD56AE59A3}"/>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8" name="Oval 117">
              <a:extLst>
                <a:ext uri="{FF2B5EF4-FFF2-40B4-BE49-F238E27FC236}">
                  <a16:creationId xmlns:a16="http://schemas.microsoft.com/office/drawing/2014/main" id="{8866EF48-6B6A-B1CC-AF65-DAC28896DB9F}"/>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9" name="Oval 118">
              <a:extLst>
                <a:ext uri="{FF2B5EF4-FFF2-40B4-BE49-F238E27FC236}">
                  <a16:creationId xmlns:a16="http://schemas.microsoft.com/office/drawing/2014/main" id="{2E3E8321-42F0-133F-E2ED-C050003BF045}"/>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0" name="Oval 119">
              <a:extLst>
                <a:ext uri="{FF2B5EF4-FFF2-40B4-BE49-F238E27FC236}">
                  <a16:creationId xmlns:a16="http://schemas.microsoft.com/office/drawing/2014/main" id="{F94DD0EA-1E94-053E-272D-522567C4C335}"/>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1" name="Oval 120">
              <a:extLst>
                <a:ext uri="{FF2B5EF4-FFF2-40B4-BE49-F238E27FC236}">
                  <a16:creationId xmlns:a16="http://schemas.microsoft.com/office/drawing/2014/main" id="{ABA915E2-CE06-3FC0-4CF6-DBB4DBB10CFA}"/>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2" name="Oval 121">
              <a:extLst>
                <a:ext uri="{FF2B5EF4-FFF2-40B4-BE49-F238E27FC236}">
                  <a16:creationId xmlns:a16="http://schemas.microsoft.com/office/drawing/2014/main" id="{B4371330-8595-3176-03D2-28D74C58B705}"/>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3" name="Oval 122">
              <a:extLst>
                <a:ext uri="{FF2B5EF4-FFF2-40B4-BE49-F238E27FC236}">
                  <a16:creationId xmlns:a16="http://schemas.microsoft.com/office/drawing/2014/main" id="{4EC66EA9-BDCE-0C74-7364-7E725FFF0916}"/>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4" name="Oval 123">
              <a:extLst>
                <a:ext uri="{FF2B5EF4-FFF2-40B4-BE49-F238E27FC236}">
                  <a16:creationId xmlns:a16="http://schemas.microsoft.com/office/drawing/2014/main" id="{CF12B9BE-6602-1AC2-A283-DE12320A7872}"/>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5" name="Oval 124">
              <a:extLst>
                <a:ext uri="{FF2B5EF4-FFF2-40B4-BE49-F238E27FC236}">
                  <a16:creationId xmlns:a16="http://schemas.microsoft.com/office/drawing/2014/main" id="{828CD8C0-CF4F-B4B5-4E45-6E5D786A97EE}"/>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6" name="Oval 125">
              <a:extLst>
                <a:ext uri="{FF2B5EF4-FFF2-40B4-BE49-F238E27FC236}">
                  <a16:creationId xmlns:a16="http://schemas.microsoft.com/office/drawing/2014/main" id="{6EBBAB57-12E4-8B5A-4D72-FC86B7434ADC}"/>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7" name="Oval 126">
              <a:extLst>
                <a:ext uri="{FF2B5EF4-FFF2-40B4-BE49-F238E27FC236}">
                  <a16:creationId xmlns:a16="http://schemas.microsoft.com/office/drawing/2014/main" id="{239AB9FA-B243-AA25-AF75-B1D431162704}"/>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8" name="Oval 127">
              <a:extLst>
                <a:ext uri="{FF2B5EF4-FFF2-40B4-BE49-F238E27FC236}">
                  <a16:creationId xmlns:a16="http://schemas.microsoft.com/office/drawing/2014/main" id="{BFA2282F-4C42-EBB3-9286-95711220EF30}"/>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9" name="Oval 128">
              <a:extLst>
                <a:ext uri="{FF2B5EF4-FFF2-40B4-BE49-F238E27FC236}">
                  <a16:creationId xmlns:a16="http://schemas.microsoft.com/office/drawing/2014/main" id="{72FA7D26-BFCF-FA87-3E75-54A57EE6C20F}"/>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0" name="Oval 129">
              <a:extLst>
                <a:ext uri="{FF2B5EF4-FFF2-40B4-BE49-F238E27FC236}">
                  <a16:creationId xmlns:a16="http://schemas.microsoft.com/office/drawing/2014/main" id="{773BFA02-1154-2B0E-89CD-B37DB721E0C9}"/>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1" name="Oval 130">
              <a:extLst>
                <a:ext uri="{FF2B5EF4-FFF2-40B4-BE49-F238E27FC236}">
                  <a16:creationId xmlns:a16="http://schemas.microsoft.com/office/drawing/2014/main" id="{8D8FE2BC-02CD-8E28-EB1B-209BD3FEB983}"/>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2" name="Oval 131">
              <a:extLst>
                <a:ext uri="{FF2B5EF4-FFF2-40B4-BE49-F238E27FC236}">
                  <a16:creationId xmlns:a16="http://schemas.microsoft.com/office/drawing/2014/main" id="{772B0598-C4F1-76E1-73B5-FC8C1269D7BF}"/>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3" name="Oval 132">
              <a:extLst>
                <a:ext uri="{FF2B5EF4-FFF2-40B4-BE49-F238E27FC236}">
                  <a16:creationId xmlns:a16="http://schemas.microsoft.com/office/drawing/2014/main" id="{5149B334-A669-8F9F-9C42-7300F39B0B51}"/>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4" name="Oval 133">
              <a:extLst>
                <a:ext uri="{FF2B5EF4-FFF2-40B4-BE49-F238E27FC236}">
                  <a16:creationId xmlns:a16="http://schemas.microsoft.com/office/drawing/2014/main" id="{6E5E3D6D-CE4B-51AB-A0E8-D4C8C096345A}"/>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5" name="Oval 134">
              <a:extLst>
                <a:ext uri="{FF2B5EF4-FFF2-40B4-BE49-F238E27FC236}">
                  <a16:creationId xmlns:a16="http://schemas.microsoft.com/office/drawing/2014/main" id="{BD511890-E9C9-D5B6-E640-50411EE0EBF7}"/>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6" name="Oval 135">
              <a:extLst>
                <a:ext uri="{FF2B5EF4-FFF2-40B4-BE49-F238E27FC236}">
                  <a16:creationId xmlns:a16="http://schemas.microsoft.com/office/drawing/2014/main" id="{50E5BEF8-3187-3460-C020-A6D37CEFE82A}"/>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7" name="Oval 136">
              <a:extLst>
                <a:ext uri="{FF2B5EF4-FFF2-40B4-BE49-F238E27FC236}">
                  <a16:creationId xmlns:a16="http://schemas.microsoft.com/office/drawing/2014/main" id="{9E6DDDF7-414D-B171-3B57-2BC854631976}"/>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8" name="Oval 137">
              <a:extLst>
                <a:ext uri="{FF2B5EF4-FFF2-40B4-BE49-F238E27FC236}">
                  <a16:creationId xmlns:a16="http://schemas.microsoft.com/office/drawing/2014/main" id="{33FB1320-129D-9857-00C9-BF4DB95BBFA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9" name="Oval 138">
              <a:extLst>
                <a:ext uri="{FF2B5EF4-FFF2-40B4-BE49-F238E27FC236}">
                  <a16:creationId xmlns:a16="http://schemas.microsoft.com/office/drawing/2014/main" id="{F4B60603-66B3-6BD3-7EF4-422FC9C6DEE5}"/>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0" name="Oval 139">
              <a:extLst>
                <a:ext uri="{FF2B5EF4-FFF2-40B4-BE49-F238E27FC236}">
                  <a16:creationId xmlns:a16="http://schemas.microsoft.com/office/drawing/2014/main" id="{A303BDC9-3777-5FC3-9FFD-C86FAE59CD06}"/>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1" name="Oval 140">
              <a:extLst>
                <a:ext uri="{FF2B5EF4-FFF2-40B4-BE49-F238E27FC236}">
                  <a16:creationId xmlns:a16="http://schemas.microsoft.com/office/drawing/2014/main" id="{A44232C5-8B00-308F-BBBA-50BDB36047ED}"/>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2" name="Oval 141">
              <a:extLst>
                <a:ext uri="{FF2B5EF4-FFF2-40B4-BE49-F238E27FC236}">
                  <a16:creationId xmlns:a16="http://schemas.microsoft.com/office/drawing/2014/main" id="{68E129C4-7CCF-4379-5886-E9D1F40B23A5}"/>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3" name="Oval 142">
              <a:extLst>
                <a:ext uri="{FF2B5EF4-FFF2-40B4-BE49-F238E27FC236}">
                  <a16:creationId xmlns:a16="http://schemas.microsoft.com/office/drawing/2014/main" id="{E73D38B0-052C-4931-F45B-CAE0166EF13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4" name="Oval 143">
              <a:extLst>
                <a:ext uri="{FF2B5EF4-FFF2-40B4-BE49-F238E27FC236}">
                  <a16:creationId xmlns:a16="http://schemas.microsoft.com/office/drawing/2014/main" id="{B1DD0954-A423-394C-745C-F3CC2B5BCA1A}"/>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5" name="Oval 144">
              <a:extLst>
                <a:ext uri="{FF2B5EF4-FFF2-40B4-BE49-F238E27FC236}">
                  <a16:creationId xmlns:a16="http://schemas.microsoft.com/office/drawing/2014/main" id="{7D5F78B4-89A4-F285-6F83-BC691562E93C}"/>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6" name="Oval 145">
              <a:extLst>
                <a:ext uri="{FF2B5EF4-FFF2-40B4-BE49-F238E27FC236}">
                  <a16:creationId xmlns:a16="http://schemas.microsoft.com/office/drawing/2014/main" id="{9D373334-8477-60E7-E5ED-DE45FEAF58E0}"/>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7" name="Oval 146">
              <a:extLst>
                <a:ext uri="{FF2B5EF4-FFF2-40B4-BE49-F238E27FC236}">
                  <a16:creationId xmlns:a16="http://schemas.microsoft.com/office/drawing/2014/main" id="{875DEF48-4E2B-7557-5D64-4CF2FED8062A}"/>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8" name="Oval 147">
              <a:extLst>
                <a:ext uri="{FF2B5EF4-FFF2-40B4-BE49-F238E27FC236}">
                  <a16:creationId xmlns:a16="http://schemas.microsoft.com/office/drawing/2014/main" id="{723987DC-7623-A301-81D8-90C28E840495}"/>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9" name="Oval 148">
              <a:extLst>
                <a:ext uri="{FF2B5EF4-FFF2-40B4-BE49-F238E27FC236}">
                  <a16:creationId xmlns:a16="http://schemas.microsoft.com/office/drawing/2014/main" id="{E011CA04-5434-01A1-0DBE-06B05DF7D4E0}"/>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0" name="Oval 149">
              <a:extLst>
                <a:ext uri="{FF2B5EF4-FFF2-40B4-BE49-F238E27FC236}">
                  <a16:creationId xmlns:a16="http://schemas.microsoft.com/office/drawing/2014/main" id="{E4FEF4DF-6207-3D9A-64EB-585CCA6789DE}"/>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1" name="Oval 150">
              <a:extLst>
                <a:ext uri="{FF2B5EF4-FFF2-40B4-BE49-F238E27FC236}">
                  <a16:creationId xmlns:a16="http://schemas.microsoft.com/office/drawing/2014/main" id="{0A43D738-3102-A9DA-44CC-447AE05B586E}"/>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2" name="Oval 151">
              <a:extLst>
                <a:ext uri="{FF2B5EF4-FFF2-40B4-BE49-F238E27FC236}">
                  <a16:creationId xmlns:a16="http://schemas.microsoft.com/office/drawing/2014/main" id="{E1A8A912-E142-C355-E21B-AB3FAA771E54}"/>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3" name="Oval 152">
              <a:extLst>
                <a:ext uri="{FF2B5EF4-FFF2-40B4-BE49-F238E27FC236}">
                  <a16:creationId xmlns:a16="http://schemas.microsoft.com/office/drawing/2014/main" id="{E6AF8A44-1523-958E-D5C8-62F97D05429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4" name="Oval 153">
              <a:extLst>
                <a:ext uri="{FF2B5EF4-FFF2-40B4-BE49-F238E27FC236}">
                  <a16:creationId xmlns:a16="http://schemas.microsoft.com/office/drawing/2014/main" id="{74916156-ABA4-789E-0F2C-D0BD1CF7FE01}"/>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5" name="Oval 154">
              <a:extLst>
                <a:ext uri="{FF2B5EF4-FFF2-40B4-BE49-F238E27FC236}">
                  <a16:creationId xmlns:a16="http://schemas.microsoft.com/office/drawing/2014/main" id="{77A72E89-8216-DE25-55D9-1F1E22F44E73}"/>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6" name="Oval 155">
              <a:extLst>
                <a:ext uri="{FF2B5EF4-FFF2-40B4-BE49-F238E27FC236}">
                  <a16:creationId xmlns:a16="http://schemas.microsoft.com/office/drawing/2014/main" id="{BB029F21-CFA6-589C-6E25-F0041ECC3615}"/>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7" name="Oval 156">
              <a:extLst>
                <a:ext uri="{FF2B5EF4-FFF2-40B4-BE49-F238E27FC236}">
                  <a16:creationId xmlns:a16="http://schemas.microsoft.com/office/drawing/2014/main" id="{E2276DB2-A4EC-94C4-F92E-971BC909DE52}"/>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8" name="Oval 157">
              <a:extLst>
                <a:ext uri="{FF2B5EF4-FFF2-40B4-BE49-F238E27FC236}">
                  <a16:creationId xmlns:a16="http://schemas.microsoft.com/office/drawing/2014/main" id="{CFF66943-7625-89AF-F680-75B60D55B6C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9" name="Oval 158">
              <a:extLst>
                <a:ext uri="{FF2B5EF4-FFF2-40B4-BE49-F238E27FC236}">
                  <a16:creationId xmlns:a16="http://schemas.microsoft.com/office/drawing/2014/main" id="{E48E2432-56CA-BCD9-7E07-3D8EB6689748}"/>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0" name="Oval 159">
              <a:extLst>
                <a:ext uri="{FF2B5EF4-FFF2-40B4-BE49-F238E27FC236}">
                  <a16:creationId xmlns:a16="http://schemas.microsoft.com/office/drawing/2014/main" id="{E1D2432A-C314-ED8E-6E79-DD22090A4901}"/>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1" name="Oval 160">
              <a:extLst>
                <a:ext uri="{FF2B5EF4-FFF2-40B4-BE49-F238E27FC236}">
                  <a16:creationId xmlns:a16="http://schemas.microsoft.com/office/drawing/2014/main" id="{C35EBE93-7E52-5469-5112-544CA02473FB}"/>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2" name="Oval 161">
              <a:extLst>
                <a:ext uri="{FF2B5EF4-FFF2-40B4-BE49-F238E27FC236}">
                  <a16:creationId xmlns:a16="http://schemas.microsoft.com/office/drawing/2014/main" id="{F2C7FB89-60B8-F50C-328B-7D8DC93D480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3" name="Oval 162">
              <a:extLst>
                <a:ext uri="{FF2B5EF4-FFF2-40B4-BE49-F238E27FC236}">
                  <a16:creationId xmlns:a16="http://schemas.microsoft.com/office/drawing/2014/main" id="{542B04D7-4BFF-3C3F-BB6A-5EF93AB1EA54}"/>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4" name="Oval 163">
              <a:extLst>
                <a:ext uri="{FF2B5EF4-FFF2-40B4-BE49-F238E27FC236}">
                  <a16:creationId xmlns:a16="http://schemas.microsoft.com/office/drawing/2014/main" id="{BA4D5A53-6ED8-EBAC-2F40-30295F31A466}"/>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5" name="Oval 164">
              <a:extLst>
                <a:ext uri="{FF2B5EF4-FFF2-40B4-BE49-F238E27FC236}">
                  <a16:creationId xmlns:a16="http://schemas.microsoft.com/office/drawing/2014/main" id="{539A2612-D825-9CCC-B8DA-F655E21FE432}"/>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6" name="Oval 165">
              <a:extLst>
                <a:ext uri="{FF2B5EF4-FFF2-40B4-BE49-F238E27FC236}">
                  <a16:creationId xmlns:a16="http://schemas.microsoft.com/office/drawing/2014/main" id="{EBB33577-DDEC-FA8E-B65D-34F2D8517100}"/>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7" name="Oval 166">
              <a:extLst>
                <a:ext uri="{FF2B5EF4-FFF2-40B4-BE49-F238E27FC236}">
                  <a16:creationId xmlns:a16="http://schemas.microsoft.com/office/drawing/2014/main" id="{82F48CD6-D4C1-5AE4-A092-44AAEE5B546A}"/>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8" name="Oval 167">
              <a:extLst>
                <a:ext uri="{FF2B5EF4-FFF2-40B4-BE49-F238E27FC236}">
                  <a16:creationId xmlns:a16="http://schemas.microsoft.com/office/drawing/2014/main" id="{8E28DAAF-7A70-0382-5B1D-2F81D76E2385}"/>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9" name="Oval 168">
              <a:extLst>
                <a:ext uri="{FF2B5EF4-FFF2-40B4-BE49-F238E27FC236}">
                  <a16:creationId xmlns:a16="http://schemas.microsoft.com/office/drawing/2014/main" id="{7308BC70-2D89-DC34-18AF-EC1D3CE35A58}"/>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0" name="Oval 169">
              <a:extLst>
                <a:ext uri="{FF2B5EF4-FFF2-40B4-BE49-F238E27FC236}">
                  <a16:creationId xmlns:a16="http://schemas.microsoft.com/office/drawing/2014/main" id="{AD0673A8-9508-D64B-BABF-57EC29D40C69}"/>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171" name="Google Shape;499;g10104eaf235_1_87">
            <a:extLst>
              <a:ext uri="{FF2B5EF4-FFF2-40B4-BE49-F238E27FC236}">
                <a16:creationId xmlns:a16="http://schemas.microsoft.com/office/drawing/2014/main" id="{3BDBF96F-9B4B-2A70-ABA2-D7E5E530EE5D}"/>
              </a:ext>
            </a:extLst>
          </p:cNvPr>
          <p:cNvSpPr txBox="1">
            <a:spLocks/>
          </p:cNvSpPr>
          <p:nvPr/>
        </p:nvSpPr>
        <p:spPr>
          <a:xfrm>
            <a:off x="1213362" y="8125149"/>
            <a:ext cx="21741687" cy="3920180"/>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fontScale="92500" lnSpcReduction="10000"/>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marL="0" indent="0" algn="ctr" hangingPunct="1"/>
            <a:r>
              <a:rPr lang="en-US" sz="8800" dirty="0">
                <a:latin typeface="Helvetica Neue" panose="02000503000000020004" pitchFamily="2" charset="0"/>
                <a:ea typeface="Helvetica Neue" panose="02000503000000020004" pitchFamily="2" charset="0"/>
                <a:cs typeface="Helvetica Neue" panose="02000503000000020004" pitchFamily="2" charset="0"/>
              </a:rPr>
              <a:t>Can we find cases where practitioners found this work intimidating and are now more confident and willing?</a:t>
            </a:r>
          </a:p>
        </p:txBody>
      </p:sp>
      <p:pic>
        <p:nvPicPr>
          <p:cNvPr id="6" name="Picture 5"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02438C80-D28A-1382-949E-754C5C0ACE42}"/>
              </a:ext>
            </a:extLst>
          </p:cNvPr>
          <p:cNvPicPr>
            <a:picLocks noChangeAspect="1"/>
          </p:cNvPicPr>
          <p:nvPr/>
        </p:nvPicPr>
        <p:blipFill>
          <a:blip r:embed="rId2"/>
          <a:stretch>
            <a:fillRect/>
          </a:stretch>
        </p:blipFill>
        <p:spPr>
          <a:xfrm>
            <a:off x="2632336" y="1948228"/>
            <a:ext cx="7662480" cy="5837720"/>
          </a:xfrm>
          <a:prstGeom prst="rect">
            <a:avLst/>
          </a:prstGeom>
        </p:spPr>
      </p:pic>
    </p:spTree>
    <p:extLst>
      <p:ext uri="{BB962C8B-B14F-4D97-AF65-F5344CB8AC3E}">
        <p14:creationId xmlns:p14="http://schemas.microsoft.com/office/powerpoint/2010/main" val="294595818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58</a:t>
            </a:fld>
            <a:endParaRPr lang="en-US" sz="1800" dirty="0">
              <a:solidFill>
                <a:srgbClr val="5E5E5E"/>
              </a:solidFill>
            </a:endParaRPr>
          </a:p>
        </p:txBody>
      </p:sp>
      <p:pic>
        <p:nvPicPr>
          <p:cNvPr id="7" name="Picture 6"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5A189632-B370-44E3-5572-AC1030A4627B}"/>
              </a:ext>
            </a:extLst>
          </p:cNvPr>
          <p:cNvPicPr>
            <a:picLocks noChangeAspect="1"/>
          </p:cNvPicPr>
          <p:nvPr/>
        </p:nvPicPr>
        <p:blipFill>
          <a:blip r:embed="rId2"/>
          <a:stretch>
            <a:fillRect/>
          </a:stretch>
        </p:blipFill>
        <p:spPr>
          <a:xfrm>
            <a:off x="14894627" y="4214611"/>
            <a:ext cx="7662480" cy="5837720"/>
          </a:xfrm>
          <a:prstGeom prst="rect">
            <a:avLst/>
          </a:prstGeom>
        </p:spPr>
      </p:pic>
      <p:sp>
        <p:nvSpPr>
          <p:cNvPr id="8" name="Text Placeholder 1">
            <a:extLst>
              <a:ext uri="{FF2B5EF4-FFF2-40B4-BE49-F238E27FC236}">
                <a16:creationId xmlns:a16="http://schemas.microsoft.com/office/drawing/2014/main" id="{1C3A225B-34F4-FFD7-CC49-C15DCF06B6DE}"/>
              </a:ext>
            </a:extLst>
          </p:cNvPr>
          <p:cNvSpPr txBox="1">
            <a:spLocks/>
          </p:cNvSpPr>
          <p:nvPr/>
        </p:nvSpPr>
        <p:spPr>
          <a:xfrm>
            <a:off x="2426085" y="4540215"/>
            <a:ext cx="8989608" cy="53451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lvl1pPr marL="0" marR="0" indent="0" algn="l" defTabSz="2438338" rtl="0" latinLnBrk="0">
              <a:lnSpc>
                <a:spcPct val="80000"/>
              </a:lnSpc>
              <a:spcBef>
                <a:spcPts val="0"/>
              </a:spcBef>
              <a:spcAft>
                <a:spcPts val="0"/>
              </a:spcAft>
              <a:buClrTx/>
              <a:buSzTx/>
              <a:buFontTx/>
              <a:buNone/>
              <a:tabLst/>
              <a:defRPr sz="11600" b="0" i="0" u="none" strike="noStrike" cap="none" spc="-232" baseline="0">
                <a:solidFill>
                  <a:srgbClr val="000000"/>
                </a:solidFill>
                <a:uFillTx/>
                <a:latin typeface="+mn-lt"/>
                <a:ea typeface="+mn-ea"/>
                <a:cs typeface="+mn-cs"/>
                <a:sym typeface="Helvetica Neue Medium"/>
              </a:defRPr>
            </a:lvl1pPr>
            <a:lvl2pPr marL="0" marR="0" indent="457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2pPr>
            <a:lvl3pPr marL="0" marR="0" indent="914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3pPr>
            <a:lvl4pPr marL="0" marR="0" indent="1371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4pPr>
            <a:lvl5pPr marL="0" marR="0" indent="18288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5pPr>
            <a:lvl6pPr marL="0" marR="0" indent="22860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6pPr>
            <a:lvl7pPr marL="0" marR="0" indent="27432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7pPr>
            <a:lvl8pPr marL="0" marR="0" indent="32004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8pPr>
            <a:lvl9pPr marL="0" marR="0" indent="3657600" algn="l" defTabSz="2438338" rtl="0" latinLnBrk="0">
              <a:lnSpc>
                <a:spcPct val="80000"/>
              </a:lnSpc>
              <a:spcBef>
                <a:spcPts val="0"/>
              </a:spcBef>
              <a:spcAft>
                <a:spcPts val="0"/>
              </a:spcAft>
              <a:buClrTx/>
              <a:buSzTx/>
              <a:buFontTx/>
              <a:buNone/>
              <a:tabLst/>
              <a:defRPr sz="8500" b="0" i="0" u="none" strike="noStrike" cap="none" spc="-170" baseline="0">
                <a:solidFill>
                  <a:srgbClr val="000000"/>
                </a:solidFill>
                <a:uFillTx/>
                <a:latin typeface="+mn-lt"/>
                <a:ea typeface="+mn-ea"/>
                <a:cs typeface="+mn-cs"/>
                <a:sym typeface="Helvetica Neue Medium"/>
              </a:defRPr>
            </a:lvl9pPr>
          </a:lstStyle>
          <a:p>
            <a:pPr algn="ctr" hangingPunct="1"/>
            <a:r>
              <a:rPr lang="en-US" sz="7200" dirty="0">
                <a:latin typeface="Helvetica Neue" panose="02000503000000020004" pitchFamily="2" charset="0"/>
                <a:ea typeface="Helvetica Neue" panose="02000503000000020004" pitchFamily="2" charset="0"/>
                <a:cs typeface="Helvetica Neue" panose="02000503000000020004" pitchFamily="2" charset="0"/>
              </a:rPr>
              <a:t>“An organized set of heuristics and examples gave me the confidence I needed!”</a:t>
            </a:r>
          </a:p>
        </p:txBody>
      </p:sp>
      <p:sp>
        <p:nvSpPr>
          <p:cNvPr id="10" name="Cloud 9">
            <a:extLst>
              <a:ext uri="{FF2B5EF4-FFF2-40B4-BE49-F238E27FC236}">
                <a16:creationId xmlns:a16="http://schemas.microsoft.com/office/drawing/2014/main" id="{617AFF3B-DE97-DD10-DB76-1D874ADECD65}"/>
              </a:ext>
            </a:extLst>
          </p:cNvPr>
          <p:cNvSpPr/>
          <p:nvPr/>
        </p:nvSpPr>
        <p:spPr>
          <a:xfrm rot="11042069">
            <a:off x="846403" y="3340005"/>
            <a:ext cx="12195557" cy="7035988"/>
          </a:xfrm>
          <a:prstGeom prst="cloud">
            <a:avLst/>
          </a:prstGeom>
          <a:noFill/>
          <a:ln w="38100" cap="flat">
            <a:solidFill>
              <a:srgbClr val="5E5E5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Oval 1" descr="53 errors.">
            <a:extLst>
              <a:ext uri="{FF2B5EF4-FFF2-40B4-BE49-F238E27FC236}">
                <a16:creationId xmlns:a16="http://schemas.microsoft.com/office/drawing/2014/main" id="{8E7E9C47-BA4B-1164-4BE1-9F12291969C8}"/>
              </a:ext>
            </a:extLst>
          </p:cNvPr>
          <p:cNvSpPr/>
          <p:nvPr/>
        </p:nvSpPr>
        <p:spPr>
          <a:xfrm>
            <a:off x="16771154" y="674946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Oval 2" descr="53 errors.">
            <a:extLst>
              <a:ext uri="{FF2B5EF4-FFF2-40B4-BE49-F238E27FC236}">
                <a16:creationId xmlns:a16="http://schemas.microsoft.com/office/drawing/2014/main" id="{5855B2BB-8E05-346B-0568-93CD07A78113}"/>
              </a:ext>
            </a:extLst>
          </p:cNvPr>
          <p:cNvSpPr/>
          <p:nvPr/>
        </p:nvSpPr>
        <p:spPr>
          <a:xfrm>
            <a:off x="17160899" y="61790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Oval 8" descr="53 errors.">
            <a:extLst>
              <a:ext uri="{FF2B5EF4-FFF2-40B4-BE49-F238E27FC236}">
                <a16:creationId xmlns:a16="http://schemas.microsoft.com/office/drawing/2014/main" id="{3F4C1B23-77CD-8159-825C-5EBCC15C3F73}"/>
              </a:ext>
            </a:extLst>
          </p:cNvPr>
          <p:cNvSpPr/>
          <p:nvPr/>
        </p:nvSpPr>
        <p:spPr>
          <a:xfrm>
            <a:off x="16468154" y="725450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1" name="Oval 10" descr="53 errors.">
            <a:extLst>
              <a:ext uri="{FF2B5EF4-FFF2-40B4-BE49-F238E27FC236}">
                <a16:creationId xmlns:a16="http://schemas.microsoft.com/office/drawing/2014/main" id="{9423803C-66FF-A170-EB5B-D2FEE0D4C537}"/>
              </a:ext>
            </a:extLst>
          </p:cNvPr>
          <p:cNvSpPr/>
          <p:nvPr/>
        </p:nvSpPr>
        <p:spPr>
          <a:xfrm>
            <a:off x="16614458" y="901015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descr="53 errors.">
            <a:extLst>
              <a:ext uri="{FF2B5EF4-FFF2-40B4-BE49-F238E27FC236}">
                <a16:creationId xmlns:a16="http://schemas.microsoft.com/office/drawing/2014/main" id="{0F53A235-38C1-1B87-BC4B-1867FA572D9F}"/>
              </a:ext>
            </a:extLst>
          </p:cNvPr>
          <p:cNvSpPr/>
          <p:nvPr/>
        </p:nvSpPr>
        <p:spPr>
          <a:xfrm>
            <a:off x="18077498" y="946735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descr="53 errors.">
            <a:extLst>
              <a:ext uri="{FF2B5EF4-FFF2-40B4-BE49-F238E27FC236}">
                <a16:creationId xmlns:a16="http://schemas.microsoft.com/office/drawing/2014/main" id="{F7C36376-10BE-BAAE-2C93-63A19F94F967}"/>
              </a:ext>
            </a:extLst>
          </p:cNvPr>
          <p:cNvSpPr/>
          <p:nvPr/>
        </p:nvSpPr>
        <p:spPr>
          <a:xfrm>
            <a:off x="17089946" y="756539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Oval 13" descr="53 errors.">
            <a:extLst>
              <a:ext uri="{FF2B5EF4-FFF2-40B4-BE49-F238E27FC236}">
                <a16:creationId xmlns:a16="http://schemas.microsoft.com/office/drawing/2014/main" id="{8E799844-E991-2F68-8AD8-D3D6B7253726}"/>
              </a:ext>
            </a:extLst>
          </p:cNvPr>
          <p:cNvSpPr/>
          <p:nvPr/>
        </p:nvSpPr>
        <p:spPr>
          <a:xfrm>
            <a:off x="17419130" y="820547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descr="53 errors.">
            <a:extLst>
              <a:ext uri="{FF2B5EF4-FFF2-40B4-BE49-F238E27FC236}">
                <a16:creationId xmlns:a16="http://schemas.microsoft.com/office/drawing/2014/main" id="{86B7EA2D-D14D-CBC1-2028-07976DB5506C}"/>
              </a:ext>
            </a:extLst>
          </p:cNvPr>
          <p:cNvSpPr/>
          <p:nvPr/>
        </p:nvSpPr>
        <p:spPr>
          <a:xfrm>
            <a:off x="17528858" y="754711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Oval 15" descr="53 errors.">
            <a:extLst>
              <a:ext uri="{FF2B5EF4-FFF2-40B4-BE49-F238E27FC236}">
                <a16:creationId xmlns:a16="http://schemas.microsoft.com/office/drawing/2014/main" id="{6F00999F-5DC5-358F-9962-E9982AFFEB5B}"/>
              </a:ext>
            </a:extLst>
          </p:cNvPr>
          <p:cNvSpPr/>
          <p:nvPr/>
        </p:nvSpPr>
        <p:spPr>
          <a:xfrm>
            <a:off x="17419130" y="692531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Oval 16" descr="53 errors.">
            <a:extLst>
              <a:ext uri="{FF2B5EF4-FFF2-40B4-BE49-F238E27FC236}">
                <a16:creationId xmlns:a16="http://schemas.microsoft.com/office/drawing/2014/main" id="{70725ABD-2C23-58C9-E3F8-EDF10B9D3AFE}"/>
              </a:ext>
            </a:extLst>
          </p:cNvPr>
          <p:cNvSpPr/>
          <p:nvPr/>
        </p:nvSpPr>
        <p:spPr>
          <a:xfrm>
            <a:off x="17986058" y="65046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descr="53 errors.">
            <a:extLst>
              <a:ext uri="{FF2B5EF4-FFF2-40B4-BE49-F238E27FC236}">
                <a16:creationId xmlns:a16="http://schemas.microsoft.com/office/drawing/2014/main" id="{39072BC0-E6C9-ED08-D982-F5432E83BFF4}"/>
              </a:ext>
            </a:extLst>
          </p:cNvPr>
          <p:cNvSpPr/>
          <p:nvPr/>
        </p:nvSpPr>
        <p:spPr>
          <a:xfrm>
            <a:off x="18004346" y="727279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9" name="Oval 18" descr="53 errors.">
            <a:extLst>
              <a:ext uri="{FF2B5EF4-FFF2-40B4-BE49-F238E27FC236}">
                <a16:creationId xmlns:a16="http://schemas.microsoft.com/office/drawing/2014/main" id="{663B5AFA-F4C7-99E9-0705-0B370BD07AFF}"/>
              </a:ext>
            </a:extLst>
          </p:cNvPr>
          <p:cNvSpPr/>
          <p:nvPr/>
        </p:nvSpPr>
        <p:spPr>
          <a:xfrm>
            <a:off x="18260378" y="771170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descr="53 errors.">
            <a:extLst>
              <a:ext uri="{FF2B5EF4-FFF2-40B4-BE49-F238E27FC236}">
                <a16:creationId xmlns:a16="http://schemas.microsoft.com/office/drawing/2014/main" id="{C7C16FC8-D175-2AC1-E469-BC638740010B}"/>
              </a:ext>
            </a:extLst>
          </p:cNvPr>
          <p:cNvSpPr/>
          <p:nvPr/>
        </p:nvSpPr>
        <p:spPr>
          <a:xfrm>
            <a:off x="18114074" y="842493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descr="53 errors.">
            <a:extLst>
              <a:ext uri="{FF2B5EF4-FFF2-40B4-BE49-F238E27FC236}">
                <a16:creationId xmlns:a16="http://schemas.microsoft.com/office/drawing/2014/main" id="{99234A1F-7C20-0EB7-DDDA-BA651B5BEDD0}"/>
              </a:ext>
            </a:extLst>
          </p:cNvPr>
          <p:cNvSpPr/>
          <p:nvPr/>
        </p:nvSpPr>
        <p:spPr>
          <a:xfrm>
            <a:off x="18772442" y="877240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descr="53 errors.">
            <a:extLst>
              <a:ext uri="{FF2B5EF4-FFF2-40B4-BE49-F238E27FC236}">
                <a16:creationId xmlns:a16="http://schemas.microsoft.com/office/drawing/2014/main" id="{9C6F2ABD-B9C3-FE6D-755F-8727CCBD7AEE}"/>
              </a:ext>
            </a:extLst>
          </p:cNvPr>
          <p:cNvSpPr/>
          <p:nvPr/>
        </p:nvSpPr>
        <p:spPr>
          <a:xfrm>
            <a:off x="19266218" y="831520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descr="53 errors.">
            <a:extLst>
              <a:ext uri="{FF2B5EF4-FFF2-40B4-BE49-F238E27FC236}">
                <a16:creationId xmlns:a16="http://schemas.microsoft.com/office/drawing/2014/main" id="{5DFF721A-320E-4187-FDD4-E891B71245D4}"/>
              </a:ext>
            </a:extLst>
          </p:cNvPr>
          <p:cNvSpPr/>
          <p:nvPr/>
        </p:nvSpPr>
        <p:spPr>
          <a:xfrm>
            <a:off x="18973610" y="780314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descr="53 errors.">
            <a:extLst>
              <a:ext uri="{FF2B5EF4-FFF2-40B4-BE49-F238E27FC236}">
                <a16:creationId xmlns:a16="http://schemas.microsoft.com/office/drawing/2014/main" id="{E9C7D38A-6822-72F5-E9DE-C1074D24CC3C}"/>
              </a:ext>
            </a:extLst>
          </p:cNvPr>
          <p:cNvSpPr/>
          <p:nvPr/>
        </p:nvSpPr>
        <p:spPr>
          <a:xfrm>
            <a:off x="18937034" y="740080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descr="53 errors.">
            <a:extLst>
              <a:ext uri="{FF2B5EF4-FFF2-40B4-BE49-F238E27FC236}">
                <a16:creationId xmlns:a16="http://schemas.microsoft.com/office/drawing/2014/main" id="{3E1CBF8F-BAB9-86BB-8B90-A1145D835B7E}"/>
              </a:ext>
            </a:extLst>
          </p:cNvPr>
          <p:cNvSpPr/>
          <p:nvPr/>
        </p:nvSpPr>
        <p:spPr>
          <a:xfrm>
            <a:off x="18790730" y="699847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descr="53 errors.">
            <a:extLst>
              <a:ext uri="{FF2B5EF4-FFF2-40B4-BE49-F238E27FC236}">
                <a16:creationId xmlns:a16="http://schemas.microsoft.com/office/drawing/2014/main" id="{EB1B23A5-E4E6-F44D-9020-9AA0E49C037F}"/>
              </a:ext>
            </a:extLst>
          </p:cNvPr>
          <p:cNvSpPr/>
          <p:nvPr/>
        </p:nvSpPr>
        <p:spPr>
          <a:xfrm>
            <a:off x="18809018" y="654127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descr="53 errors.">
            <a:extLst>
              <a:ext uri="{FF2B5EF4-FFF2-40B4-BE49-F238E27FC236}">
                <a16:creationId xmlns:a16="http://schemas.microsoft.com/office/drawing/2014/main" id="{5B0DE3E6-B945-0DB9-2088-2B64B7C5BC3E}"/>
              </a:ext>
            </a:extLst>
          </p:cNvPr>
          <p:cNvSpPr/>
          <p:nvPr/>
        </p:nvSpPr>
        <p:spPr>
          <a:xfrm>
            <a:off x="19412522" y="665099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descr="53 errors.">
            <a:extLst>
              <a:ext uri="{FF2B5EF4-FFF2-40B4-BE49-F238E27FC236}">
                <a16:creationId xmlns:a16="http://schemas.microsoft.com/office/drawing/2014/main" id="{D06212C0-0CF5-5138-DE74-F9825746A48E}"/>
              </a:ext>
            </a:extLst>
          </p:cNvPr>
          <p:cNvSpPr/>
          <p:nvPr/>
        </p:nvSpPr>
        <p:spPr>
          <a:xfrm>
            <a:off x="19467386" y="740080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descr="53 errors.">
            <a:extLst>
              <a:ext uri="{FF2B5EF4-FFF2-40B4-BE49-F238E27FC236}">
                <a16:creationId xmlns:a16="http://schemas.microsoft.com/office/drawing/2014/main" id="{E0A8023A-B760-0B65-2E7D-2B7748112727}"/>
              </a:ext>
            </a:extLst>
          </p:cNvPr>
          <p:cNvSpPr/>
          <p:nvPr/>
        </p:nvSpPr>
        <p:spPr>
          <a:xfrm>
            <a:off x="19650266" y="78762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descr="53 errors.">
            <a:extLst>
              <a:ext uri="{FF2B5EF4-FFF2-40B4-BE49-F238E27FC236}">
                <a16:creationId xmlns:a16="http://schemas.microsoft.com/office/drawing/2014/main" id="{D544749C-C34A-802A-9586-9E1C99D0207D}"/>
              </a:ext>
            </a:extLst>
          </p:cNvPr>
          <p:cNvSpPr/>
          <p:nvPr/>
        </p:nvSpPr>
        <p:spPr>
          <a:xfrm>
            <a:off x="19631978" y="83334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descr="53 errors.">
            <a:extLst>
              <a:ext uri="{FF2B5EF4-FFF2-40B4-BE49-F238E27FC236}">
                <a16:creationId xmlns:a16="http://schemas.microsoft.com/office/drawing/2014/main" id="{1D5B027D-8568-8625-A874-E1C09C140629}"/>
              </a:ext>
            </a:extLst>
          </p:cNvPr>
          <p:cNvSpPr/>
          <p:nvPr/>
        </p:nvSpPr>
        <p:spPr>
          <a:xfrm>
            <a:off x="19631978" y="87906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descr="53 errors.">
            <a:extLst>
              <a:ext uri="{FF2B5EF4-FFF2-40B4-BE49-F238E27FC236}">
                <a16:creationId xmlns:a16="http://schemas.microsoft.com/office/drawing/2014/main" id="{1A71996E-5C37-B00A-C0DB-713C56C27A68}"/>
              </a:ext>
            </a:extLst>
          </p:cNvPr>
          <p:cNvSpPr/>
          <p:nvPr/>
        </p:nvSpPr>
        <p:spPr>
          <a:xfrm>
            <a:off x="20052602" y="87906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3" name="Oval 32" descr="53 errors.">
            <a:extLst>
              <a:ext uri="{FF2B5EF4-FFF2-40B4-BE49-F238E27FC236}">
                <a16:creationId xmlns:a16="http://schemas.microsoft.com/office/drawing/2014/main" id="{543A8EFA-DAC9-532E-E348-8A741656B33B}"/>
              </a:ext>
            </a:extLst>
          </p:cNvPr>
          <p:cNvSpPr/>
          <p:nvPr/>
        </p:nvSpPr>
        <p:spPr>
          <a:xfrm>
            <a:off x="20345210" y="857123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descr="53 errors.">
            <a:extLst>
              <a:ext uri="{FF2B5EF4-FFF2-40B4-BE49-F238E27FC236}">
                <a16:creationId xmlns:a16="http://schemas.microsoft.com/office/drawing/2014/main" id="{573159B7-C6F9-A48C-5E01-C90BCCB3CA98}"/>
              </a:ext>
            </a:extLst>
          </p:cNvPr>
          <p:cNvSpPr/>
          <p:nvPr/>
        </p:nvSpPr>
        <p:spPr>
          <a:xfrm>
            <a:off x="20710970" y="858952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descr="53 errors.">
            <a:extLst>
              <a:ext uri="{FF2B5EF4-FFF2-40B4-BE49-F238E27FC236}">
                <a16:creationId xmlns:a16="http://schemas.microsoft.com/office/drawing/2014/main" id="{6E6B7C4A-0AE1-B9D9-A0FE-E004FCA831F9}"/>
              </a:ext>
            </a:extLst>
          </p:cNvPr>
          <p:cNvSpPr/>
          <p:nvPr/>
        </p:nvSpPr>
        <p:spPr>
          <a:xfrm>
            <a:off x="20985290" y="913816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descr="53 errors.">
            <a:extLst>
              <a:ext uri="{FF2B5EF4-FFF2-40B4-BE49-F238E27FC236}">
                <a16:creationId xmlns:a16="http://schemas.microsoft.com/office/drawing/2014/main" id="{95660581-6F6A-F9C4-5A08-34637EA3F753}"/>
              </a:ext>
            </a:extLst>
          </p:cNvPr>
          <p:cNvSpPr/>
          <p:nvPr/>
        </p:nvSpPr>
        <p:spPr>
          <a:xfrm>
            <a:off x="21021866" y="83334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descr="53 errors.">
            <a:extLst>
              <a:ext uri="{FF2B5EF4-FFF2-40B4-BE49-F238E27FC236}">
                <a16:creationId xmlns:a16="http://schemas.microsoft.com/office/drawing/2014/main" id="{30859E14-DA6E-3C7A-43AC-79F48E3CE4ED}"/>
              </a:ext>
            </a:extLst>
          </p:cNvPr>
          <p:cNvSpPr/>
          <p:nvPr/>
        </p:nvSpPr>
        <p:spPr>
          <a:xfrm>
            <a:off x="21259610" y="80408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descr="53 errors.">
            <a:extLst>
              <a:ext uri="{FF2B5EF4-FFF2-40B4-BE49-F238E27FC236}">
                <a16:creationId xmlns:a16="http://schemas.microsoft.com/office/drawing/2014/main" id="{25312543-093C-0ADB-127F-3349CB9F687A}"/>
              </a:ext>
            </a:extLst>
          </p:cNvPr>
          <p:cNvSpPr/>
          <p:nvPr/>
        </p:nvSpPr>
        <p:spPr>
          <a:xfrm>
            <a:off x="21168170" y="774827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descr="53 errors.">
            <a:extLst>
              <a:ext uri="{FF2B5EF4-FFF2-40B4-BE49-F238E27FC236}">
                <a16:creationId xmlns:a16="http://schemas.microsoft.com/office/drawing/2014/main" id="{4B9C33C8-DE4E-8DBF-5792-FEB1C95B7980}"/>
              </a:ext>
            </a:extLst>
          </p:cNvPr>
          <p:cNvSpPr/>
          <p:nvPr/>
        </p:nvSpPr>
        <p:spPr>
          <a:xfrm>
            <a:off x="21917978" y="780314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descr="53 errors.">
            <a:extLst>
              <a:ext uri="{FF2B5EF4-FFF2-40B4-BE49-F238E27FC236}">
                <a16:creationId xmlns:a16="http://schemas.microsoft.com/office/drawing/2014/main" id="{C8B12EE6-B694-D996-C19F-3AB1EB14ACC1}"/>
              </a:ext>
            </a:extLst>
          </p:cNvPr>
          <p:cNvSpPr/>
          <p:nvPr/>
        </p:nvSpPr>
        <p:spPr>
          <a:xfrm>
            <a:off x="21241322" y="756539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descr="53 errors.">
            <a:extLst>
              <a:ext uri="{FF2B5EF4-FFF2-40B4-BE49-F238E27FC236}">
                <a16:creationId xmlns:a16="http://schemas.microsoft.com/office/drawing/2014/main" id="{DE06F983-A3A9-A1AE-5AE3-350C0D4D96C7}"/>
              </a:ext>
            </a:extLst>
          </p:cNvPr>
          <p:cNvSpPr/>
          <p:nvPr/>
        </p:nvSpPr>
        <p:spPr>
          <a:xfrm>
            <a:off x="21552218" y="75836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descr="53 errors.">
            <a:extLst>
              <a:ext uri="{FF2B5EF4-FFF2-40B4-BE49-F238E27FC236}">
                <a16:creationId xmlns:a16="http://schemas.microsoft.com/office/drawing/2014/main" id="{1607B766-AA2F-75E6-84BC-00079B867E8D}"/>
              </a:ext>
            </a:extLst>
          </p:cNvPr>
          <p:cNvSpPr/>
          <p:nvPr/>
        </p:nvSpPr>
        <p:spPr>
          <a:xfrm>
            <a:off x="21497354" y="732765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descr="53 errors.">
            <a:extLst>
              <a:ext uri="{FF2B5EF4-FFF2-40B4-BE49-F238E27FC236}">
                <a16:creationId xmlns:a16="http://schemas.microsoft.com/office/drawing/2014/main" id="{A9792B58-0A69-8FDA-218A-BFD600D1350B}"/>
              </a:ext>
            </a:extLst>
          </p:cNvPr>
          <p:cNvSpPr/>
          <p:nvPr/>
        </p:nvSpPr>
        <p:spPr>
          <a:xfrm>
            <a:off x="21040154" y="730936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descr="53 errors.">
            <a:extLst>
              <a:ext uri="{FF2B5EF4-FFF2-40B4-BE49-F238E27FC236}">
                <a16:creationId xmlns:a16="http://schemas.microsoft.com/office/drawing/2014/main" id="{9EA7348D-63AF-D743-8499-5E542B2F14C1}"/>
              </a:ext>
            </a:extLst>
          </p:cNvPr>
          <p:cNvSpPr/>
          <p:nvPr/>
        </p:nvSpPr>
        <p:spPr>
          <a:xfrm>
            <a:off x="21241322" y="69618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descr="53 errors.">
            <a:extLst>
              <a:ext uri="{FF2B5EF4-FFF2-40B4-BE49-F238E27FC236}">
                <a16:creationId xmlns:a16="http://schemas.microsoft.com/office/drawing/2014/main" id="{EC48B992-417A-974E-BDC2-6CCA844BAB94}"/>
              </a:ext>
            </a:extLst>
          </p:cNvPr>
          <p:cNvSpPr/>
          <p:nvPr/>
        </p:nvSpPr>
        <p:spPr>
          <a:xfrm>
            <a:off x="21533930" y="716306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descr="53 errors.">
            <a:extLst>
              <a:ext uri="{FF2B5EF4-FFF2-40B4-BE49-F238E27FC236}">
                <a16:creationId xmlns:a16="http://schemas.microsoft.com/office/drawing/2014/main" id="{27F96267-B5AC-B170-59B6-D125134A95DA}"/>
              </a:ext>
            </a:extLst>
          </p:cNvPr>
          <p:cNvSpPr/>
          <p:nvPr/>
        </p:nvSpPr>
        <p:spPr>
          <a:xfrm>
            <a:off x="21753386" y="716306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descr="53 errors.">
            <a:extLst>
              <a:ext uri="{FF2B5EF4-FFF2-40B4-BE49-F238E27FC236}">
                <a16:creationId xmlns:a16="http://schemas.microsoft.com/office/drawing/2014/main" id="{5C338810-95E7-C5C6-14A1-63AAF421FC02}"/>
              </a:ext>
            </a:extLst>
          </p:cNvPr>
          <p:cNvSpPr/>
          <p:nvPr/>
        </p:nvSpPr>
        <p:spPr>
          <a:xfrm>
            <a:off x="21680234" y="69618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descr="53 errors.">
            <a:extLst>
              <a:ext uri="{FF2B5EF4-FFF2-40B4-BE49-F238E27FC236}">
                <a16:creationId xmlns:a16="http://schemas.microsoft.com/office/drawing/2014/main" id="{36C4046B-1C94-1A3F-C33E-9D652A78E544}"/>
              </a:ext>
            </a:extLst>
          </p:cNvPr>
          <p:cNvSpPr/>
          <p:nvPr/>
        </p:nvSpPr>
        <p:spPr>
          <a:xfrm>
            <a:off x="21643658" y="683387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descr="53 errors.">
            <a:extLst>
              <a:ext uri="{FF2B5EF4-FFF2-40B4-BE49-F238E27FC236}">
                <a16:creationId xmlns:a16="http://schemas.microsoft.com/office/drawing/2014/main" id="{F6E51687-EAA8-ED59-DB3C-6B73A86256F8}"/>
              </a:ext>
            </a:extLst>
          </p:cNvPr>
          <p:cNvSpPr/>
          <p:nvPr/>
        </p:nvSpPr>
        <p:spPr>
          <a:xfrm>
            <a:off x="21460778" y="672415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descr="53 errors.">
            <a:extLst>
              <a:ext uri="{FF2B5EF4-FFF2-40B4-BE49-F238E27FC236}">
                <a16:creationId xmlns:a16="http://schemas.microsoft.com/office/drawing/2014/main" id="{000D9015-C71D-2DCE-9B0D-8CF4F6E5AE98}"/>
              </a:ext>
            </a:extLst>
          </p:cNvPr>
          <p:cNvSpPr/>
          <p:nvPr/>
        </p:nvSpPr>
        <p:spPr>
          <a:xfrm>
            <a:off x="21844826" y="650469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descr="53 errors.">
            <a:extLst>
              <a:ext uri="{FF2B5EF4-FFF2-40B4-BE49-F238E27FC236}">
                <a16:creationId xmlns:a16="http://schemas.microsoft.com/office/drawing/2014/main" id="{2CD4D92D-DBB4-81DE-8B3C-7135538F6309}"/>
              </a:ext>
            </a:extLst>
          </p:cNvPr>
          <p:cNvSpPr/>
          <p:nvPr/>
        </p:nvSpPr>
        <p:spPr>
          <a:xfrm>
            <a:off x="20564666" y="751053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descr="53 errors.">
            <a:extLst>
              <a:ext uri="{FF2B5EF4-FFF2-40B4-BE49-F238E27FC236}">
                <a16:creationId xmlns:a16="http://schemas.microsoft.com/office/drawing/2014/main" id="{B31A9933-857A-BF52-DE10-531A8A561F4B}"/>
              </a:ext>
            </a:extLst>
          </p:cNvPr>
          <p:cNvSpPr/>
          <p:nvPr/>
        </p:nvSpPr>
        <p:spPr>
          <a:xfrm>
            <a:off x="20912138" y="769341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descr="53 errors.">
            <a:extLst>
              <a:ext uri="{FF2B5EF4-FFF2-40B4-BE49-F238E27FC236}">
                <a16:creationId xmlns:a16="http://schemas.microsoft.com/office/drawing/2014/main" id="{04F1DA79-94FB-A4AA-5F53-BC3D0D60683A}"/>
              </a:ext>
            </a:extLst>
          </p:cNvPr>
          <p:cNvSpPr/>
          <p:nvPr/>
        </p:nvSpPr>
        <p:spPr>
          <a:xfrm>
            <a:off x="20454938" y="789458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descr="53 errors.">
            <a:extLst>
              <a:ext uri="{FF2B5EF4-FFF2-40B4-BE49-F238E27FC236}">
                <a16:creationId xmlns:a16="http://schemas.microsoft.com/office/drawing/2014/main" id="{7A2EDA71-DD0D-7A29-21CE-135331679AE9}"/>
              </a:ext>
            </a:extLst>
          </p:cNvPr>
          <p:cNvSpPr/>
          <p:nvPr/>
        </p:nvSpPr>
        <p:spPr>
          <a:xfrm>
            <a:off x="20363498" y="816890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descr="53 errors.">
            <a:extLst>
              <a:ext uri="{FF2B5EF4-FFF2-40B4-BE49-F238E27FC236}">
                <a16:creationId xmlns:a16="http://schemas.microsoft.com/office/drawing/2014/main" id="{56ECCC95-269C-25BA-5881-FA1813B9D4C7}"/>
              </a:ext>
            </a:extLst>
          </p:cNvPr>
          <p:cNvSpPr/>
          <p:nvPr/>
        </p:nvSpPr>
        <p:spPr>
          <a:xfrm>
            <a:off x="19979450" y="75836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descr="53 errors.">
            <a:extLst>
              <a:ext uri="{FF2B5EF4-FFF2-40B4-BE49-F238E27FC236}">
                <a16:creationId xmlns:a16="http://schemas.microsoft.com/office/drawing/2014/main" id="{6BCED219-DF4C-9C84-1918-138E5E564517}"/>
              </a:ext>
            </a:extLst>
          </p:cNvPr>
          <p:cNvSpPr/>
          <p:nvPr/>
        </p:nvSpPr>
        <p:spPr>
          <a:xfrm>
            <a:off x="20418362" y="694360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descr="53 errors.">
            <a:extLst>
              <a:ext uri="{FF2B5EF4-FFF2-40B4-BE49-F238E27FC236}">
                <a16:creationId xmlns:a16="http://schemas.microsoft.com/office/drawing/2014/main" id="{B877CC76-1484-8EA8-113D-25C84C0471A9}"/>
              </a:ext>
            </a:extLst>
          </p:cNvPr>
          <p:cNvSpPr/>
          <p:nvPr/>
        </p:nvSpPr>
        <p:spPr>
          <a:xfrm>
            <a:off x="19796570" y="699847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descr="53 errors.">
            <a:extLst>
              <a:ext uri="{FF2B5EF4-FFF2-40B4-BE49-F238E27FC236}">
                <a16:creationId xmlns:a16="http://schemas.microsoft.com/office/drawing/2014/main" id="{E1308492-373D-691D-42E4-DD37FE84E078}"/>
              </a:ext>
            </a:extLst>
          </p:cNvPr>
          <p:cNvSpPr/>
          <p:nvPr/>
        </p:nvSpPr>
        <p:spPr>
          <a:xfrm>
            <a:off x="19059435" y="5533075"/>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9" name="Oval 58" descr="53 errors.">
            <a:extLst>
              <a:ext uri="{FF2B5EF4-FFF2-40B4-BE49-F238E27FC236}">
                <a16:creationId xmlns:a16="http://schemas.microsoft.com/office/drawing/2014/main" id="{86F37B7D-CDE8-AD79-AAA9-C6225A8C3CAB}"/>
              </a:ext>
            </a:extLst>
          </p:cNvPr>
          <p:cNvSpPr/>
          <p:nvPr/>
        </p:nvSpPr>
        <p:spPr>
          <a:xfrm>
            <a:off x="19681227" y="55147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0" name="Oval 59" descr="53 errors.">
            <a:extLst>
              <a:ext uri="{FF2B5EF4-FFF2-40B4-BE49-F238E27FC236}">
                <a16:creationId xmlns:a16="http://schemas.microsoft.com/office/drawing/2014/main" id="{536496D9-EF95-6FAB-C0A8-C59528BD06E8}"/>
              </a:ext>
            </a:extLst>
          </p:cNvPr>
          <p:cNvSpPr/>
          <p:nvPr/>
        </p:nvSpPr>
        <p:spPr>
          <a:xfrm>
            <a:off x="17870715" y="478326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Tree>
    <p:extLst>
      <p:ext uri="{BB962C8B-B14F-4D97-AF65-F5344CB8AC3E}">
        <p14:creationId xmlns:p14="http://schemas.microsoft.com/office/powerpoint/2010/main" val="3712360196"/>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803564"/>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5 stages of evaluation</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59</a:t>
            </a:fld>
            <a:endParaRPr lang="en-US" sz="1800" dirty="0">
              <a:solidFill>
                <a:srgbClr val="5E5E5E"/>
              </a:solidFill>
            </a:endParaRPr>
          </a:p>
        </p:txBody>
      </p:sp>
      <p:sp>
        <p:nvSpPr>
          <p:cNvPr id="8" name="TextBox 7">
            <a:extLst>
              <a:ext uri="{FF2B5EF4-FFF2-40B4-BE49-F238E27FC236}">
                <a16:creationId xmlns:a16="http://schemas.microsoft.com/office/drawing/2014/main" id="{1013B747-93B5-7156-FDA3-41E99EF7A306}"/>
              </a:ext>
            </a:extLst>
          </p:cNvPr>
          <p:cNvSpPr txBox="1"/>
          <p:nvPr/>
        </p:nvSpPr>
        <p:spPr>
          <a:xfrm>
            <a:off x="7001958" y="5541168"/>
            <a:ext cx="7857042" cy="3488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742950" marR="0" indent="-742950" algn="l" defTabSz="2438338" rtl="0" fontAlgn="auto" latinLnBrk="0" hangingPunct="0">
              <a:lnSpc>
                <a:spcPct val="100000"/>
              </a:lnSpc>
              <a:spcBef>
                <a:spcPts val="0"/>
              </a:spcBef>
              <a:spcAft>
                <a:spcPts val="0"/>
              </a:spcAft>
              <a:buClrTx/>
              <a:buSzTx/>
              <a:buFontTx/>
              <a:buAutoNum type="arabicPeriod"/>
              <a:tabLst/>
            </a:pPr>
            <a:r>
              <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rPr>
              <a:t>4 Beta Tests</a:t>
            </a:r>
          </a:p>
          <a:p>
            <a:pPr marL="742950" marR="0" indent="-742950" algn="l" defTabSz="2438338" rtl="0" fontAlgn="auto" latinLnBrk="0" hangingPunct="0">
              <a:lnSpc>
                <a:spcPct val="100000"/>
              </a:lnSpc>
              <a:spcBef>
                <a:spcPts val="0"/>
              </a:spcBef>
              <a:spcAft>
                <a:spcPts val="0"/>
              </a:spcAft>
              <a:buClrTx/>
              <a:buSzTx/>
              <a:buFontTx/>
              <a:buAutoNum type="arabicPeriod"/>
              <a:tabLst/>
            </a:pPr>
            <a:r>
              <a:rPr lang="en-US" sz="4400" dirty="0">
                <a:solidFill>
                  <a:srgbClr val="000000"/>
                </a:solidFill>
              </a:rPr>
              <a:t>Early Advice</a:t>
            </a:r>
          </a:p>
          <a:p>
            <a:pPr marL="742950" marR="0" indent="-742950" algn="l" defTabSz="2438338" rtl="0" fontAlgn="auto" latinLnBrk="0" hangingPunct="0">
              <a:lnSpc>
                <a:spcPct val="100000"/>
              </a:lnSpc>
              <a:spcBef>
                <a:spcPts val="0"/>
              </a:spcBef>
              <a:spcAft>
                <a:spcPts val="0"/>
              </a:spcAft>
              <a:buClrTx/>
              <a:buSzTx/>
              <a:buFontTx/>
              <a:buAutoNum type="arabicPeriod"/>
              <a:tabLst/>
            </a:pPr>
            <a:r>
              <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rPr>
              <a:t>2 Demo Sessions</a:t>
            </a:r>
          </a:p>
          <a:p>
            <a:pPr marL="742950" marR="0" indent="-742950" algn="l" defTabSz="2438338" rtl="0" fontAlgn="auto" latinLnBrk="0" hangingPunct="0">
              <a:lnSpc>
                <a:spcPct val="100000"/>
              </a:lnSpc>
              <a:spcBef>
                <a:spcPts val="0"/>
              </a:spcBef>
              <a:spcAft>
                <a:spcPts val="0"/>
              </a:spcAft>
              <a:buClrTx/>
              <a:buSzTx/>
              <a:buFontTx/>
              <a:buAutoNum type="arabicPeriod"/>
              <a:tabLst/>
            </a:pPr>
            <a:r>
              <a:rPr lang="en-US" sz="4400" dirty="0">
                <a:solidFill>
                  <a:srgbClr val="000000"/>
                </a:solidFill>
              </a:rPr>
              <a:t>Professional Workshop</a:t>
            </a:r>
          </a:p>
          <a:p>
            <a:pPr marL="742950" marR="0" indent="-742950" algn="l" defTabSz="2438338" rtl="0" fontAlgn="auto" latinLnBrk="0" hangingPunct="0">
              <a:lnSpc>
                <a:spcPct val="100000"/>
              </a:lnSpc>
              <a:spcBef>
                <a:spcPts val="0"/>
              </a:spcBef>
              <a:spcAft>
                <a:spcPts val="0"/>
              </a:spcAft>
              <a:buClrTx/>
              <a:buSzTx/>
              <a:buFontTx/>
              <a:buAutoNum type="arabicPeriod"/>
              <a:tabLst/>
            </a:pPr>
            <a:r>
              <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rPr>
              <a:t>Practitioner Test + Interview</a:t>
            </a:r>
          </a:p>
        </p:txBody>
      </p:sp>
    </p:spTree>
    <p:extLst>
      <p:ext uri="{BB962C8B-B14F-4D97-AF65-F5344CB8AC3E}">
        <p14:creationId xmlns:p14="http://schemas.microsoft.com/office/powerpoint/2010/main" val="27788588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9296400" y="4590712"/>
            <a:ext cx="14376401"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Let’s evaluate this one from CNN with Chartability.</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2" name="Slide Number Placeholder 5">
            <a:extLst>
              <a:ext uri="{FF2B5EF4-FFF2-40B4-BE49-F238E27FC236}">
                <a16:creationId xmlns:a16="http://schemas.microsoft.com/office/drawing/2014/main" id="{3874FBFC-20BE-E5A2-139F-FC9A657F3BF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a:t>
            </a:fld>
            <a:endParaRPr lang="en-US" sz="1800" dirty="0">
              <a:solidFill>
                <a:srgbClr val="5E5E5E"/>
              </a:solidFill>
            </a:endParaRPr>
          </a:p>
        </p:txBody>
      </p:sp>
    </p:spTree>
    <p:extLst>
      <p:ext uri="{BB962C8B-B14F-4D97-AF65-F5344CB8AC3E}">
        <p14:creationId xmlns:p14="http://schemas.microsoft.com/office/powerpoint/2010/main" val="3138716142"/>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500" y="1474354"/>
            <a:ext cx="21971100" cy="2816639"/>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sz="9600" dirty="0"/>
              <a:t>First 4 evaluations helped us discover </a:t>
            </a:r>
            <a:r>
              <a:rPr lang="en-US" sz="9600" i="1" dirty="0"/>
              <a:t>critical </a:t>
            </a:r>
            <a:r>
              <a:rPr lang="en-US" sz="9600" dirty="0"/>
              <a:t>heuristics and improve</a:t>
            </a:r>
            <a:endParaRPr sz="9600" dirty="0"/>
          </a:p>
        </p:txBody>
      </p:sp>
      <p:sp>
        <p:nvSpPr>
          <p:cNvPr id="41" name="Oval 40">
            <a:extLst>
              <a:ext uri="{FF2B5EF4-FFF2-40B4-BE49-F238E27FC236}">
                <a16:creationId xmlns:a16="http://schemas.microsoft.com/office/drawing/2014/main" id="{A63B2DD2-BBB7-AFEB-7A47-6CED6684AEB8}"/>
              </a:ext>
            </a:extLst>
          </p:cNvPr>
          <p:cNvSpPr/>
          <p:nvPr/>
        </p:nvSpPr>
        <p:spPr>
          <a:xfrm>
            <a:off x="1604319" y="6459522"/>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4 preliminary audits</a:t>
            </a:r>
          </a:p>
        </p:txBody>
      </p:sp>
      <p:sp>
        <p:nvSpPr>
          <p:cNvPr id="9" name="TextBox 8">
            <a:extLst>
              <a:ext uri="{FF2B5EF4-FFF2-40B4-BE49-F238E27FC236}">
                <a16:creationId xmlns:a16="http://schemas.microsoft.com/office/drawing/2014/main" id="{E348B19D-F8E2-859A-9A45-54E77E5F24A2}"/>
              </a:ext>
            </a:extLst>
          </p:cNvPr>
          <p:cNvSpPr txBox="1"/>
          <p:nvPr/>
        </p:nvSpPr>
        <p:spPr>
          <a:xfrm>
            <a:off x="1162268" y="5585384"/>
            <a:ext cx="444730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Beta Testing</a:t>
            </a:r>
          </a:p>
        </p:txBody>
      </p:sp>
      <p:sp>
        <p:nvSpPr>
          <p:cNvPr id="42" name="Oval 41">
            <a:extLst>
              <a:ext uri="{FF2B5EF4-FFF2-40B4-BE49-F238E27FC236}">
                <a16:creationId xmlns:a16="http://schemas.microsoft.com/office/drawing/2014/main" id="{87C12012-03EA-D361-7635-5E18B1FEBFAC}"/>
              </a:ext>
            </a:extLst>
          </p:cNvPr>
          <p:cNvSpPr/>
          <p:nvPr/>
        </p:nvSpPr>
        <p:spPr>
          <a:xfrm>
            <a:off x="12863198" y="6459522"/>
            <a:ext cx="44473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14 experts, 5 with disabilities</a:t>
            </a:r>
          </a:p>
        </p:txBody>
      </p:sp>
      <p:sp>
        <p:nvSpPr>
          <p:cNvPr id="45" name="TextBox 44">
            <a:extLst>
              <a:ext uri="{FF2B5EF4-FFF2-40B4-BE49-F238E27FC236}">
                <a16:creationId xmlns:a16="http://schemas.microsoft.com/office/drawing/2014/main" id="{468DA248-E53E-E769-339F-D92C0AD4FB07}"/>
              </a:ext>
            </a:extLst>
          </p:cNvPr>
          <p:cNvSpPr txBox="1"/>
          <p:nvPr/>
        </p:nvSpPr>
        <p:spPr>
          <a:xfrm>
            <a:off x="7012733" y="5585384"/>
            <a:ext cx="4447309"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Early Advice</a:t>
            </a:r>
          </a:p>
        </p:txBody>
      </p:sp>
      <p:sp>
        <p:nvSpPr>
          <p:cNvPr id="43" name="Oval 42">
            <a:extLst>
              <a:ext uri="{FF2B5EF4-FFF2-40B4-BE49-F238E27FC236}">
                <a16:creationId xmlns:a16="http://schemas.microsoft.com/office/drawing/2014/main" id="{4088017C-23FE-945C-736C-0C401CF90B96}"/>
              </a:ext>
            </a:extLst>
          </p:cNvPr>
          <p:cNvSpPr/>
          <p:nvPr/>
        </p:nvSpPr>
        <p:spPr>
          <a:xfrm>
            <a:off x="19216472" y="6459522"/>
            <a:ext cx="3563208"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50 participants</a:t>
            </a:r>
          </a:p>
        </p:txBody>
      </p:sp>
      <p:sp>
        <p:nvSpPr>
          <p:cNvPr id="46" name="TextBox 45">
            <a:extLst>
              <a:ext uri="{FF2B5EF4-FFF2-40B4-BE49-F238E27FC236}">
                <a16:creationId xmlns:a16="http://schemas.microsoft.com/office/drawing/2014/main" id="{C8FA76C6-8BBF-3A9F-C4C6-C6B62AE0C6F5}"/>
              </a:ext>
            </a:extLst>
          </p:cNvPr>
          <p:cNvSpPr txBox="1"/>
          <p:nvPr/>
        </p:nvSpPr>
        <p:spPr>
          <a:xfrm>
            <a:off x="18713663" y="4908276"/>
            <a:ext cx="444730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Professional Workshop</a:t>
            </a:r>
          </a:p>
        </p:txBody>
      </p:sp>
      <p:sp>
        <p:nvSpPr>
          <p:cNvPr id="12" name="TextBox 11">
            <a:extLst>
              <a:ext uri="{FF2B5EF4-FFF2-40B4-BE49-F238E27FC236}">
                <a16:creationId xmlns:a16="http://schemas.microsoft.com/office/drawing/2014/main" id="{97121C9E-FFDF-F090-BF25-F63C20DD6551}"/>
              </a:ext>
            </a:extLst>
          </p:cNvPr>
          <p:cNvSpPr txBox="1"/>
          <p:nvPr/>
        </p:nvSpPr>
        <p:spPr>
          <a:xfrm>
            <a:off x="12863198" y="4908276"/>
            <a:ext cx="4447309"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Deep Feedback Sessions</a:t>
            </a:r>
          </a:p>
        </p:txBody>
      </p:sp>
      <p:sp>
        <p:nvSpPr>
          <p:cNvPr id="13" name="Oval 12">
            <a:extLst>
              <a:ext uri="{FF2B5EF4-FFF2-40B4-BE49-F238E27FC236}">
                <a16:creationId xmlns:a16="http://schemas.microsoft.com/office/drawing/2014/main" id="{DF45109F-F69D-BB67-5E6E-0A9C3AEBF5B6}"/>
              </a:ext>
            </a:extLst>
          </p:cNvPr>
          <p:cNvSpPr/>
          <p:nvPr/>
        </p:nvSpPr>
        <p:spPr>
          <a:xfrm>
            <a:off x="7454783" y="6459522"/>
            <a:ext cx="3563207" cy="1529199"/>
          </a:xfrm>
          <a:prstGeom prst="ellipse">
            <a:avLst/>
          </a:prstGeom>
          <a:noFill/>
          <a:ln w="38100" cap="flat">
            <a:solidFill>
              <a:srgbClr val="0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3200" u="none" strike="noStrike" cap="none" spc="0" normalizeH="0" baseline="0" dirty="0">
                <a:solidFill>
                  <a:srgbClr val="000000"/>
                </a:solidFill>
                <a:effectLst/>
                <a:uFillTx/>
                <a:latin typeface="Helvetica Neue Light" panose="02000403000000020004" pitchFamily="2" charset="0"/>
                <a:ea typeface="Helvetica Neue Light" panose="02000403000000020004" pitchFamily="2" charset="0"/>
                <a:cs typeface="+mn-cs"/>
                <a:sym typeface="Helvetica Neue Medium"/>
              </a:rPr>
              <a:t>4 experts and 6 PWD</a:t>
            </a:r>
          </a:p>
        </p:txBody>
      </p:sp>
      <p:sp>
        <p:nvSpPr>
          <p:cNvPr id="15" name="Rectangle 14">
            <a:extLst>
              <a:ext uri="{FF2B5EF4-FFF2-40B4-BE49-F238E27FC236}">
                <a16:creationId xmlns:a16="http://schemas.microsoft.com/office/drawing/2014/main" id="{1496068B-18AA-A440-1177-00485370E153}"/>
              </a:ext>
            </a:extLst>
          </p:cNvPr>
          <p:cNvSpPr/>
          <p:nvPr/>
        </p:nvSpPr>
        <p:spPr>
          <a:xfrm>
            <a:off x="8934909" y="10558206"/>
            <a:ext cx="6042304" cy="718145"/>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FFFFFF"/>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Medium"/>
              </a:rPr>
              <a:t>10 Critical Heuristics</a:t>
            </a:r>
          </a:p>
        </p:txBody>
      </p:sp>
      <p:cxnSp>
        <p:nvCxnSpPr>
          <p:cNvPr id="4" name="Straight Arrow Connector 3">
            <a:extLst>
              <a:ext uri="{FF2B5EF4-FFF2-40B4-BE49-F238E27FC236}">
                <a16:creationId xmlns:a16="http://schemas.microsoft.com/office/drawing/2014/main" id="{15AFDCA9-0A50-7310-0FB7-4F8E5EAC2D0F}"/>
              </a:ext>
            </a:extLst>
          </p:cNvPr>
          <p:cNvCxnSpPr>
            <a:stCxn id="41" idx="5"/>
            <a:endCxn id="15" idx="0"/>
          </p:cNvCxnSpPr>
          <p:nvPr/>
        </p:nvCxnSpPr>
        <p:spPr>
          <a:xfrm>
            <a:off x="4645706" y="7764775"/>
            <a:ext cx="7310355" cy="2793431"/>
          </a:xfrm>
          <a:prstGeom prst="straightConnector1">
            <a:avLst/>
          </a:prstGeom>
          <a:noFill/>
          <a:ln w="50800" cap="flat">
            <a:solidFill>
              <a:srgbClr val="000000"/>
            </a:solidFill>
            <a:prstDash val="solid"/>
            <a:miter lim="400000"/>
            <a:tailEnd type="none" w="lg" len="lg"/>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DB77AB39-4731-BB81-D663-2CE211521F2E}"/>
              </a:ext>
            </a:extLst>
          </p:cNvPr>
          <p:cNvCxnSpPr>
            <a:cxnSpLocks/>
            <a:stCxn id="13" idx="5"/>
            <a:endCxn id="15" idx="0"/>
          </p:cNvCxnSpPr>
          <p:nvPr/>
        </p:nvCxnSpPr>
        <p:spPr>
          <a:xfrm>
            <a:off x="10496170" y="7764775"/>
            <a:ext cx="1459891" cy="2793431"/>
          </a:xfrm>
          <a:prstGeom prst="straightConnector1">
            <a:avLst/>
          </a:prstGeom>
          <a:noFill/>
          <a:ln w="508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80374356-8976-D2F8-F158-980F3E2E75FD}"/>
              </a:ext>
            </a:extLst>
          </p:cNvPr>
          <p:cNvCxnSpPr>
            <a:cxnSpLocks/>
            <a:stCxn id="42" idx="3"/>
            <a:endCxn id="15" idx="0"/>
          </p:cNvCxnSpPr>
          <p:nvPr/>
        </p:nvCxnSpPr>
        <p:spPr>
          <a:xfrm flipH="1">
            <a:off x="11956061" y="7764775"/>
            <a:ext cx="1558430" cy="2793431"/>
          </a:xfrm>
          <a:prstGeom prst="straightConnector1">
            <a:avLst/>
          </a:prstGeom>
          <a:noFill/>
          <a:ln w="5080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D8CFBC59-C0E5-3498-9734-1A7D591DB78A}"/>
              </a:ext>
            </a:extLst>
          </p:cNvPr>
          <p:cNvCxnSpPr>
            <a:cxnSpLocks/>
            <a:stCxn id="43" idx="3"/>
            <a:endCxn id="15" idx="0"/>
          </p:cNvCxnSpPr>
          <p:nvPr/>
        </p:nvCxnSpPr>
        <p:spPr>
          <a:xfrm flipH="1">
            <a:off x="11956061" y="7764775"/>
            <a:ext cx="7782231" cy="2793431"/>
          </a:xfrm>
          <a:prstGeom prst="straightConnector1">
            <a:avLst/>
          </a:prstGeom>
          <a:noFill/>
          <a:ln w="50800" cap="flat">
            <a:solidFill>
              <a:srgbClr val="000000"/>
            </a:solidFill>
            <a:prstDash val="solid"/>
            <a:miter lim="400000"/>
            <a:tailEnd type="none" w="lg" len="lg"/>
          </a:ln>
          <a:effectLst/>
          <a:sp3d/>
        </p:spPr>
        <p:style>
          <a:lnRef idx="0">
            <a:scrgbClr r="0" g="0" b="0"/>
          </a:lnRef>
          <a:fillRef idx="0">
            <a:scrgbClr r="0" g="0" b="0"/>
          </a:fillRef>
          <a:effectRef idx="0">
            <a:scrgbClr r="0" g="0" b="0"/>
          </a:effectRef>
          <a:fontRef idx="none"/>
        </p:style>
      </p:cxnSp>
      <p:sp>
        <p:nvSpPr>
          <p:cNvPr id="2" name="Slide Number Placeholder 5">
            <a:extLst>
              <a:ext uri="{FF2B5EF4-FFF2-40B4-BE49-F238E27FC236}">
                <a16:creationId xmlns:a16="http://schemas.microsoft.com/office/drawing/2014/main" id="{000067DE-F554-D403-1DC8-1E314E478087}"/>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60</a:t>
            </a:fld>
            <a:endParaRPr lang="en-US" sz="1800" dirty="0">
              <a:solidFill>
                <a:srgbClr val="5E5E5E"/>
              </a:solidFill>
            </a:endParaRPr>
          </a:p>
        </p:txBody>
      </p:sp>
    </p:spTree>
    <p:extLst>
      <p:ext uri="{BB962C8B-B14F-4D97-AF65-F5344CB8AC3E}">
        <p14:creationId xmlns:p14="http://schemas.microsoft.com/office/powerpoint/2010/main" val="444142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194300"/>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#5: Testing Chartability in the wild</a:t>
            </a:r>
            <a:endParaRPr dirty="0"/>
          </a:p>
        </p:txBody>
      </p:sp>
      <p:sp>
        <p:nvSpPr>
          <p:cNvPr id="142" name="Google Shape;142;g10104eaf235_1_123"/>
          <p:cNvSpPr txBox="1">
            <a:spLocks noGrp="1"/>
          </p:cNvSpPr>
          <p:nvPr>
            <p:ph type="body" idx="1"/>
          </p:nvPr>
        </p:nvSpPr>
        <p:spPr>
          <a:xfrm>
            <a:off x="1206450" y="6487762"/>
            <a:ext cx="21971100" cy="1743546"/>
          </a:xfrm>
          <a:prstGeom prst="rect">
            <a:avLst/>
          </a:prstGeom>
          <a:noFill/>
          <a:ln>
            <a:noFill/>
          </a:ln>
        </p:spPr>
        <p:txBody>
          <a:bodyPr spcFirstLastPara="1" wrap="square" lIns="45700" tIns="45700" rIns="45700" bIns="45700" anchor="t" anchorCtr="0">
            <a:normAutofit lnSpcReduction="10000"/>
          </a:bodyPr>
          <a:lstStyle/>
          <a:p>
            <a:pPr marL="0" lvl="0" indent="0"/>
            <a:r>
              <a:rPr lang="en-US" dirty="0"/>
              <a:t>We chose to evaluate real projects being worked on by real teams. All participants are experts in data visualization.</a:t>
            </a:r>
            <a:endParaRPr sz="5500" dirty="0">
              <a:latin typeface="Helvetica Neue"/>
              <a:ea typeface="Helvetica Neue"/>
              <a:cs typeface="Helvetica Neue"/>
              <a:sym typeface="Helvetica Neue"/>
            </a:endParaRPr>
          </a:p>
        </p:txBody>
      </p:sp>
      <p:sp>
        <p:nvSpPr>
          <p:cNvPr id="2" name="Slide Number Placeholder 5">
            <a:extLst>
              <a:ext uri="{FF2B5EF4-FFF2-40B4-BE49-F238E27FC236}">
                <a16:creationId xmlns:a16="http://schemas.microsoft.com/office/drawing/2014/main" id="{60C9044C-AF7D-FD34-B5AC-AC9DCAE92FA1}"/>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61</a:t>
            </a:fld>
            <a:endParaRPr lang="en-US" sz="1800" dirty="0">
              <a:solidFill>
                <a:srgbClr val="5E5E5E"/>
              </a:solidFill>
            </a:endParaRPr>
          </a:p>
        </p:txBody>
      </p:sp>
    </p:spTree>
    <p:extLst>
      <p:ext uri="{BB962C8B-B14F-4D97-AF65-F5344CB8AC3E}">
        <p14:creationId xmlns:p14="http://schemas.microsoft.com/office/powerpoint/2010/main" val="38288849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title"/>
          </p:nvPr>
        </p:nvSpPr>
        <p:spPr>
          <a:xfrm>
            <a:off x="1206496" y="803564"/>
            <a:ext cx="21736632" cy="6832600"/>
          </a:xfrm>
        </p:spPr>
        <p:txBody>
          <a:bodyPr anchor="ctr">
            <a:normAutofit/>
          </a:bodyPr>
          <a:lstStyle/>
          <a:p>
            <a:pPr algn="ctr"/>
            <a:r>
              <a:rPr lang="en-US" sz="8000" b="1" dirty="0">
                <a:latin typeface="Helvetica Neue" panose="02000503000000020004" pitchFamily="2" charset="0"/>
                <a:ea typeface="Helvetica Neue" panose="02000503000000020004" pitchFamily="2" charset="0"/>
                <a:cs typeface="Helvetica Neue" panose="02000503000000020004" pitchFamily="2" charset="0"/>
              </a:rPr>
              <a:t>The practitioner test</a:t>
            </a:r>
            <a:endParaRPr lang="en-US" sz="8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Slide Number Placeholder 5">
            <a:extLst>
              <a:ext uri="{FF2B5EF4-FFF2-40B4-BE49-F238E27FC236}">
                <a16:creationId xmlns:a16="http://schemas.microsoft.com/office/drawing/2014/main" id="{A1FE2103-AF00-3A2D-2BAC-A7E8E1CCE53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62</a:t>
            </a:fld>
            <a:endParaRPr lang="en-US" sz="1800" dirty="0">
              <a:solidFill>
                <a:srgbClr val="5E5E5E"/>
              </a:solidFill>
            </a:endParaRPr>
          </a:p>
        </p:txBody>
      </p:sp>
      <p:sp>
        <p:nvSpPr>
          <p:cNvPr id="8" name="TextBox 7">
            <a:extLst>
              <a:ext uri="{FF2B5EF4-FFF2-40B4-BE49-F238E27FC236}">
                <a16:creationId xmlns:a16="http://schemas.microsoft.com/office/drawing/2014/main" id="{1013B747-93B5-7156-FDA3-41E99EF7A306}"/>
              </a:ext>
            </a:extLst>
          </p:cNvPr>
          <p:cNvSpPr txBox="1"/>
          <p:nvPr/>
        </p:nvSpPr>
        <p:spPr>
          <a:xfrm>
            <a:off x="7355249" y="5377561"/>
            <a:ext cx="8729878" cy="551946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algn="l" defTabSz="2438338" rtl="0" fontAlgn="auto" latinLnBrk="0" hangingPunct="0">
              <a:lnSpc>
                <a:spcPct val="100000"/>
              </a:lnSpc>
              <a:spcBef>
                <a:spcPts val="0"/>
              </a:spcBef>
              <a:spcAft>
                <a:spcPts val="0"/>
              </a:spcAft>
              <a:buClrTx/>
              <a:buSzTx/>
              <a:tabLst/>
            </a:pPr>
            <a:endPar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endParaRPr>
          </a:p>
          <a:p>
            <a:pPr marL="742950" marR="0" indent="-742950" algn="l" defTabSz="2438338" rtl="0" fontAlgn="auto" latinLnBrk="0" hangingPunct="0">
              <a:lnSpc>
                <a:spcPct val="100000"/>
              </a:lnSpc>
              <a:spcBef>
                <a:spcPts val="0"/>
              </a:spcBef>
              <a:spcAft>
                <a:spcPts val="0"/>
              </a:spcAft>
              <a:buClrTx/>
              <a:buSzTx/>
              <a:buFontTx/>
              <a:buAutoNum type="arabicPeriod"/>
              <a:tabLst/>
            </a:pPr>
            <a:r>
              <a:rPr lang="en-US" sz="4400" dirty="0">
                <a:solidFill>
                  <a:srgbClr val="000000"/>
                </a:solidFill>
              </a:rPr>
              <a:t>Pre-questions (</a:t>
            </a:r>
            <a:r>
              <a:rPr lang="en-US" sz="4400" dirty="0" err="1">
                <a:solidFill>
                  <a:srgbClr val="000000"/>
                </a:solidFill>
              </a:rPr>
              <a:t>likert</a:t>
            </a:r>
            <a:r>
              <a:rPr lang="en-US" sz="4400" dirty="0">
                <a:solidFill>
                  <a:srgbClr val="000000"/>
                </a:solidFill>
              </a:rPr>
              <a:t>)</a:t>
            </a:r>
          </a:p>
          <a:p>
            <a:pPr marL="742950" marR="0" indent="-742950" algn="l" defTabSz="2438338" rtl="0" fontAlgn="auto" latinLnBrk="0" hangingPunct="0">
              <a:lnSpc>
                <a:spcPct val="100000"/>
              </a:lnSpc>
              <a:spcBef>
                <a:spcPts val="0"/>
              </a:spcBef>
              <a:spcAft>
                <a:spcPts val="0"/>
              </a:spcAft>
              <a:buClrTx/>
              <a:buSzTx/>
              <a:buFontTx/>
              <a:buAutoNum type="arabicPeriod"/>
              <a:tabLst/>
            </a:pPr>
            <a:r>
              <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rPr>
              <a:t>Let them use Chartability while we observe (2 – 8h</a:t>
            </a:r>
            <a:r>
              <a:rPr lang="en-US" sz="4400" dirty="0">
                <a:solidFill>
                  <a:srgbClr val="000000"/>
                </a:solidFill>
              </a:rPr>
              <a:t>r sessions)</a:t>
            </a:r>
          </a:p>
          <a:p>
            <a:pPr marL="742950" marR="0" indent="-742950" algn="l" defTabSz="2438338" rtl="0" fontAlgn="auto" latinLnBrk="0" hangingPunct="0">
              <a:lnSpc>
                <a:spcPct val="100000"/>
              </a:lnSpc>
              <a:spcBef>
                <a:spcPts val="0"/>
              </a:spcBef>
              <a:spcAft>
                <a:spcPts val="0"/>
              </a:spcAft>
              <a:buClrTx/>
              <a:buSzTx/>
              <a:buFontTx/>
              <a:buAutoNum type="arabicPeriod"/>
              <a:tabLst/>
            </a:pPr>
            <a:r>
              <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rPr>
              <a:t>We ask post-questions</a:t>
            </a:r>
          </a:p>
          <a:p>
            <a:pPr marL="742950" marR="0" indent="-742950" algn="l" defTabSz="2438338" rtl="0" fontAlgn="auto" latinLnBrk="0" hangingPunct="0">
              <a:lnSpc>
                <a:spcPct val="100000"/>
              </a:lnSpc>
              <a:spcBef>
                <a:spcPts val="0"/>
              </a:spcBef>
              <a:spcAft>
                <a:spcPts val="0"/>
              </a:spcAft>
              <a:buClrTx/>
              <a:buSzTx/>
              <a:buFontTx/>
              <a:buAutoNum type="arabicPeriod"/>
              <a:tabLst/>
            </a:pPr>
            <a:r>
              <a:rPr lang="en-US" sz="4400" dirty="0">
                <a:solidFill>
                  <a:srgbClr val="000000"/>
                </a:solidFill>
              </a:rPr>
              <a:t>After the session, we separately audit their work for comparison</a:t>
            </a:r>
            <a:endParaRPr kumimoji="0" lang="en-US" sz="440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Tree>
    <p:extLst>
      <p:ext uri="{BB962C8B-B14F-4D97-AF65-F5344CB8AC3E}">
        <p14:creationId xmlns:p14="http://schemas.microsoft.com/office/powerpoint/2010/main" val="3909634756"/>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2" name="Oval 1">
            <a:extLst>
              <a:ext uri="{FF2B5EF4-FFF2-40B4-BE49-F238E27FC236}">
                <a16:creationId xmlns:a16="http://schemas.microsoft.com/office/drawing/2014/main" id="{5269CC79-4869-8B0F-4D01-C648946EEE17}"/>
              </a:ext>
            </a:extLst>
          </p:cNvPr>
          <p:cNvSpPr/>
          <p:nvPr/>
        </p:nvSpPr>
        <p:spPr>
          <a:xfrm>
            <a:off x="7363791" y="6125214"/>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8" name="Oval 7">
            <a:extLst>
              <a:ext uri="{FF2B5EF4-FFF2-40B4-BE49-F238E27FC236}">
                <a16:creationId xmlns:a16="http://schemas.microsoft.com/office/drawing/2014/main" id="{0440D5CB-DCC2-B935-E22E-0C1A1053EFAB}"/>
              </a:ext>
            </a:extLst>
          </p:cNvPr>
          <p:cNvSpPr/>
          <p:nvPr/>
        </p:nvSpPr>
        <p:spPr>
          <a:xfrm>
            <a:off x="11247783" y="6125214"/>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9" name="Oval 8">
            <a:extLst>
              <a:ext uri="{FF2B5EF4-FFF2-40B4-BE49-F238E27FC236}">
                <a16:creationId xmlns:a16="http://schemas.microsoft.com/office/drawing/2014/main" id="{7C22A9F5-C91A-320A-C36D-57BE9426CE15}"/>
              </a:ext>
            </a:extLst>
          </p:cNvPr>
          <p:cNvSpPr/>
          <p:nvPr/>
        </p:nvSpPr>
        <p:spPr>
          <a:xfrm>
            <a:off x="15131775" y="6125214"/>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 name="Triangle 2">
            <a:extLst>
              <a:ext uri="{FF2B5EF4-FFF2-40B4-BE49-F238E27FC236}">
                <a16:creationId xmlns:a16="http://schemas.microsoft.com/office/drawing/2014/main" id="{A05ECC4F-E95A-D679-2AE1-C4D55091D143}"/>
              </a:ext>
            </a:extLst>
          </p:cNvPr>
          <p:cNvSpPr/>
          <p:nvPr/>
        </p:nvSpPr>
        <p:spPr>
          <a:xfrm>
            <a:off x="7374128" y="911774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Triangle 12">
            <a:extLst>
              <a:ext uri="{FF2B5EF4-FFF2-40B4-BE49-F238E27FC236}">
                <a16:creationId xmlns:a16="http://schemas.microsoft.com/office/drawing/2014/main" id="{5B2487DD-329E-C780-0CA4-39707F70F1AD}"/>
              </a:ext>
            </a:extLst>
          </p:cNvPr>
          <p:cNvSpPr/>
          <p:nvPr/>
        </p:nvSpPr>
        <p:spPr>
          <a:xfrm>
            <a:off x="11258120" y="911774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4" name="Triangle 13">
            <a:extLst>
              <a:ext uri="{FF2B5EF4-FFF2-40B4-BE49-F238E27FC236}">
                <a16:creationId xmlns:a16="http://schemas.microsoft.com/office/drawing/2014/main" id="{35D805D5-51E4-5661-FBBF-8E187422A286}"/>
              </a:ext>
            </a:extLst>
          </p:cNvPr>
          <p:cNvSpPr/>
          <p:nvPr/>
        </p:nvSpPr>
        <p:spPr>
          <a:xfrm>
            <a:off x="15142112" y="911774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12" name="Straight Arrow Connector 11">
            <a:extLst>
              <a:ext uri="{FF2B5EF4-FFF2-40B4-BE49-F238E27FC236}">
                <a16:creationId xmlns:a16="http://schemas.microsoft.com/office/drawing/2014/main" id="{C1FF224B-F12C-5096-5397-5F3FB3802083}"/>
              </a:ext>
            </a:extLst>
          </p:cNvPr>
          <p:cNvCxnSpPr>
            <a:stCxn id="3" idx="0"/>
            <a:endCxn id="2" idx="4"/>
          </p:cNvCxnSpPr>
          <p:nvPr/>
        </p:nvCxnSpPr>
        <p:spPr>
          <a:xfrm flipH="1" flipV="1">
            <a:off x="8308008" y="7934136"/>
            <a:ext cx="1" cy="1183610"/>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E3F10A87-7158-99A2-EFA0-DE17C0966537}"/>
              </a:ext>
            </a:extLst>
          </p:cNvPr>
          <p:cNvCxnSpPr>
            <a:cxnSpLocks/>
            <a:stCxn id="13" idx="0"/>
          </p:cNvCxnSpPr>
          <p:nvPr/>
        </p:nvCxnSpPr>
        <p:spPr>
          <a:xfrm flipH="1" flipV="1">
            <a:off x="12192000" y="7934136"/>
            <a:ext cx="1" cy="1183610"/>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27AD5B8C-671A-B53C-DD16-26D123E915DC}"/>
              </a:ext>
            </a:extLst>
          </p:cNvPr>
          <p:cNvCxnSpPr>
            <a:cxnSpLocks/>
            <a:stCxn id="14" idx="0"/>
            <a:endCxn id="9" idx="4"/>
          </p:cNvCxnSpPr>
          <p:nvPr/>
        </p:nvCxnSpPr>
        <p:spPr>
          <a:xfrm flipH="1" flipV="1">
            <a:off x="16075992" y="7934136"/>
            <a:ext cx="1" cy="1183610"/>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32" name="Right Brace 31">
            <a:extLst>
              <a:ext uri="{FF2B5EF4-FFF2-40B4-BE49-F238E27FC236}">
                <a16:creationId xmlns:a16="http://schemas.microsoft.com/office/drawing/2014/main" id="{D9BDA1D8-A088-7337-6A45-C5C4C4C24F60}"/>
              </a:ext>
            </a:extLst>
          </p:cNvPr>
          <p:cNvSpPr/>
          <p:nvPr/>
        </p:nvSpPr>
        <p:spPr>
          <a:xfrm rot="16200000">
            <a:off x="11695044" y="390338"/>
            <a:ext cx="993913" cy="10595112"/>
          </a:xfrm>
          <a:prstGeom prst="rightBrace">
            <a:avLst>
              <a:gd name="adj1" fmla="val 60333"/>
              <a:gd name="adj2" fmla="val 50000"/>
            </a:avLst>
          </a:prstGeom>
          <a:noFill/>
          <a:ln w="6667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4" name="TextBox 33">
            <a:extLst>
              <a:ext uri="{FF2B5EF4-FFF2-40B4-BE49-F238E27FC236}">
                <a16:creationId xmlns:a16="http://schemas.microsoft.com/office/drawing/2014/main" id="{ED8D5AF0-017B-414A-9144-9CE9D650C22A}"/>
              </a:ext>
            </a:extLst>
          </p:cNvPr>
          <p:cNvSpPr txBox="1"/>
          <p:nvPr/>
        </p:nvSpPr>
        <p:spPr>
          <a:xfrm>
            <a:off x="4325479" y="3791886"/>
            <a:ext cx="15733041"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3 </a:t>
            </a:r>
            <a:r>
              <a:rPr lang="en-US" sz="6000" dirty="0">
                <a:solidFill>
                  <a:srgbClr val="000000"/>
                </a:solidFill>
                <a:latin typeface="Helvetica Neue Light" panose="02000403000000020004" pitchFamily="2" charset="0"/>
                <a:ea typeface="Helvetica Neue Light" panose="02000403000000020004" pitchFamily="2" charset="0"/>
              </a:rPr>
              <a:t>a</a:t>
            </a:r>
            <a:r>
              <a:rPr kumimoji="0" lang="en-US" sz="60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ccessibility </a:t>
            </a:r>
            <a:r>
              <a:rPr lang="en-US" sz="6000" dirty="0">
                <a:solidFill>
                  <a:srgbClr val="000000"/>
                </a:solidFill>
                <a:latin typeface="Helvetica Neue Light" panose="02000403000000020004" pitchFamily="2" charset="0"/>
                <a:ea typeface="Helvetica Neue Light" panose="02000403000000020004" pitchFamily="2" charset="0"/>
              </a:rPr>
              <a:t>n</a:t>
            </a:r>
            <a:r>
              <a:rPr kumimoji="0" lang="en-US" sz="60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ovices. Each with 1 project.</a:t>
            </a:r>
          </a:p>
        </p:txBody>
      </p:sp>
      <p:sp>
        <p:nvSpPr>
          <p:cNvPr id="4" name="Slide Number Placeholder 5">
            <a:extLst>
              <a:ext uri="{FF2B5EF4-FFF2-40B4-BE49-F238E27FC236}">
                <a16:creationId xmlns:a16="http://schemas.microsoft.com/office/drawing/2014/main" id="{B37E4B61-B87C-B635-DC57-20B162B9E693}"/>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63</a:t>
            </a:fld>
            <a:endParaRPr lang="en-US" sz="1800" dirty="0">
              <a:solidFill>
                <a:srgbClr val="5E5E5E"/>
              </a:solidFill>
            </a:endParaRPr>
          </a:p>
        </p:txBody>
      </p:sp>
    </p:spTree>
    <p:extLst>
      <p:ext uri="{BB962C8B-B14F-4D97-AF65-F5344CB8AC3E}">
        <p14:creationId xmlns:p14="http://schemas.microsoft.com/office/powerpoint/2010/main" val="724046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6" name="Oval 5">
            <a:extLst>
              <a:ext uri="{FF2B5EF4-FFF2-40B4-BE49-F238E27FC236}">
                <a16:creationId xmlns:a16="http://schemas.microsoft.com/office/drawing/2014/main" id="{FD772D57-1740-28B4-A123-83FEE8ED6262}"/>
              </a:ext>
            </a:extLst>
          </p:cNvPr>
          <p:cNvSpPr/>
          <p:nvPr/>
        </p:nvSpPr>
        <p:spPr>
          <a:xfrm>
            <a:off x="12898886" y="5979736"/>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0" name="Oval 9">
            <a:extLst>
              <a:ext uri="{FF2B5EF4-FFF2-40B4-BE49-F238E27FC236}">
                <a16:creationId xmlns:a16="http://schemas.microsoft.com/office/drawing/2014/main" id="{CC86A123-66EA-35D6-5FE8-06681CF25884}"/>
              </a:ext>
            </a:extLst>
          </p:cNvPr>
          <p:cNvSpPr/>
          <p:nvPr/>
        </p:nvSpPr>
        <p:spPr>
          <a:xfrm>
            <a:off x="8389231" y="6000518"/>
            <a:ext cx="1888434" cy="1808922"/>
          </a:xfrm>
          <a:prstGeom prst="ellips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Cross 3">
            <a:extLst>
              <a:ext uri="{FF2B5EF4-FFF2-40B4-BE49-F238E27FC236}">
                <a16:creationId xmlns:a16="http://schemas.microsoft.com/office/drawing/2014/main" id="{3EFF431D-9DB2-AF15-4519-2D6A778B08D2}"/>
              </a:ext>
            </a:extLst>
          </p:cNvPr>
          <p:cNvSpPr/>
          <p:nvPr/>
        </p:nvSpPr>
        <p:spPr>
          <a:xfrm>
            <a:off x="8389231" y="869316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6" name="Cross 15">
            <a:extLst>
              <a:ext uri="{FF2B5EF4-FFF2-40B4-BE49-F238E27FC236}">
                <a16:creationId xmlns:a16="http://schemas.microsoft.com/office/drawing/2014/main" id="{2542E697-EF36-B4E1-FA6F-986C879C567F}"/>
              </a:ext>
            </a:extLst>
          </p:cNvPr>
          <p:cNvSpPr/>
          <p:nvPr/>
        </p:nvSpPr>
        <p:spPr>
          <a:xfrm>
            <a:off x="13935267" y="869316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7" name="Cross 16">
            <a:extLst>
              <a:ext uri="{FF2B5EF4-FFF2-40B4-BE49-F238E27FC236}">
                <a16:creationId xmlns:a16="http://schemas.microsoft.com/office/drawing/2014/main" id="{0E1ECA19-FD94-B514-733F-87EDDBE3CC96}"/>
              </a:ext>
            </a:extLst>
          </p:cNvPr>
          <p:cNvSpPr/>
          <p:nvPr/>
        </p:nvSpPr>
        <p:spPr>
          <a:xfrm>
            <a:off x="11867926" y="869316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cxnSp>
        <p:nvCxnSpPr>
          <p:cNvPr id="27" name="Straight Arrow Connector 26">
            <a:extLst>
              <a:ext uri="{FF2B5EF4-FFF2-40B4-BE49-F238E27FC236}">
                <a16:creationId xmlns:a16="http://schemas.microsoft.com/office/drawing/2014/main" id="{43DD64A9-872E-D8F0-C380-DA04CAAB5394}"/>
              </a:ext>
            </a:extLst>
          </p:cNvPr>
          <p:cNvCxnSpPr>
            <a:cxnSpLocks/>
            <a:stCxn id="4" idx="0"/>
            <a:endCxn id="10" idx="4"/>
          </p:cNvCxnSpPr>
          <p:nvPr/>
        </p:nvCxnSpPr>
        <p:spPr>
          <a:xfrm flipV="1">
            <a:off x="9333448" y="7809440"/>
            <a:ext cx="0" cy="883727"/>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68A0BF03-70A9-E28B-A548-5E2AF74E79E3}"/>
              </a:ext>
            </a:extLst>
          </p:cNvPr>
          <p:cNvCxnSpPr>
            <a:cxnSpLocks/>
            <a:stCxn id="17" idx="0"/>
          </p:cNvCxnSpPr>
          <p:nvPr/>
        </p:nvCxnSpPr>
        <p:spPr>
          <a:xfrm flipV="1">
            <a:off x="12812143" y="7809440"/>
            <a:ext cx="1033668" cy="883727"/>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3D757AAA-D6BB-9270-F466-9873341A3E26}"/>
              </a:ext>
            </a:extLst>
          </p:cNvPr>
          <p:cNvCxnSpPr>
            <a:cxnSpLocks/>
            <a:stCxn id="16" idx="0"/>
          </p:cNvCxnSpPr>
          <p:nvPr/>
        </p:nvCxnSpPr>
        <p:spPr>
          <a:xfrm flipH="1" flipV="1">
            <a:off x="13845811" y="7809440"/>
            <a:ext cx="1033673" cy="883727"/>
          </a:xfrm>
          <a:prstGeom prst="straightConnector1">
            <a:avLst/>
          </a:prstGeom>
          <a:noFill/>
          <a:ln w="44450"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38" name="Right Brace 37">
            <a:extLst>
              <a:ext uri="{FF2B5EF4-FFF2-40B4-BE49-F238E27FC236}">
                <a16:creationId xmlns:a16="http://schemas.microsoft.com/office/drawing/2014/main" id="{0114115F-BD7C-56E5-A9A4-567ED5D8B4B0}"/>
              </a:ext>
            </a:extLst>
          </p:cNvPr>
          <p:cNvSpPr/>
          <p:nvPr/>
        </p:nvSpPr>
        <p:spPr>
          <a:xfrm rot="16200000">
            <a:off x="11290904" y="1242314"/>
            <a:ext cx="993913" cy="8751953"/>
          </a:xfrm>
          <a:prstGeom prst="rightBrace">
            <a:avLst>
              <a:gd name="adj1" fmla="val 60333"/>
              <a:gd name="adj2" fmla="val 50000"/>
            </a:avLst>
          </a:prstGeom>
          <a:noFill/>
          <a:ln w="66675"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0" name="TextBox 39">
            <a:extLst>
              <a:ext uri="{FF2B5EF4-FFF2-40B4-BE49-F238E27FC236}">
                <a16:creationId xmlns:a16="http://schemas.microsoft.com/office/drawing/2014/main" id="{00BA5C4A-89E2-3FCD-B35F-B79A91C7AE09}"/>
              </a:ext>
            </a:extLst>
          </p:cNvPr>
          <p:cNvSpPr txBox="1"/>
          <p:nvPr/>
        </p:nvSpPr>
        <p:spPr>
          <a:xfrm>
            <a:off x="3822337" y="3998990"/>
            <a:ext cx="1593104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60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3 accessibility </a:t>
            </a:r>
            <a:r>
              <a:rPr lang="en-US" sz="6000" dirty="0">
                <a:solidFill>
                  <a:srgbClr val="000000"/>
                </a:solidFill>
                <a:latin typeface="Helvetica Neue Light" panose="02000403000000020004" pitchFamily="2" charset="0"/>
                <a:ea typeface="Helvetica Neue Light" panose="02000403000000020004" pitchFamily="2" charset="0"/>
              </a:rPr>
              <a:t>experts</a:t>
            </a:r>
            <a:r>
              <a:rPr kumimoji="0" lang="en-US" sz="6000" u="none" strike="noStrike" cap="none" spc="0" normalizeH="0" baseline="0" dirty="0">
                <a:ln>
                  <a:noFill/>
                </a:ln>
                <a:solidFill>
                  <a:srgbClr val="000000"/>
                </a:solidFill>
                <a:effectLst/>
                <a:uFillTx/>
                <a:latin typeface="Helvetica Neue Light" panose="02000403000000020004" pitchFamily="2" charset="0"/>
                <a:ea typeface="Helvetica Neue Light" panose="02000403000000020004" pitchFamily="2" charset="0"/>
                <a:sym typeface="Helvetica Neue"/>
              </a:rPr>
              <a:t>. 2 with a shared project.</a:t>
            </a:r>
          </a:p>
        </p:txBody>
      </p:sp>
      <p:sp>
        <p:nvSpPr>
          <p:cNvPr id="2" name="Slide Number Placeholder 5">
            <a:extLst>
              <a:ext uri="{FF2B5EF4-FFF2-40B4-BE49-F238E27FC236}">
                <a16:creationId xmlns:a16="http://schemas.microsoft.com/office/drawing/2014/main" id="{9D9567F7-57DA-8F8A-02A5-D23DAAD98982}"/>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64</a:t>
            </a:fld>
            <a:endParaRPr lang="en-US" sz="1800" dirty="0">
              <a:solidFill>
                <a:srgbClr val="5E5E5E"/>
              </a:solidFill>
            </a:endParaRPr>
          </a:p>
        </p:txBody>
      </p:sp>
    </p:spTree>
    <p:extLst>
      <p:ext uri="{BB962C8B-B14F-4D97-AF65-F5344CB8AC3E}">
        <p14:creationId xmlns:p14="http://schemas.microsoft.com/office/powerpoint/2010/main" val="7481816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4228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Novices: </a:t>
            </a:r>
            <a:br>
              <a:rPr lang="en-US" dirty="0"/>
            </a:br>
            <a:r>
              <a:rPr lang="en-US" sz="7300" dirty="0">
                <a:latin typeface="Helvetica Neue" panose="02000503000000020004" pitchFamily="2" charset="0"/>
                <a:ea typeface="Helvetica Neue" panose="02000503000000020004" pitchFamily="2" charset="0"/>
                <a:cs typeface="Helvetica Neue" panose="02000503000000020004" pitchFamily="2" charset="0"/>
              </a:rPr>
              <a:t>3 / 3 felt more confident auditing visualizations for accessibility after Chartability.</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5">
            <a:extLst>
              <a:ext uri="{FF2B5EF4-FFF2-40B4-BE49-F238E27FC236}">
                <a16:creationId xmlns:a16="http://schemas.microsoft.com/office/drawing/2014/main" id="{9AA39F53-BCA5-9BB5-8EFC-376B96888F6C}"/>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65</a:t>
            </a:fld>
            <a:endParaRPr lang="en-US" sz="1800" dirty="0">
              <a:solidFill>
                <a:srgbClr val="5E5E5E"/>
              </a:solidFill>
            </a:endParaRPr>
          </a:p>
        </p:txBody>
      </p:sp>
    </p:spTree>
    <p:extLst>
      <p:ext uri="{BB962C8B-B14F-4D97-AF65-F5344CB8AC3E}">
        <p14:creationId xmlns:p14="http://schemas.microsoft.com/office/powerpoint/2010/main" val="17894787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“Chartability helps me consider so much more than </a:t>
            </a:r>
            <a:r>
              <a:rPr lang="en-US" b="1" dirty="0"/>
              <a:t>colorblindness</a:t>
            </a:r>
            <a:r>
              <a:rPr lang="en-US" dirty="0"/>
              <a:t>”</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572791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Google Shape;141;g10104eaf235_1_123">
            <a:extLst>
              <a:ext uri="{FF2B5EF4-FFF2-40B4-BE49-F238E27FC236}">
                <a16:creationId xmlns:a16="http://schemas.microsoft.com/office/drawing/2014/main" id="{E66FD79D-85A7-9CE3-759C-7E2AE469F57A}"/>
              </a:ext>
            </a:extLst>
          </p:cNvPr>
          <p:cNvSpPr txBox="1">
            <a:spLocks noGrp="1"/>
          </p:cNvSpPr>
          <p:nvPr>
            <p:ph type="title"/>
          </p:nvPr>
        </p:nvSpPr>
        <p:spPr>
          <a:xfrm>
            <a:off x="3299792" y="4170469"/>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Expansive: </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5">
            <a:extLst>
              <a:ext uri="{FF2B5EF4-FFF2-40B4-BE49-F238E27FC236}">
                <a16:creationId xmlns:a16="http://schemas.microsoft.com/office/drawing/2014/main" id="{75ECCA7E-9E0B-70D2-2904-A2A43F29D504}"/>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66</a:t>
            </a:fld>
            <a:endParaRPr lang="en-US" sz="1800" dirty="0">
              <a:solidFill>
                <a:srgbClr val="5E5E5E"/>
              </a:solidFill>
            </a:endParaRPr>
          </a:p>
        </p:txBody>
      </p:sp>
    </p:spTree>
    <p:extLst>
      <p:ext uri="{BB962C8B-B14F-4D97-AF65-F5344CB8AC3E}">
        <p14:creationId xmlns:p14="http://schemas.microsoft.com/office/powerpoint/2010/main" val="21687405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“I was </a:t>
            </a:r>
            <a:r>
              <a:rPr lang="en-US" b="1" dirty="0"/>
              <a:t>overwhelmed</a:t>
            </a:r>
            <a:r>
              <a:rPr lang="en-US" dirty="0"/>
              <a:t> by accessibility </a:t>
            </a:r>
            <a:r>
              <a:rPr lang="en-US" b="1" dirty="0"/>
              <a:t>at first</a:t>
            </a:r>
            <a:r>
              <a:rPr lang="en-US" dirty="0"/>
              <a:t>. But after trying Chartability, </a:t>
            </a:r>
            <a:r>
              <a:rPr lang="en-US" b="1" dirty="0"/>
              <a:t>now I feel like I have a process</a:t>
            </a:r>
            <a:r>
              <a:rPr lang="en-US" dirty="0"/>
              <a:t>.”</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5727916"/>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Google Shape;141;g10104eaf235_1_123">
            <a:extLst>
              <a:ext uri="{FF2B5EF4-FFF2-40B4-BE49-F238E27FC236}">
                <a16:creationId xmlns:a16="http://schemas.microsoft.com/office/drawing/2014/main" id="{1C67CCB1-56E9-E78D-3F3E-D20747FF488C}"/>
              </a:ext>
            </a:extLst>
          </p:cNvPr>
          <p:cNvSpPr txBox="1">
            <a:spLocks noGrp="1"/>
          </p:cNvSpPr>
          <p:nvPr>
            <p:ph type="title"/>
          </p:nvPr>
        </p:nvSpPr>
        <p:spPr>
          <a:xfrm>
            <a:off x="3299792" y="4292716"/>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Clarifying: </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5">
            <a:extLst>
              <a:ext uri="{FF2B5EF4-FFF2-40B4-BE49-F238E27FC236}">
                <a16:creationId xmlns:a16="http://schemas.microsoft.com/office/drawing/2014/main" id="{15C49E1A-A494-D72E-830F-C933CC118AB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67</a:t>
            </a:fld>
            <a:endParaRPr lang="en-US" sz="1800" dirty="0">
              <a:solidFill>
                <a:srgbClr val="5E5E5E"/>
              </a:solidFill>
            </a:endParaRPr>
          </a:p>
        </p:txBody>
      </p:sp>
    </p:spTree>
    <p:extLst>
      <p:ext uri="{BB962C8B-B14F-4D97-AF65-F5344CB8AC3E}">
        <p14:creationId xmlns:p14="http://schemas.microsoft.com/office/powerpoint/2010/main" val="1250659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4228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Experts: </a:t>
            </a:r>
            <a:br>
              <a:rPr lang="en-US" dirty="0"/>
            </a:br>
            <a:r>
              <a:rPr lang="en-US" sz="7300" dirty="0">
                <a:latin typeface="Helvetica Neue" panose="02000503000000020004" pitchFamily="2" charset="0"/>
                <a:ea typeface="Helvetica Neue" panose="02000503000000020004" pitchFamily="2" charset="0"/>
                <a:cs typeface="Helvetica Neue" panose="02000503000000020004" pitchFamily="2" charset="0"/>
              </a:rPr>
              <a:t>3 / 3 intend to keep using Chartability in their own professional work.</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5">
            <a:extLst>
              <a:ext uri="{FF2B5EF4-FFF2-40B4-BE49-F238E27FC236}">
                <a16:creationId xmlns:a16="http://schemas.microsoft.com/office/drawing/2014/main" id="{CCE03CA4-38D9-579B-EDAF-5F83653D6A08}"/>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68</a:t>
            </a:fld>
            <a:endParaRPr lang="en-US" sz="1800" dirty="0">
              <a:solidFill>
                <a:srgbClr val="5E5E5E"/>
              </a:solidFill>
            </a:endParaRPr>
          </a:p>
        </p:txBody>
      </p:sp>
    </p:spTree>
    <p:extLst>
      <p:ext uri="{BB962C8B-B14F-4D97-AF65-F5344CB8AC3E}">
        <p14:creationId xmlns:p14="http://schemas.microsoft.com/office/powerpoint/2010/main" val="238432197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341356" y="6103842"/>
            <a:ext cx="19400730" cy="1910022"/>
          </a:xfrm>
          <a:prstGeom prst="rect">
            <a:avLst/>
          </a:prstGeom>
          <a:noFill/>
          <a:ln>
            <a:noFill/>
          </a:ln>
        </p:spPr>
        <p:txBody>
          <a:bodyPr spcFirstLastPara="1" wrap="square" lIns="45700" tIns="45700" rIns="45700" bIns="45700" anchor="t" anchorCtr="0">
            <a:normAutofit fontScale="85000" lnSpcReduction="10000"/>
          </a:bodyPr>
          <a:lstStyle/>
          <a:p>
            <a:pPr marL="0" lvl="0" indent="0"/>
            <a:r>
              <a:rPr lang="en-US" dirty="0"/>
              <a:t>“Chartability did a very good job of </a:t>
            </a:r>
            <a:r>
              <a:rPr lang="en-US" b="1" dirty="0"/>
              <a:t>highlighting concerns </a:t>
            </a:r>
            <a:r>
              <a:rPr lang="en-US" dirty="0"/>
              <a:t>that are </a:t>
            </a:r>
            <a:r>
              <a:rPr lang="en-US" b="1" dirty="0"/>
              <a:t>often ignored or forgotten</a:t>
            </a:r>
            <a:r>
              <a:rPr lang="en-US" dirty="0"/>
              <a:t> when auditing and designing/developing”</a:t>
            </a:r>
            <a:endParaRPr sz="5500" dirty="0">
              <a:latin typeface="Helvetica Neue"/>
              <a:ea typeface="Helvetica Neue"/>
              <a:cs typeface="Helvetica Neue"/>
              <a:sym typeface="Helvetica Neue"/>
            </a:endParaRPr>
          </a:p>
        </p:txBody>
      </p:sp>
      <p:sp>
        <p:nvSpPr>
          <p:cNvPr id="6" name="Cross 5">
            <a:extLst>
              <a:ext uri="{FF2B5EF4-FFF2-40B4-BE49-F238E27FC236}">
                <a16:creationId xmlns:a16="http://schemas.microsoft.com/office/drawing/2014/main" id="{760FBB55-FE47-D6F1-61F5-55AFE5D9CFC3}"/>
              </a:ext>
            </a:extLst>
          </p:cNvPr>
          <p:cNvSpPr/>
          <p:nvPr/>
        </p:nvSpPr>
        <p:spPr>
          <a:xfrm>
            <a:off x="1197820" y="5845427"/>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Google Shape;141;g10104eaf235_1_123">
            <a:extLst>
              <a:ext uri="{FF2B5EF4-FFF2-40B4-BE49-F238E27FC236}">
                <a16:creationId xmlns:a16="http://schemas.microsoft.com/office/drawing/2014/main" id="{DD702446-8167-0435-EC90-CEAFC3CEB2C1}"/>
              </a:ext>
            </a:extLst>
          </p:cNvPr>
          <p:cNvSpPr txBox="1">
            <a:spLocks noGrp="1"/>
          </p:cNvSpPr>
          <p:nvPr>
            <p:ph type="title"/>
          </p:nvPr>
        </p:nvSpPr>
        <p:spPr>
          <a:xfrm>
            <a:off x="3341356" y="4410227"/>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Grounding: </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Slide Number Placeholder 5">
            <a:extLst>
              <a:ext uri="{FF2B5EF4-FFF2-40B4-BE49-F238E27FC236}">
                <a16:creationId xmlns:a16="http://schemas.microsoft.com/office/drawing/2014/main" id="{642F0B21-5E82-1380-5763-C49E5021A23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69</a:t>
            </a:fld>
            <a:endParaRPr lang="en-US" sz="1800" dirty="0">
              <a:solidFill>
                <a:srgbClr val="5E5E5E"/>
              </a:solidFill>
            </a:endParaRPr>
          </a:p>
        </p:txBody>
      </p:sp>
    </p:spTree>
    <p:extLst>
      <p:ext uri="{BB962C8B-B14F-4D97-AF65-F5344CB8AC3E}">
        <p14:creationId xmlns:p14="http://schemas.microsoft.com/office/powerpoint/2010/main" val="2605656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Perceivable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6</a:t>
            </a:r>
            <a:r>
              <a:rPr lang="en-US" sz="4000" b="1" dirty="0">
                <a:solidFill>
                  <a:srgbClr val="000000"/>
                </a:solidFill>
              </a:rPr>
              <a:t> – Low contrast</a:t>
            </a:r>
            <a:endParaRPr kumimoji="0" lang="en-US" sz="4000" b="1" i="0" u="none" strike="noStrike" cap="none" spc="0" normalizeH="0" baseline="0" dirty="0">
              <a:solidFill>
                <a:srgbClr val="000000"/>
              </a:solidFill>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4000" b="0" i="0" u="none" strike="noStrike" cap="none" spc="0" normalizeH="0" baseline="0" dirty="0">
                <a:ln>
                  <a:noFill/>
                </a:ln>
                <a:effectLst/>
                <a:uFillTx/>
                <a:latin typeface="Helvetica Neue"/>
                <a:ea typeface="Helvetica Neue"/>
                <a:cs typeface="Helvetica Neue"/>
                <a:sym typeface="Helvetica Neue"/>
              </a:rPr>
              <a:t> - Content is only visual</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50</a:t>
            </a:r>
            <a:r>
              <a:rPr lang="en-US" sz="4000" dirty="0"/>
              <a:t> - Color alone is used</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r>
              <a:rPr lang="en-US" sz="4000" dirty="0"/>
              <a:t> - Meaningful elements can be distinguished</a:t>
            </a:r>
          </a:p>
        </p:txBody>
      </p:sp>
      <p:grpSp>
        <p:nvGrpSpPr>
          <p:cNvPr id="5" name="Group 4" descr="6 errors.">
            <a:extLst>
              <a:ext uri="{FF2B5EF4-FFF2-40B4-BE49-F238E27FC236}">
                <a16:creationId xmlns:a16="http://schemas.microsoft.com/office/drawing/2014/main" id="{8875E802-258D-B64C-6933-1D7DFD5B8C20}"/>
              </a:ext>
            </a:extLst>
          </p:cNvPr>
          <p:cNvGrpSpPr/>
          <p:nvPr/>
        </p:nvGrpSpPr>
        <p:grpSpPr>
          <a:xfrm>
            <a:off x="2278506" y="3395378"/>
            <a:ext cx="4856813" cy="7704944"/>
            <a:chOff x="2278506" y="3395378"/>
            <a:chExt cx="4856813" cy="7704944"/>
          </a:xfrm>
        </p:grpSpPr>
        <p:sp>
          <p:nvSpPr>
            <p:cNvPr id="3" name="Oval 2">
              <a:extLst>
                <a:ext uri="{FF2B5EF4-FFF2-40B4-BE49-F238E27FC236}">
                  <a16:creationId xmlns:a16="http://schemas.microsoft.com/office/drawing/2014/main" id="{2C7052F1-D8D9-A35A-2320-C597E6029D25}"/>
                </a:ext>
              </a:extLst>
            </p:cNvPr>
            <p:cNvSpPr/>
            <p:nvPr/>
          </p:nvSpPr>
          <p:spPr>
            <a:xfrm>
              <a:off x="6745574" y="339537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6190938" y="348531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5441430" y="100959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4841824" y="1071057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2968054" y="1015594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2278506" y="106955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 name="Slide Number Placeholder 5">
            <a:extLst>
              <a:ext uri="{FF2B5EF4-FFF2-40B4-BE49-F238E27FC236}">
                <a16:creationId xmlns:a16="http://schemas.microsoft.com/office/drawing/2014/main" id="{3C7EB4DC-8B2B-3186-511F-F3AC5E43C325}"/>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a:t>
            </a:fld>
            <a:endParaRPr lang="en-US" sz="1800" dirty="0">
              <a:solidFill>
                <a:srgbClr val="5E5E5E"/>
              </a:solidFill>
            </a:endParaRPr>
          </a:p>
        </p:txBody>
      </p:sp>
    </p:spTree>
    <p:extLst>
      <p:ext uri="{BB962C8B-B14F-4D97-AF65-F5344CB8AC3E}">
        <p14:creationId xmlns:p14="http://schemas.microsoft.com/office/powerpoint/2010/main" val="3232372310"/>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g10104eaf235_1_123"/>
          <p:cNvSpPr txBox="1">
            <a:spLocks noGrp="1"/>
          </p:cNvSpPr>
          <p:nvPr>
            <p:ph type="body" idx="1"/>
          </p:nvPr>
        </p:nvSpPr>
        <p:spPr>
          <a:xfrm>
            <a:off x="3299792" y="5605669"/>
            <a:ext cx="19400730" cy="2126973"/>
          </a:xfrm>
          <a:prstGeom prst="rect">
            <a:avLst/>
          </a:prstGeom>
          <a:noFill/>
          <a:ln>
            <a:noFill/>
          </a:ln>
        </p:spPr>
        <p:txBody>
          <a:bodyPr spcFirstLastPara="1" wrap="square" lIns="45700" tIns="45700" rIns="45700" bIns="45700" anchor="t" anchorCtr="0">
            <a:normAutofit/>
          </a:bodyPr>
          <a:lstStyle/>
          <a:p>
            <a:pPr marL="0" indent="0" hangingPunct="1"/>
            <a:r>
              <a:rPr lang="en-US" dirty="0"/>
              <a:t>“Chartability </a:t>
            </a:r>
            <a:r>
              <a:rPr lang="en-US" b="1" dirty="0"/>
              <a:t>goes beyond compliance</a:t>
            </a:r>
            <a:r>
              <a:rPr lang="en-US" dirty="0"/>
              <a:t>. It is clearly focusing on a </a:t>
            </a:r>
            <a:r>
              <a:rPr lang="en-US" b="1" dirty="0"/>
              <a:t>good experience</a:t>
            </a:r>
            <a:r>
              <a:rPr lang="en-US" dirty="0"/>
              <a:t>.”</a:t>
            </a:r>
          </a:p>
        </p:txBody>
      </p:sp>
      <p:sp>
        <p:nvSpPr>
          <p:cNvPr id="3" name="Triangle 2">
            <a:extLst>
              <a:ext uri="{FF2B5EF4-FFF2-40B4-BE49-F238E27FC236}">
                <a16:creationId xmlns:a16="http://schemas.microsoft.com/office/drawing/2014/main" id="{A05ECC4F-E95A-D679-2AE1-C4D55091D143}"/>
              </a:ext>
            </a:extLst>
          </p:cNvPr>
          <p:cNvSpPr/>
          <p:nvPr/>
        </p:nvSpPr>
        <p:spPr>
          <a:xfrm>
            <a:off x="1206400" y="4555097"/>
            <a:ext cx="1867761" cy="1610139"/>
          </a:xfrm>
          <a:prstGeom prst="triangle">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 name="Cross 5">
            <a:extLst>
              <a:ext uri="{FF2B5EF4-FFF2-40B4-BE49-F238E27FC236}">
                <a16:creationId xmlns:a16="http://schemas.microsoft.com/office/drawing/2014/main" id="{FC883336-4E4A-59BA-A800-BA759182211D}"/>
              </a:ext>
            </a:extLst>
          </p:cNvPr>
          <p:cNvSpPr/>
          <p:nvPr/>
        </p:nvSpPr>
        <p:spPr>
          <a:xfrm>
            <a:off x="1185727" y="6535835"/>
            <a:ext cx="1888434" cy="1910022"/>
          </a:xfrm>
          <a:prstGeom prst="plus">
            <a:avLst>
              <a:gd name="adj" fmla="val 35526"/>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 name="Google Shape;141;g10104eaf235_1_123">
            <a:extLst>
              <a:ext uri="{FF2B5EF4-FFF2-40B4-BE49-F238E27FC236}">
                <a16:creationId xmlns:a16="http://schemas.microsoft.com/office/drawing/2014/main" id="{00EC6DC9-BA17-3C1B-912B-F2559CD6EA7B}"/>
              </a:ext>
            </a:extLst>
          </p:cNvPr>
          <p:cNvSpPr txBox="1">
            <a:spLocks noGrp="1"/>
          </p:cNvSpPr>
          <p:nvPr>
            <p:ph type="title"/>
          </p:nvPr>
        </p:nvSpPr>
        <p:spPr>
          <a:xfrm>
            <a:off x="3299792" y="4334279"/>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Goes beyond: </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Slide Number Placeholder 5">
            <a:extLst>
              <a:ext uri="{FF2B5EF4-FFF2-40B4-BE49-F238E27FC236}">
                <a16:creationId xmlns:a16="http://schemas.microsoft.com/office/drawing/2014/main" id="{F5E28E45-5046-4210-C599-FBD60E7F7DF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70</a:t>
            </a:fld>
            <a:endParaRPr lang="en-US" sz="1800" dirty="0">
              <a:solidFill>
                <a:srgbClr val="5E5E5E"/>
              </a:solidFill>
            </a:endParaRPr>
          </a:p>
        </p:txBody>
      </p:sp>
    </p:spTree>
    <p:extLst>
      <p:ext uri="{BB962C8B-B14F-4D97-AF65-F5344CB8AC3E}">
        <p14:creationId xmlns:p14="http://schemas.microsoft.com/office/powerpoint/2010/main" val="35694032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F065CD-A3CF-E698-FB72-CAEE2B0AC66F}"/>
              </a:ext>
            </a:extLst>
          </p:cNvPr>
          <p:cNvSpPr>
            <a:spLocks noGrp="1"/>
          </p:cNvSpPr>
          <p:nvPr>
            <p:ph type="body" sz="half" idx="1"/>
          </p:nvPr>
        </p:nvSpPr>
        <p:spPr/>
        <p:txBody>
          <a:bodyPr>
            <a:normAutofit/>
          </a:bodyPr>
          <a:lstStyle/>
          <a:p>
            <a:pPr algn="l"/>
            <a:r>
              <a:rPr lang="en-US" dirty="0"/>
              <a:t>What other results are worth noting from </a:t>
            </a:r>
            <a:r>
              <a:rPr lang="en-US" dirty="0" err="1"/>
              <a:t>Chartability’s</a:t>
            </a:r>
            <a:r>
              <a:rPr lang="en-US" dirty="0"/>
              <a:t> use?</a:t>
            </a:r>
          </a:p>
        </p:txBody>
      </p:sp>
      <p:sp>
        <p:nvSpPr>
          <p:cNvPr id="4" name="Slide Number Placeholder 5">
            <a:extLst>
              <a:ext uri="{FF2B5EF4-FFF2-40B4-BE49-F238E27FC236}">
                <a16:creationId xmlns:a16="http://schemas.microsoft.com/office/drawing/2014/main" id="{A23BA140-2258-86A8-2649-D67A50A95033}"/>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71</a:t>
            </a:fld>
            <a:endParaRPr lang="en-US" sz="1800" dirty="0">
              <a:solidFill>
                <a:srgbClr val="5E5E5E"/>
              </a:solidFill>
            </a:endParaRPr>
          </a:p>
        </p:txBody>
      </p:sp>
    </p:spTree>
    <p:extLst>
      <p:ext uri="{BB962C8B-B14F-4D97-AF65-F5344CB8AC3E}">
        <p14:creationId xmlns:p14="http://schemas.microsoft.com/office/powerpoint/2010/main" val="1476008587"/>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766115"/>
            <a:ext cx="21971100" cy="1435200"/>
          </a:xfrm>
          <a:prstGeom prst="rect">
            <a:avLst/>
          </a:prstGeom>
          <a:noFill/>
          <a:ln>
            <a:noFill/>
          </a:ln>
        </p:spPr>
        <p:txBody>
          <a:bodyPr spcFirstLastPara="1" wrap="square" lIns="50800" tIns="50800" rIns="50800" bIns="50800" anchor="t" anchorCtr="0">
            <a:normAutofit/>
          </a:bodyPr>
          <a:lstStyle/>
          <a:p>
            <a:pPr marL="0" lvl="0" indent="0" algn="l" rtl="0">
              <a:lnSpc>
                <a:spcPct val="80000"/>
              </a:lnSpc>
              <a:spcBef>
                <a:spcPts val="0"/>
              </a:spcBef>
              <a:spcAft>
                <a:spcPts val="0"/>
              </a:spcAft>
              <a:buClr>
                <a:srgbClr val="000000"/>
              </a:buClr>
              <a:buSzPts val="8500"/>
              <a:buFont typeface="Helvetica Neue"/>
              <a:buNone/>
            </a:pPr>
            <a:r>
              <a:rPr lang="en-US" dirty="0"/>
              <a:t>Chartability is well-travelled</a:t>
            </a:r>
            <a:endParaRPr dirty="0"/>
          </a:p>
        </p:txBody>
      </p:sp>
      <p:pic>
        <p:nvPicPr>
          <p:cNvPr id="31746" name="Picture 2" descr="Microsoft logo">
            <a:extLst>
              <a:ext uri="{FF2B5EF4-FFF2-40B4-BE49-F238E27FC236}">
                <a16:creationId xmlns:a16="http://schemas.microsoft.com/office/drawing/2014/main" id="{C44B62DD-45DE-D762-6912-0E7CE0CE19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379" b="15281"/>
          <a:stretch/>
        </p:blipFill>
        <p:spPr bwMode="auto">
          <a:xfrm>
            <a:off x="539550" y="2201315"/>
            <a:ext cx="4971156" cy="2212443"/>
          </a:xfrm>
          <a:prstGeom prst="rect">
            <a:avLst/>
          </a:prstGeom>
          <a:noFill/>
          <a:extLst>
            <a:ext uri="{909E8E84-426E-40DD-AFC4-6F175D3DCCD1}">
              <a14:hiddenFill xmlns:a14="http://schemas.microsoft.com/office/drawing/2010/main">
                <a:solidFill>
                  <a:srgbClr val="FFFFFF"/>
                </a:solidFill>
              </a14:hiddenFill>
            </a:ext>
          </a:extLst>
        </p:spPr>
      </p:pic>
      <p:pic>
        <p:nvPicPr>
          <p:cNvPr id="31748" name="Picture 4" descr="Highcharts logo">
            <a:extLst>
              <a:ext uri="{FF2B5EF4-FFF2-40B4-BE49-F238E27FC236}">
                <a16:creationId xmlns:a16="http://schemas.microsoft.com/office/drawing/2014/main" id="{D645582F-C24D-4E67-1F64-C3E5DDE0A3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353" y="1928739"/>
            <a:ext cx="6176466" cy="2526735"/>
          </a:xfrm>
          <a:prstGeom prst="rect">
            <a:avLst/>
          </a:prstGeom>
          <a:noFill/>
          <a:extLst>
            <a:ext uri="{909E8E84-426E-40DD-AFC4-6F175D3DCCD1}">
              <a14:hiddenFill xmlns:a14="http://schemas.microsoft.com/office/drawing/2010/main">
                <a:solidFill>
                  <a:srgbClr val="FFFFFF"/>
                </a:solidFill>
              </a14:hiddenFill>
            </a:ext>
          </a:extLst>
        </p:spPr>
      </p:pic>
      <p:pic>
        <p:nvPicPr>
          <p:cNvPr id="31750" name="Picture 6" descr="Project Jupyter logo">
            <a:extLst>
              <a:ext uri="{FF2B5EF4-FFF2-40B4-BE49-F238E27FC236}">
                <a16:creationId xmlns:a16="http://schemas.microsoft.com/office/drawing/2014/main" id="{DC177F81-3E04-1344-6828-CECC33ED26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0466" y="1827393"/>
            <a:ext cx="2354761" cy="27294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Fizz Studio Logo">
            <a:extLst>
              <a:ext uri="{FF2B5EF4-FFF2-40B4-BE49-F238E27FC236}">
                <a16:creationId xmlns:a16="http://schemas.microsoft.com/office/drawing/2014/main" id="{96B71B05-8A8A-A868-3CF6-F347CF098ED2}"/>
              </a:ext>
            </a:extLst>
          </p:cNvPr>
          <p:cNvPicPr>
            <a:picLocks noChangeAspect="1"/>
          </p:cNvPicPr>
          <p:nvPr/>
        </p:nvPicPr>
        <p:blipFill>
          <a:blip r:embed="rId6"/>
          <a:stretch>
            <a:fillRect/>
          </a:stretch>
        </p:blipFill>
        <p:spPr>
          <a:xfrm>
            <a:off x="19641875" y="1827393"/>
            <a:ext cx="3867903" cy="2729426"/>
          </a:xfrm>
          <a:prstGeom prst="rect">
            <a:avLst/>
          </a:prstGeom>
        </p:spPr>
      </p:pic>
      <p:pic>
        <p:nvPicPr>
          <p:cNvPr id="31752" name="Picture 8" descr="FiveThirtyEight logo">
            <a:extLst>
              <a:ext uri="{FF2B5EF4-FFF2-40B4-BE49-F238E27FC236}">
                <a16:creationId xmlns:a16="http://schemas.microsoft.com/office/drawing/2014/main" id="{5CC44C3B-5A9C-10E6-97FE-16100EE5716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25948"/>
          <a:stretch/>
        </p:blipFill>
        <p:spPr bwMode="auto">
          <a:xfrm>
            <a:off x="19268853" y="4341821"/>
            <a:ext cx="3859923" cy="2858372"/>
          </a:xfrm>
          <a:prstGeom prst="rect">
            <a:avLst/>
          </a:prstGeom>
          <a:noFill/>
          <a:extLst>
            <a:ext uri="{909E8E84-426E-40DD-AFC4-6F175D3DCCD1}">
              <a14:hiddenFill xmlns:a14="http://schemas.microsoft.com/office/drawing/2010/main">
                <a:solidFill>
                  <a:srgbClr val="FFFFFF"/>
                </a:solidFill>
              </a14:hiddenFill>
            </a:ext>
          </a:extLst>
        </p:spPr>
      </p:pic>
      <p:pic>
        <p:nvPicPr>
          <p:cNvPr id="31756" name="Picture 12" descr="UCLA logo">
            <a:extLst>
              <a:ext uri="{FF2B5EF4-FFF2-40B4-BE49-F238E27FC236}">
                <a16:creationId xmlns:a16="http://schemas.microsoft.com/office/drawing/2014/main" id="{3A2A17CB-7CC6-4A31-0447-0D260AACDB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535" y="4875135"/>
            <a:ext cx="3700589" cy="2325058"/>
          </a:xfrm>
          <a:prstGeom prst="rect">
            <a:avLst/>
          </a:prstGeom>
          <a:noFill/>
          <a:extLst>
            <a:ext uri="{909E8E84-426E-40DD-AFC4-6F175D3DCCD1}">
              <a14:hiddenFill xmlns:a14="http://schemas.microsoft.com/office/drawing/2010/main">
                <a:solidFill>
                  <a:srgbClr val="FFFFFF"/>
                </a:solidFill>
              </a14:hiddenFill>
            </a:ext>
          </a:extLst>
        </p:spPr>
      </p:pic>
      <p:pic>
        <p:nvPicPr>
          <p:cNvPr id="31758" name="Picture 14" descr="Seal of San Francisco">
            <a:extLst>
              <a:ext uri="{FF2B5EF4-FFF2-40B4-BE49-F238E27FC236}">
                <a16:creationId xmlns:a16="http://schemas.microsoft.com/office/drawing/2014/main" id="{5DF80E28-50F8-7EEC-F29F-EEA932455EF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3970" y="3998118"/>
            <a:ext cx="3202075" cy="3202075"/>
          </a:xfrm>
          <a:prstGeom prst="rect">
            <a:avLst/>
          </a:prstGeom>
          <a:noFill/>
          <a:extLst>
            <a:ext uri="{909E8E84-426E-40DD-AFC4-6F175D3DCCD1}">
              <a14:hiddenFill xmlns:a14="http://schemas.microsoft.com/office/drawing/2010/main">
                <a:solidFill>
                  <a:srgbClr val="FFFFFF"/>
                </a:solidFill>
              </a14:hiddenFill>
            </a:ext>
          </a:extLst>
        </p:spPr>
      </p:pic>
      <p:pic>
        <p:nvPicPr>
          <p:cNvPr id="31760" name="Picture 16" descr="University of Missouri School of Journalism">
            <a:extLst>
              <a:ext uri="{FF2B5EF4-FFF2-40B4-BE49-F238E27FC236}">
                <a16:creationId xmlns:a16="http://schemas.microsoft.com/office/drawing/2014/main" id="{B469CB3F-41B6-EA44-49D5-B047419524F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18600" b="14997"/>
          <a:stretch/>
        </p:blipFill>
        <p:spPr bwMode="auto">
          <a:xfrm>
            <a:off x="11091891" y="4667782"/>
            <a:ext cx="6431117" cy="284414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Microsoft Excel logo">
            <a:extLst>
              <a:ext uri="{FF2B5EF4-FFF2-40B4-BE49-F238E27FC236}">
                <a16:creationId xmlns:a16="http://schemas.microsoft.com/office/drawing/2014/main" id="{B91A5F80-897A-24A6-7D62-FA2A42AF57A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06450" y="8438223"/>
            <a:ext cx="4047489" cy="2698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Microsoft Power BI logo">
            <a:extLst>
              <a:ext uri="{FF2B5EF4-FFF2-40B4-BE49-F238E27FC236}">
                <a16:creationId xmlns:a16="http://schemas.microsoft.com/office/drawing/2014/main" id="{8E80F76A-8EFD-F389-228F-5D21CA7A769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21649" r="22543"/>
          <a:stretch/>
        </p:blipFill>
        <p:spPr bwMode="auto">
          <a:xfrm>
            <a:off x="6989562" y="8738403"/>
            <a:ext cx="2059250" cy="193720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Tableau Logo">
            <a:extLst>
              <a:ext uri="{FF2B5EF4-FFF2-40B4-BE49-F238E27FC236}">
                <a16:creationId xmlns:a16="http://schemas.microsoft.com/office/drawing/2014/main" id="{9DE78223-786A-7153-8093-E198BB42939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29561" y="11099648"/>
            <a:ext cx="3662411" cy="20601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Vega-lite logo">
            <a:extLst>
              <a:ext uri="{FF2B5EF4-FFF2-40B4-BE49-F238E27FC236}">
                <a16:creationId xmlns:a16="http://schemas.microsoft.com/office/drawing/2014/main" id="{244C6AE8-093E-248F-F80F-9B8FE4B3E4B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332768" y="8702767"/>
            <a:ext cx="2573205" cy="19299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D3 logo">
            <a:extLst>
              <a:ext uri="{FF2B5EF4-FFF2-40B4-BE49-F238E27FC236}">
                <a16:creationId xmlns:a16="http://schemas.microsoft.com/office/drawing/2014/main" id="{039B20FE-7EEA-31A2-9A56-5F0C03850CB5}"/>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402943" y="10816813"/>
            <a:ext cx="2698327" cy="26983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4" descr="Visa Chart Components">
            <a:extLst>
              <a:ext uri="{FF2B5EF4-FFF2-40B4-BE49-F238E27FC236}">
                <a16:creationId xmlns:a16="http://schemas.microsoft.com/office/drawing/2014/main" id="{CA0ABE9E-EE42-CBB4-EF01-7144D59DAED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3729444" y="11039885"/>
            <a:ext cx="2306909" cy="224539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6" descr="Altair logo">
            <a:extLst>
              <a:ext uri="{FF2B5EF4-FFF2-40B4-BE49-F238E27FC236}">
                <a16:creationId xmlns:a16="http://schemas.microsoft.com/office/drawing/2014/main" id="{D643E7FB-0A06-B3C7-022F-77D87F6DDED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787510" y="8576067"/>
            <a:ext cx="2437763" cy="24377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0" descr="ggplot2 logo">
            <a:extLst>
              <a:ext uri="{FF2B5EF4-FFF2-40B4-BE49-F238E27FC236}">
                <a16:creationId xmlns:a16="http://schemas.microsoft.com/office/drawing/2014/main" id="{C2B322D8-C122-1709-9197-E39CDBED450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8540186" y="10785228"/>
            <a:ext cx="2574341" cy="269832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Figma logo">
            <a:extLst>
              <a:ext uri="{FF2B5EF4-FFF2-40B4-BE49-F238E27FC236}">
                <a16:creationId xmlns:a16="http://schemas.microsoft.com/office/drawing/2014/main" id="{F65AE220-E484-6C28-FB44-D6E50662E2C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0209615" y="8738403"/>
            <a:ext cx="1289990" cy="193498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5">
            <a:extLst>
              <a:ext uri="{FF2B5EF4-FFF2-40B4-BE49-F238E27FC236}">
                <a16:creationId xmlns:a16="http://schemas.microsoft.com/office/drawing/2014/main" id="{CA3F9564-3E43-3647-9D98-EDFB6E6CEAE4}"/>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72</a:t>
            </a:fld>
            <a:endParaRPr lang="en-US" sz="1800" dirty="0">
              <a:solidFill>
                <a:srgbClr val="5E5E5E"/>
              </a:solidFill>
            </a:endParaRPr>
          </a:p>
        </p:txBody>
      </p:sp>
    </p:spTree>
    <p:extLst>
      <p:ext uri="{BB962C8B-B14F-4D97-AF65-F5344CB8AC3E}">
        <p14:creationId xmlns:p14="http://schemas.microsoft.com/office/powerpoint/2010/main" val="5386007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1206450" y="5422800"/>
            <a:ext cx="21971100" cy="1435200"/>
          </a:xfrm>
          <a:prstGeom prst="rect">
            <a:avLst/>
          </a:prstGeom>
          <a:noFill/>
          <a:ln>
            <a:noFill/>
          </a:ln>
        </p:spPr>
        <p:txBody>
          <a:bodyPr spcFirstLastPara="1" wrap="square" lIns="50800" tIns="50800" rIns="50800" bIns="50800" anchor="t" anchorCtr="0">
            <a:normAutofit fontScale="90000"/>
          </a:bodyPr>
          <a:lstStyle/>
          <a:p>
            <a:pPr marL="0" lvl="0" indent="0" algn="l" rtl="0">
              <a:lnSpc>
                <a:spcPct val="80000"/>
              </a:lnSpc>
              <a:spcBef>
                <a:spcPts val="0"/>
              </a:spcBef>
              <a:spcAft>
                <a:spcPts val="0"/>
              </a:spcAft>
              <a:buClr>
                <a:srgbClr val="000000"/>
              </a:buClr>
              <a:buSzPts val="8500"/>
              <a:buFont typeface="Helvetica Neue"/>
              <a:buNone/>
            </a:pPr>
            <a:r>
              <a:rPr lang="en-US" dirty="0"/>
              <a:t>Community Involvement has Improved Chartability</a:t>
            </a:r>
            <a:endParaRPr dirty="0"/>
          </a:p>
        </p:txBody>
      </p:sp>
      <p:sp>
        <p:nvSpPr>
          <p:cNvPr id="142" name="Google Shape;142;g10104eaf235_1_123"/>
          <p:cNvSpPr txBox="1">
            <a:spLocks noGrp="1"/>
          </p:cNvSpPr>
          <p:nvPr>
            <p:ph type="body" idx="1"/>
          </p:nvPr>
        </p:nvSpPr>
        <p:spPr>
          <a:xfrm>
            <a:off x="1206450" y="6716262"/>
            <a:ext cx="21971100" cy="1743546"/>
          </a:xfrm>
          <a:prstGeom prst="rect">
            <a:avLst/>
          </a:prstGeom>
          <a:noFill/>
          <a:ln>
            <a:noFill/>
          </a:ln>
        </p:spPr>
        <p:txBody>
          <a:bodyPr spcFirstLastPara="1" wrap="square" lIns="45700" tIns="45700" rIns="45700" bIns="45700" anchor="t" anchorCtr="0">
            <a:normAutofit lnSpcReduction="10000"/>
          </a:bodyPr>
          <a:lstStyle/>
          <a:p>
            <a:pPr marL="0" lvl="0" indent="0"/>
            <a:r>
              <a:rPr lang="en-US" sz="5500" dirty="0">
                <a:latin typeface="Helvetica Neue"/>
                <a:ea typeface="Helvetica Neue"/>
                <a:cs typeface="Helvetica Neue"/>
                <a:sym typeface="Helvetica Neue"/>
              </a:rPr>
              <a:t>Chartability is now on Version 2, with 50 total heuristics (14 of which are critical).</a:t>
            </a:r>
            <a:endParaRPr sz="5500" dirty="0">
              <a:latin typeface="Helvetica Neue"/>
              <a:ea typeface="Helvetica Neue"/>
              <a:cs typeface="Helvetica Neue"/>
              <a:sym typeface="Helvetica Neue"/>
            </a:endParaRPr>
          </a:p>
        </p:txBody>
      </p:sp>
      <p:sp>
        <p:nvSpPr>
          <p:cNvPr id="2" name="Slide Number Placeholder 5">
            <a:extLst>
              <a:ext uri="{FF2B5EF4-FFF2-40B4-BE49-F238E27FC236}">
                <a16:creationId xmlns:a16="http://schemas.microsoft.com/office/drawing/2014/main" id="{18AF4711-CD8D-AE9A-F50F-8E32592948C1}"/>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73</a:t>
            </a:fld>
            <a:endParaRPr lang="en-US" sz="1800" dirty="0">
              <a:solidFill>
                <a:srgbClr val="5E5E5E"/>
              </a:solidFill>
            </a:endParaRPr>
          </a:p>
        </p:txBody>
      </p:sp>
    </p:spTree>
    <p:extLst>
      <p:ext uri="{BB962C8B-B14F-4D97-AF65-F5344CB8AC3E}">
        <p14:creationId xmlns:p14="http://schemas.microsoft.com/office/powerpoint/2010/main" val="36118000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7200" dirty="0">
                <a:latin typeface="Helvetica Neue Light" panose="02000403000000020004" pitchFamily="2" charset="0"/>
                <a:ea typeface="Helvetica Neue Light" panose="02000403000000020004" pitchFamily="2" charset="0"/>
                <a:cs typeface="Helvetica Neue" panose="02000503000000020004" pitchFamily="2" charset="0"/>
              </a:rPr>
              <a:t>Our challenge: </a:t>
            </a:r>
          </a:p>
          <a:p>
            <a:pPr algn="l"/>
            <a:r>
              <a:rPr lang="en-US" dirty="0">
                <a:latin typeface="+mj-lt"/>
                <a:ea typeface="Helvetica Neue" panose="02000503000000020004" pitchFamily="2" charset="0"/>
                <a:cs typeface="Helvetica Neue" panose="02000503000000020004" pitchFamily="2" charset="0"/>
              </a:rPr>
              <a:t>Can future research consider more than just visual disabilities?</a:t>
            </a:r>
          </a:p>
        </p:txBody>
      </p:sp>
      <p:sp>
        <p:nvSpPr>
          <p:cNvPr id="3" name="Slide Number Placeholder 5">
            <a:extLst>
              <a:ext uri="{FF2B5EF4-FFF2-40B4-BE49-F238E27FC236}">
                <a16:creationId xmlns:a16="http://schemas.microsoft.com/office/drawing/2014/main" id="{9DED6266-E6F8-B2C1-7C03-06021DB0882D}"/>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74</a:t>
            </a:fld>
            <a:endParaRPr lang="en-US" sz="1800" dirty="0">
              <a:solidFill>
                <a:srgbClr val="5E5E5E"/>
              </a:solidFill>
            </a:endParaRPr>
          </a:p>
        </p:txBody>
      </p:sp>
    </p:spTree>
    <p:extLst>
      <p:ext uri="{BB962C8B-B14F-4D97-AF65-F5344CB8AC3E}">
        <p14:creationId xmlns:p14="http://schemas.microsoft.com/office/powerpoint/2010/main" val="548544514"/>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787246" y="3009900"/>
            <a:ext cx="11607954" cy="1435200"/>
          </a:xfrm>
          <a:prstGeom prst="rect">
            <a:avLst/>
          </a:prstGeom>
          <a:noFill/>
          <a:ln>
            <a:noFill/>
          </a:ln>
        </p:spPr>
        <p:txBody>
          <a:bodyPr spcFirstLastPara="1" wrap="square" lIns="50800" tIns="50800" rIns="50800" bIns="50800" anchor="t" anchorCtr="0">
            <a:normAutofit/>
          </a:bodyPr>
          <a:lstStyle/>
          <a:p>
            <a:pPr lvl="0">
              <a:buSzPts val="8500"/>
            </a:pPr>
            <a:r>
              <a:rPr lang="en-US" dirty="0"/>
              <a:t>Disabilities in the US</a:t>
            </a:r>
            <a:endParaRPr dirty="0"/>
          </a:p>
        </p:txBody>
      </p:sp>
      <p:pic>
        <p:nvPicPr>
          <p:cNvPr id="12" name="Picture 11">
            <a:extLst>
              <a:ext uri="{FF2B5EF4-FFF2-40B4-BE49-F238E27FC236}">
                <a16:creationId xmlns:a16="http://schemas.microsoft.com/office/drawing/2014/main" id="{7B6DAE4B-AEF1-9AE0-C0EC-7A00482D94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239390" y="4654600"/>
            <a:ext cx="8368410" cy="5638800"/>
          </a:xfrm>
          <a:prstGeom prst="rect">
            <a:avLst/>
          </a:prstGeom>
        </p:spPr>
      </p:pic>
      <p:pic>
        <p:nvPicPr>
          <p:cNvPr id="13" name="Picture 12">
            <a:extLst>
              <a:ext uri="{FF2B5EF4-FFF2-40B4-BE49-F238E27FC236}">
                <a16:creationId xmlns:a16="http://schemas.microsoft.com/office/drawing/2014/main" id="{22200F61-0570-B83C-48E2-D2E7CD4FF7D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5138400" y="4654600"/>
            <a:ext cx="8368410" cy="5638800"/>
          </a:xfrm>
          <a:prstGeom prst="rect">
            <a:avLst/>
          </a:prstGeom>
        </p:spPr>
      </p:pic>
      <p:sp>
        <p:nvSpPr>
          <p:cNvPr id="14" name="TextBox 13">
            <a:extLst>
              <a:ext uri="{FF2B5EF4-FFF2-40B4-BE49-F238E27FC236}">
                <a16:creationId xmlns:a16="http://schemas.microsoft.com/office/drawing/2014/main" id="{9A963537-F0F5-5246-7C80-8A1A2E57B1D8}"/>
              </a:ext>
            </a:extLst>
          </p:cNvPr>
          <p:cNvSpPr txBox="1"/>
          <p:nvPr/>
        </p:nvSpPr>
        <p:spPr>
          <a:xfrm>
            <a:off x="660246" y="4626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17" name="TextBox 16">
            <a:extLst>
              <a:ext uri="{FF2B5EF4-FFF2-40B4-BE49-F238E27FC236}">
                <a16:creationId xmlns:a16="http://schemas.microsoft.com/office/drawing/2014/main" id="{DD33CB98-D90B-3819-F1ED-E921FABFBAE9}"/>
              </a:ext>
            </a:extLst>
          </p:cNvPr>
          <p:cNvSpPr txBox="1"/>
          <p:nvPr/>
        </p:nvSpPr>
        <p:spPr>
          <a:xfrm>
            <a:off x="4584700"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8" name="TextBox 17">
            <a:extLst>
              <a:ext uri="{FF2B5EF4-FFF2-40B4-BE49-F238E27FC236}">
                <a16:creationId xmlns:a16="http://schemas.microsoft.com/office/drawing/2014/main" id="{2F0FD227-A1A5-DDE1-A471-061D3A272BD6}"/>
              </a:ext>
            </a:extLst>
          </p:cNvPr>
          <p:cNvSpPr txBox="1"/>
          <p:nvPr/>
        </p:nvSpPr>
        <p:spPr>
          <a:xfrm>
            <a:off x="660246" y="58202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19" name="TextBox 18">
            <a:extLst>
              <a:ext uri="{FF2B5EF4-FFF2-40B4-BE49-F238E27FC236}">
                <a16:creationId xmlns:a16="http://schemas.microsoft.com/office/drawing/2014/main" id="{73ABC56D-24F3-8C94-356B-1DDBEFA7D59E}"/>
              </a:ext>
            </a:extLst>
          </p:cNvPr>
          <p:cNvSpPr txBox="1"/>
          <p:nvPr/>
        </p:nvSpPr>
        <p:spPr>
          <a:xfrm>
            <a:off x="50927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 name="TextBox 19">
            <a:extLst>
              <a:ext uri="{FF2B5EF4-FFF2-40B4-BE49-F238E27FC236}">
                <a16:creationId xmlns:a16="http://schemas.microsoft.com/office/drawing/2014/main" id="{EEE2E733-5E1E-26C0-D7EC-E8B6994C60AA}"/>
              </a:ext>
            </a:extLst>
          </p:cNvPr>
          <p:cNvSpPr txBox="1"/>
          <p:nvPr/>
        </p:nvSpPr>
        <p:spPr>
          <a:xfrm>
            <a:off x="660246" y="70140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1" name="TextBox 20">
            <a:extLst>
              <a:ext uri="{FF2B5EF4-FFF2-40B4-BE49-F238E27FC236}">
                <a16:creationId xmlns:a16="http://schemas.microsoft.com/office/drawing/2014/main" id="{A363B052-E0C9-B644-7B59-1A643A1E7621}"/>
              </a:ext>
            </a:extLst>
          </p:cNvPr>
          <p:cNvSpPr txBox="1"/>
          <p:nvPr/>
        </p:nvSpPr>
        <p:spPr>
          <a:xfrm>
            <a:off x="8724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TextBox 21">
            <a:extLst>
              <a:ext uri="{FF2B5EF4-FFF2-40B4-BE49-F238E27FC236}">
                <a16:creationId xmlns:a16="http://schemas.microsoft.com/office/drawing/2014/main" id="{B5F3E16A-208F-A173-C5D3-C7ABE5C5F4FE}"/>
              </a:ext>
            </a:extLst>
          </p:cNvPr>
          <p:cNvSpPr txBox="1"/>
          <p:nvPr/>
        </p:nvSpPr>
        <p:spPr>
          <a:xfrm>
            <a:off x="660246" y="8182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23" name="TextBox 22">
            <a:extLst>
              <a:ext uri="{FF2B5EF4-FFF2-40B4-BE49-F238E27FC236}">
                <a16:creationId xmlns:a16="http://schemas.microsoft.com/office/drawing/2014/main" id="{F3580480-CC48-FA96-FBEB-9F5631BF410A}"/>
              </a:ext>
            </a:extLst>
          </p:cNvPr>
          <p:cNvSpPr txBox="1"/>
          <p:nvPr/>
        </p:nvSpPr>
        <p:spPr>
          <a:xfrm>
            <a:off x="104775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5" name="TextBox 24">
            <a:extLst>
              <a:ext uri="{FF2B5EF4-FFF2-40B4-BE49-F238E27FC236}">
                <a16:creationId xmlns:a16="http://schemas.microsoft.com/office/drawing/2014/main" id="{E20D3BB6-656C-F340-988D-5EFB0CFC9EE5}"/>
              </a:ext>
            </a:extLst>
          </p:cNvPr>
          <p:cNvSpPr txBox="1"/>
          <p:nvPr/>
        </p:nvSpPr>
        <p:spPr>
          <a:xfrm>
            <a:off x="660246" y="93508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26" name="TextBox 25">
            <a:extLst>
              <a:ext uri="{FF2B5EF4-FFF2-40B4-BE49-F238E27FC236}">
                <a16:creationId xmlns:a16="http://schemas.microsoft.com/office/drawing/2014/main" id="{1EF1C12A-02B9-0A6C-4183-6C7EF4E8D34A}"/>
              </a:ext>
            </a:extLst>
          </p:cNvPr>
          <p:cNvSpPr txBox="1"/>
          <p:nvPr/>
        </p:nvSpPr>
        <p:spPr>
          <a:xfrm>
            <a:off x="6819900" y="95970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2" name="Google Shape;141;g10104eaf235_1_123">
            <a:extLst>
              <a:ext uri="{FF2B5EF4-FFF2-40B4-BE49-F238E27FC236}">
                <a16:creationId xmlns:a16="http://schemas.microsoft.com/office/drawing/2014/main" id="{E9882012-A643-76F4-4D54-800E3364BF66}"/>
              </a:ext>
            </a:extLst>
          </p:cNvPr>
          <p:cNvSpPr txBox="1">
            <a:spLocks/>
          </p:cNvSpPr>
          <p:nvPr/>
        </p:nvSpPr>
        <p:spPr>
          <a:xfrm>
            <a:off x="12570989" y="2025929"/>
            <a:ext cx="11607954" cy="2419171"/>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0" marR="0" lvl="0" indent="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1pPr>
            <a:lvl2pPr marL="0" marR="0" lvl="1" indent="457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2pPr>
            <a:lvl3pPr marL="0" marR="0" lvl="2" indent="914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3pPr>
            <a:lvl4pPr marL="0" marR="0" lvl="3" indent="1371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4pPr>
            <a:lvl5pPr marL="0" marR="0" lvl="4" indent="18288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5pPr>
            <a:lvl6pPr marL="0" marR="0" lvl="5" indent="22860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6pPr>
            <a:lvl7pPr marL="0" marR="0" lvl="6" indent="27432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7pPr>
            <a:lvl8pPr marL="0" marR="0" lvl="7" indent="32004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8pPr>
            <a:lvl9pPr marL="0" marR="0" lvl="8" indent="3657600" algn="l" defTabSz="2438338" rtl="0" latinLnBrk="0">
              <a:lnSpc>
                <a:spcPct val="80000"/>
              </a:lnSpc>
              <a:spcBef>
                <a:spcPts val="0"/>
              </a:spcBef>
              <a:spcAft>
                <a:spcPts val="0"/>
              </a:spcAft>
              <a:buClr>
                <a:srgbClr val="000000"/>
              </a:buClr>
              <a:buSzPts val="1800"/>
              <a:buFontTx/>
              <a:buNone/>
              <a:tabLst/>
              <a:defRPr sz="8500" b="0" i="0" u="none" strike="noStrike" cap="none" spc="-170" baseline="0">
                <a:solidFill>
                  <a:srgbClr val="000000"/>
                </a:solidFill>
                <a:uFillTx/>
                <a:latin typeface="+mn-lt"/>
                <a:ea typeface="+mn-ea"/>
                <a:cs typeface="+mn-cs"/>
                <a:sym typeface="Helvetica Neue Medium"/>
              </a:defRPr>
            </a:lvl9pPr>
          </a:lstStyle>
          <a:p>
            <a:pPr hangingPunct="1">
              <a:buSzPts val="8500"/>
            </a:pPr>
            <a:r>
              <a:rPr lang="en-US" dirty="0"/>
              <a:t>Accessibility in Visualization Research</a:t>
            </a:r>
          </a:p>
        </p:txBody>
      </p:sp>
      <p:sp>
        <p:nvSpPr>
          <p:cNvPr id="33" name="TextBox 32">
            <a:extLst>
              <a:ext uri="{FF2B5EF4-FFF2-40B4-BE49-F238E27FC236}">
                <a16:creationId xmlns:a16="http://schemas.microsoft.com/office/drawing/2014/main" id="{EA0CA644-5573-57F5-CBDA-956834843892}"/>
              </a:ext>
            </a:extLst>
          </p:cNvPr>
          <p:cNvSpPr txBox="1"/>
          <p:nvPr/>
        </p:nvSpPr>
        <p:spPr>
          <a:xfrm>
            <a:off x="12570989" y="4626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27" name="TextBox 26">
            <a:extLst>
              <a:ext uri="{FF2B5EF4-FFF2-40B4-BE49-F238E27FC236}">
                <a16:creationId xmlns:a16="http://schemas.microsoft.com/office/drawing/2014/main" id="{8E204FDE-00BE-A6C7-77D5-FDF523B99556}"/>
              </a:ext>
            </a:extLst>
          </p:cNvPr>
          <p:cNvSpPr txBox="1"/>
          <p:nvPr/>
        </p:nvSpPr>
        <p:spPr>
          <a:xfrm>
            <a:off x="22796500"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233</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4" name="TextBox 33">
            <a:extLst>
              <a:ext uri="{FF2B5EF4-FFF2-40B4-BE49-F238E27FC236}">
                <a16:creationId xmlns:a16="http://schemas.microsoft.com/office/drawing/2014/main" id="{84EDA45A-E403-9BDF-3B14-DC15F5C8A23C}"/>
              </a:ext>
            </a:extLst>
          </p:cNvPr>
          <p:cNvSpPr txBox="1"/>
          <p:nvPr/>
        </p:nvSpPr>
        <p:spPr>
          <a:xfrm>
            <a:off x="12570989" y="58202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28" name="TextBox 27">
            <a:extLst>
              <a:ext uri="{FF2B5EF4-FFF2-40B4-BE49-F238E27FC236}">
                <a16:creationId xmlns:a16="http://schemas.microsoft.com/office/drawing/2014/main" id="{AFB83440-9176-E850-F7FB-9F78C4864983}"/>
              </a:ext>
            </a:extLst>
          </p:cNvPr>
          <p:cNvSpPr txBox="1"/>
          <p:nvPr/>
        </p:nvSpPr>
        <p:spPr>
          <a:xfrm>
            <a:off x="168275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62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5" name="TextBox 34">
            <a:extLst>
              <a:ext uri="{FF2B5EF4-FFF2-40B4-BE49-F238E27FC236}">
                <a16:creationId xmlns:a16="http://schemas.microsoft.com/office/drawing/2014/main" id="{B528085C-4543-EAEC-479F-3535621A28F7}"/>
              </a:ext>
            </a:extLst>
          </p:cNvPr>
          <p:cNvSpPr txBox="1"/>
          <p:nvPr/>
        </p:nvSpPr>
        <p:spPr>
          <a:xfrm>
            <a:off x="12570989" y="70140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9" name="TextBox 28">
            <a:extLst>
              <a:ext uri="{FF2B5EF4-FFF2-40B4-BE49-F238E27FC236}">
                <a16:creationId xmlns:a16="http://schemas.microsoft.com/office/drawing/2014/main" id="{F45BBBE1-30EA-F7A2-DD9B-B1DFB4BA6B56}"/>
              </a:ext>
            </a:extLst>
          </p:cNvPr>
          <p:cNvSpPr txBox="1"/>
          <p:nvPr/>
        </p:nvSpPr>
        <p:spPr>
          <a:xfrm>
            <a:off x="15328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2</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6" name="TextBox 35">
            <a:extLst>
              <a:ext uri="{FF2B5EF4-FFF2-40B4-BE49-F238E27FC236}">
                <a16:creationId xmlns:a16="http://schemas.microsoft.com/office/drawing/2014/main" id="{B51CEF7C-EE62-BFEB-5DE4-D652C48B0274}"/>
              </a:ext>
            </a:extLst>
          </p:cNvPr>
          <p:cNvSpPr txBox="1"/>
          <p:nvPr/>
        </p:nvSpPr>
        <p:spPr>
          <a:xfrm>
            <a:off x="12570989" y="81824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30" name="TextBox 29">
            <a:extLst>
              <a:ext uri="{FF2B5EF4-FFF2-40B4-BE49-F238E27FC236}">
                <a16:creationId xmlns:a16="http://schemas.microsoft.com/office/drawing/2014/main" id="{F2170EEF-26A2-089A-159F-86DD9D2A3D05}"/>
              </a:ext>
            </a:extLst>
          </p:cNvPr>
          <p:cNvSpPr txBox="1"/>
          <p:nvPr/>
        </p:nvSpPr>
        <p:spPr>
          <a:xfrm>
            <a:off x="152781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0</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7" name="TextBox 36">
            <a:extLst>
              <a:ext uri="{FF2B5EF4-FFF2-40B4-BE49-F238E27FC236}">
                <a16:creationId xmlns:a16="http://schemas.microsoft.com/office/drawing/2014/main" id="{8CE6D754-076F-EC59-2600-EE935582442F}"/>
              </a:ext>
            </a:extLst>
          </p:cNvPr>
          <p:cNvSpPr txBox="1"/>
          <p:nvPr/>
        </p:nvSpPr>
        <p:spPr>
          <a:xfrm>
            <a:off x="12570989" y="9350817"/>
            <a:ext cx="245214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r"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31" name="TextBox 30">
            <a:extLst>
              <a:ext uri="{FF2B5EF4-FFF2-40B4-BE49-F238E27FC236}">
                <a16:creationId xmlns:a16="http://schemas.microsoft.com/office/drawing/2014/main" id="{0DD38AB2-037D-1269-8E7C-A4CA03FF7505}"/>
              </a:ext>
            </a:extLst>
          </p:cNvPr>
          <p:cNvSpPr txBox="1"/>
          <p:nvPr/>
        </p:nvSpPr>
        <p:spPr>
          <a:xfrm>
            <a:off x="15278100" y="95970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0</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 name="Slide Number Placeholder 5">
            <a:extLst>
              <a:ext uri="{FF2B5EF4-FFF2-40B4-BE49-F238E27FC236}">
                <a16:creationId xmlns:a16="http://schemas.microsoft.com/office/drawing/2014/main" id="{BA1ED9A4-2C15-78A3-F93E-B5735484E7AB}"/>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75</a:t>
            </a:fld>
            <a:endParaRPr lang="en-US" sz="1800" dirty="0">
              <a:solidFill>
                <a:srgbClr val="5E5E5E"/>
              </a:solidFill>
            </a:endParaRPr>
          </a:p>
        </p:txBody>
      </p:sp>
    </p:spTree>
    <p:extLst>
      <p:ext uri="{BB962C8B-B14F-4D97-AF65-F5344CB8AC3E}">
        <p14:creationId xmlns:p14="http://schemas.microsoft.com/office/powerpoint/2010/main" val="41312375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g10104eaf235_1_123"/>
          <p:cNvSpPr txBox="1">
            <a:spLocks noGrp="1"/>
          </p:cNvSpPr>
          <p:nvPr>
            <p:ph type="title"/>
          </p:nvPr>
        </p:nvSpPr>
        <p:spPr>
          <a:xfrm>
            <a:off x="787246" y="2025929"/>
            <a:ext cx="22707754" cy="2419171"/>
          </a:xfrm>
          <a:prstGeom prst="rect">
            <a:avLst/>
          </a:prstGeom>
          <a:noFill/>
          <a:ln>
            <a:noFill/>
          </a:ln>
        </p:spPr>
        <p:txBody>
          <a:bodyPr spcFirstLastPara="1" wrap="square" lIns="50800" tIns="50800" rIns="50800" bIns="50800" anchor="t" anchorCtr="0">
            <a:normAutofit/>
          </a:bodyPr>
          <a:lstStyle/>
          <a:p>
            <a:pPr lvl="0">
              <a:buSzPts val="8500"/>
            </a:pPr>
            <a:r>
              <a:rPr lang="en-US" dirty="0"/>
              <a:t>Every area of disability affects data visualization work.</a:t>
            </a:r>
            <a:endParaRPr dirty="0"/>
          </a:p>
        </p:txBody>
      </p:sp>
      <p:pic>
        <p:nvPicPr>
          <p:cNvPr id="12" name="Picture 11">
            <a:extLst>
              <a:ext uri="{FF2B5EF4-FFF2-40B4-BE49-F238E27FC236}">
                <a16:creationId xmlns:a16="http://schemas.microsoft.com/office/drawing/2014/main" id="{7B6DAE4B-AEF1-9AE0-C0EC-7A00482D94C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H="1">
            <a:off x="370840" y="4739673"/>
            <a:ext cx="8366760" cy="5577840"/>
          </a:xfrm>
          <a:prstGeom prst="rect">
            <a:avLst/>
          </a:prstGeom>
        </p:spPr>
      </p:pic>
      <p:sp>
        <p:nvSpPr>
          <p:cNvPr id="14" name="TextBox 13">
            <a:extLst>
              <a:ext uri="{FF2B5EF4-FFF2-40B4-BE49-F238E27FC236}">
                <a16:creationId xmlns:a16="http://schemas.microsoft.com/office/drawing/2014/main" id="{9A963537-F0F5-5246-7C80-8A1A2E57B1D8}"/>
              </a:ext>
            </a:extLst>
          </p:cNvPr>
          <p:cNvSpPr txBox="1"/>
          <p:nvPr/>
        </p:nvSpPr>
        <p:spPr>
          <a:xfrm>
            <a:off x="8864446" y="46772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Color Vision Deficiency</a:t>
            </a:r>
          </a:p>
        </p:txBody>
      </p:sp>
      <p:sp>
        <p:nvSpPr>
          <p:cNvPr id="17" name="TextBox 16">
            <a:extLst>
              <a:ext uri="{FF2B5EF4-FFF2-40B4-BE49-F238E27FC236}">
                <a16:creationId xmlns:a16="http://schemas.microsoft.com/office/drawing/2014/main" id="{DD33CB98-D90B-3819-F1ED-E921FABFBAE9}"/>
              </a:ext>
            </a:extLst>
          </p:cNvPr>
          <p:cNvSpPr txBox="1"/>
          <p:nvPr/>
        </p:nvSpPr>
        <p:spPr>
          <a:xfrm>
            <a:off x="6591300" y="4872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18" name="TextBox 17">
            <a:extLst>
              <a:ext uri="{FF2B5EF4-FFF2-40B4-BE49-F238E27FC236}">
                <a16:creationId xmlns:a16="http://schemas.microsoft.com/office/drawing/2014/main" id="{2F0FD227-A1A5-DDE1-A471-061D3A272BD6}"/>
              </a:ext>
            </a:extLst>
          </p:cNvPr>
          <p:cNvSpPr txBox="1"/>
          <p:nvPr/>
        </p:nvSpPr>
        <p:spPr>
          <a:xfrm>
            <a:off x="8864446" y="58710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Blindness, Low Vision</a:t>
            </a:r>
          </a:p>
        </p:txBody>
      </p:sp>
      <p:sp>
        <p:nvSpPr>
          <p:cNvPr id="19" name="TextBox 18">
            <a:extLst>
              <a:ext uri="{FF2B5EF4-FFF2-40B4-BE49-F238E27FC236}">
                <a16:creationId xmlns:a16="http://schemas.microsoft.com/office/drawing/2014/main" id="{73ABC56D-24F3-8C94-356B-1DDBEFA7D59E}"/>
              </a:ext>
            </a:extLst>
          </p:cNvPr>
          <p:cNvSpPr txBox="1"/>
          <p:nvPr/>
        </p:nvSpPr>
        <p:spPr>
          <a:xfrm>
            <a:off x="6032500" y="604418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4.5%</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0" name="TextBox 19">
            <a:extLst>
              <a:ext uri="{FF2B5EF4-FFF2-40B4-BE49-F238E27FC236}">
                <a16:creationId xmlns:a16="http://schemas.microsoft.com/office/drawing/2014/main" id="{EEE2E733-5E1E-26C0-D7EC-E8B6994C60AA}"/>
              </a:ext>
            </a:extLst>
          </p:cNvPr>
          <p:cNvSpPr txBox="1"/>
          <p:nvPr/>
        </p:nvSpPr>
        <p:spPr>
          <a:xfrm>
            <a:off x="8864446" y="70648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Cognitive, Neurological</a:t>
            </a:r>
          </a:p>
        </p:txBody>
      </p:sp>
      <p:sp>
        <p:nvSpPr>
          <p:cNvPr id="21" name="TextBox 20">
            <a:extLst>
              <a:ext uri="{FF2B5EF4-FFF2-40B4-BE49-F238E27FC236}">
                <a16:creationId xmlns:a16="http://schemas.microsoft.com/office/drawing/2014/main" id="{A363B052-E0C9-B644-7B59-1A643A1E7621}"/>
              </a:ext>
            </a:extLst>
          </p:cNvPr>
          <p:cNvSpPr txBox="1"/>
          <p:nvPr/>
        </p:nvSpPr>
        <p:spPr>
          <a:xfrm>
            <a:off x="2247900" y="72602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10.8%</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2" name="TextBox 21">
            <a:extLst>
              <a:ext uri="{FF2B5EF4-FFF2-40B4-BE49-F238E27FC236}">
                <a16:creationId xmlns:a16="http://schemas.microsoft.com/office/drawing/2014/main" id="{B5F3E16A-208F-A173-C5D3-C7ABE5C5F4FE}"/>
              </a:ext>
            </a:extLst>
          </p:cNvPr>
          <p:cNvSpPr txBox="1"/>
          <p:nvPr/>
        </p:nvSpPr>
        <p:spPr>
          <a:xfrm>
            <a:off x="8864446" y="82332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Motor, Dexterity</a:t>
            </a:r>
          </a:p>
        </p:txBody>
      </p:sp>
      <p:sp>
        <p:nvSpPr>
          <p:cNvPr id="23" name="TextBox 22">
            <a:extLst>
              <a:ext uri="{FF2B5EF4-FFF2-40B4-BE49-F238E27FC236}">
                <a16:creationId xmlns:a16="http://schemas.microsoft.com/office/drawing/2014/main" id="{F3580480-CC48-FA96-FBEB-9F5631BF410A}"/>
              </a:ext>
            </a:extLst>
          </p:cNvPr>
          <p:cNvSpPr txBox="1"/>
          <p:nvPr/>
        </p:nvSpPr>
        <p:spPr>
          <a:xfrm>
            <a:off x="495300" y="84286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13.7%</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25" name="TextBox 24">
            <a:extLst>
              <a:ext uri="{FF2B5EF4-FFF2-40B4-BE49-F238E27FC236}">
                <a16:creationId xmlns:a16="http://schemas.microsoft.com/office/drawing/2014/main" id="{E20D3BB6-656C-F340-988D-5EFB0CFC9EE5}"/>
              </a:ext>
            </a:extLst>
          </p:cNvPr>
          <p:cNvSpPr txBox="1"/>
          <p:nvPr/>
        </p:nvSpPr>
        <p:spPr>
          <a:xfrm>
            <a:off x="8864446" y="9401617"/>
            <a:ext cx="2311554" cy="9643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000000"/>
                </a:solidFill>
                <a:effectLst/>
                <a:uFillTx/>
                <a:latin typeface="Helvetica Neue"/>
                <a:ea typeface="Helvetica Neue"/>
                <a:cs typeface="Helvetica Neue"/>
                <a:sym typeface="Helvetica Neue"/>
              </a:rPr>
              <a:t>Vestibular, Motion</a:t>
            </a:r>
          </a:p>
        </p:txBody>
      </p:sp>
      <p:sp>
        <p:nvSpPr>
          <p:cNvPr id="26" name="TextBox 25">
            <a:extLst>
              <a:ext uri="{FF2B5EF4-FFF2-40B4-BE49-F238E27FC236}">
                <a16:creationId xmlns:a16="http://schemas.microsoft.com/office/drawing/2014/main" id="{1EF1C12A-02B9-0A6C-4183-6C7EF4E8D34A}"/>
              </a:ext>
            </a:extLst>
          </p:cNvPr>
          <p:cNvSpPr txBox="1"/>
          <p:nvPr/>
        </p:nvSpPr>
        <p:spPr>
          <a:xfrm>
            <a:off x="4355947" y="9647838"/>
            <a:ext cx="1829690" cy="4719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en-US" dirty="0">
                <a:solidFill>
                  <a:srgbClr val="000000"/>
                </a:solidFill>
              </a:rPr>
              <a:t>7.4%</a:t>
            </a:r>
            <a:endParaRPr kumimoji="0" lang="en-US" sz="2400" b="0" i="0" u="none" strike="noStrike" cap="none" spc="0" normalizeH="0" baseline="0" dirty="0">
              <a:ln>
                <a:noFill/>
              </a:ln>
              <a:solidFill>
                <a:srgbClr val="000000"/>
              </a:solidFill>
              <a:effectLst/>
              <a:uFillTx/>
              <a:latin typeface="Helvetica Neue"/>
              <a:ea typeface="Helvetica Neue"/>
              <a:cs typeface="Helvetica Neue"/>
              <a:sym typeface="Helvetica Neue"/>
            </a:endParaRPr>
          </a:p>
        </p:txBody>
      </p:sp>
      <p:sp>
        <p:nvSpPr>
          <p:cNvPr id="33" name="TextBox 32">
            <a:extLst>
              <a:ext uri="{FF2B5EF4-FFF2-40B4-BE49-F238E27FC236}">
                <a16:creationId xmlns:a16="http://schemas.microsoft.com/office/drawing/2014/main" id="{EA0CA644-5573-57F5-CBDA-956834843892}"/>
              </a:ext>
            </a:extLst>
          </p:cNvPr>
          <p:cNvSpPr txBox="1"/>
          <p:nvPr/>
        </p:nvSpPr>
        <p:spPr>
          <a:xfrm>
            <a:off x="13868399" y="4401261"/>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Visual design</a:t>
            </a:r>
          </a:p>
        </p:txBody>
      </p:sp>
      <p:sp>
        <p:nvSpPr>
          <p:cNvPr id="34" name="TextBox 33">
            <a:extLst>
              <a:ext uri="{FF2B5EF4-FFF2-40B4-BE49-F238E27FC236}">
                <a16:creationId xmlns:a16="http://schemas.microsoft.com/office/drawing/2014/main" id="{84EDA45A-E403-9BDF-3B14-DC15F5C8A23C}"/>
              </a:ext>
            </a:extLst>
          </p:cNvPr>
          <p:cNvSpPr txBox="1"/>
          <p:nvPr/>
        </p:nvSpPr>
        <p:spPr>
          <a:xfrm>
            <a:off x="13868399" y="5430366"/>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Non-visual design</a:t>
            </a:r>
          </a:p>
        </p:txBody>
      </p:sp>
      <p:sp>
        <p:nvSpPr>
          <p:cNvPr id="35" name="TextBox 34">
            <a:extLst>
              <a:ext uri="{FF2B5EF4-FFF2-40B4-BE49-F238E27FC236}">
                <a16:creationId xmlns:a16="http://schemas.microsoft.com/office/drawing/2014/main" id="{B528085C-4543-EAEC-479F-3535621A28F7}"/>
              </a:ext>
            </a:extLst>
          </p:cNvPr>
          <p:cNvSpPr txBox="1"/>
          <p:nvPr/>
        </p:nvSpPr>
        <p:spPr>
          <a:xfrm>
            <a:off x="13868399" y="6463790"/>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Narrative design, statistics, storytelling</a:t>
            </a:r>
          </a:p>
        </p:txBody>
      </p:sp>
      <p:sp>
        <p:nvSpPr>
          <p:cNvPr id="36" name="TextBox 35">
            <a:extLst>
              <a:ext uri="{FF2B5EF4-FFF2-40B4-BE49-F238E27FC236}">
                <a16:creationId xmlns:a16="http://schemas.microsoft.com/office/drawing/2014/main" id="{B51CEF7C-EE62-BFEB-5DE4-D652C48B0274}"/>
              </a:ext>
            </a:extLst>
          </p:cNvPr>
          <p:cNvSpPr txBox="1"/>
          <p:nvPr/>
        </p:nvSpPr>
        <p:spPr>
          <a:xfrm>
            <a:off x="13868399" y="8166701"/>
            <a:ext cx="9855355"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Interaction design, device considerations, performance</a:t>
            </a:r>
          </a:p>
        </p:txBody>
      </p:sp>
      <p:sp>
        <p:nvSpPr>
          <p:cNvPr id="37" name="TextBox 36">
            <a:extLst>
              <a:ext uri="{FF2B5EF4-FFF2-40B4-BE49-F238E27FC236}">
                <a16:creationId xmlns:a16="http://schemas.microsoft.com/office/drawing/2014/main" id="{8CE6D754-076F-EC59-2600-EE935582442F}"/>
              </a:ext>
            </a:extLst>
          </p:cNvPr>
          <p:cNvSpPr txBox="1"/>
          <p:nvPr/>
        </p:nvSpPr>
        <p:spPr>
          <a:xfrm>
            <a:off x="13868399" y="9869612"/>
            <a:ext cx="6477001" cy="7797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Helvetica Neue"/>
                <a:ea typeface="Helvetica Neue"/>
                <a:cs typeface="Helvetica Neue"/>
                <a:sym typeface="Helvetica Neue"/>
              </a:rPr>
              <a:t>Animation, transitions</a:t>
            </a:r>
          </a:p>
        </p:txBody>
      </p:sp>
      <p:cxnSp>
        <p:nvCxnSpPr>
          <p:cNvPr id="5" name="Straight Arrow Connector 4">
            <a:extLst>
              <a:ext uri="{FF2B5EF4-FFF2-40B4-BE49-F238E27FC236}">
                <a16:creationId xmlns:a16="http://schemas.microsoft.com/office/drawing/2014/main" id="{CA121CA3-FCE9-18E0-DE44-188E576B1278}"/>
              </a:ext>
            </a:extLst>
          </p:cNvPr>
          <p:cNvCxnSpPr>
            <a:stCxn id="14" idx="3"/>
            <a:endCxn id="33" idx="1"/>
          </p:cNvCxnSpPr>
          <p:nvPr/>
        </p:nvCxnSpPr>
        <p:spPr>
          <a:xfrm flipV="1">
            <a:off x="11176000" y="4791112"/>
            <a:ext cx="2692399" cy="3682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13C1EA16-56A9-0688-F9CF-A52C03DB3D5E}"/>
              </a:ext>
            </a:extLst>
          </p:cNvPr>
          <p:cNvCxnSpPr>
            <a:cxnSpLocks/>
            <a:stCxn id="18" idx="3"/>
            <a:endCxn id="33" idx="1"/>
          </p:cNvCxnSpPr>
          <p:nvPr/>
        </p:nvCxnSpPr>
        <p:spPr>
          <a:xfrm flipV="1">
            <a:off x="11176000" y="4791112"/>
            <a:ext cx="2692399" cy="15620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42FAD840-030E-1E59-9A0B-E740BFCCE32B}"/>
              </a:ext>
            </a:extLst>
          </p:cNvPr>
          <p:cNvCxnSpPr>
            <a:cxnSpLocks/>
            <a:stCxn id="18" idx="3"/>
            <a:endCxn id="34" idx="1"/>
          </p:cNvCxnSpPr>
          <p:nvPr/>
        </p:nvCxnSpPr>
        <p:spPr>
          <a:xfrm flipV="1">
            <a:off x="11176000" y="5820217"/>
            <a:ext cx="2692399" cy="5329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0" name="Straight Arrow Connector 39">
            <a:extLst>
              <a:ext uri="{FF2B5EF4-FFF2-40B4-BE49-F238E27FC236}">
                <a16:creationId xmlns:a16="http://schemas.microsoft.com/office/drawing/2014/main" id="{90ABA261-B272-79D4-5F33-C696ABAADB95}"/>
              </a:ext>
            </a:extLst>
          </p:cNvPr>
          <p:cNvCxnSpPr>
            <a:cxnSpLocks/>
            <a:stCxn id="18" idx="3"/>
            <a:endCxn id="35" idx="1"/>
          </p:cNvCxnSpPr>
          <p:nvPr/>
        </p:nvCxnSpPr>
        <p:spPr>
          <a:xfrm>
            <a:off x="11176000" y="6353201"/>
            <a:ext cx="2692399" cy="83899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69803C8A-73F3-7B25-563E-9E2D09ECB624}"/>
              </a:ext>
            </a:extLst>
          </p:cNvPr>
          <p:cNvCxnSpPr>
            <a:cxnSpLocks/>
            <a:stCxn id="18" idx="3"/>
            <a:endCxn id="36" idx="1"/>
          </p:cNvCxnSpPr>
          <p:nvPr/>
        </p:nvCxnSpPr>
        <p:spPr>
          <a:xfrm>
            <a:off x="11176000" y="6353201"/>
            <a:ext cx="2692399" cy="25419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D90CE7E6-C8F6-119F-6C01-9096F7EFD7A1}"/>
              </a:ext>
            </a:extLst>
          </p:cNvPr>
          <p:cNvCxnSpPr>
            <a:cxnSpLocks/>
            <a:stCxn id="18" idx="3"/>
            <a:endCxn id="37" idx="1"/>
          </p:cNvCxnSpPr>
          <p:nvPr/>
        </p:nvCxnSpPr>
        <p:spPr>
          <a:xfrm>
            <a:off x="11176000" y="6353201"/>
            <a:ext cx="2692399" cy="39062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BD189147-4FBF-D1B5-0BC2-F326993D24D1}"/>
              </a:ext>
            </a:extLst>
          </p:cNvPr>
          <p:cNvCxnSpPr>
            <a:cxnSpLocks/>
            <a:stCxn id="20" idx="3"/>
            <a:endCxn id="33" idx="1"/>
          </p:cNvCxnSpPr>
          <p:nvPr/>
        </p:nvCxnSpPr>
        <p:spPr>
          <a:xfrm flipV="1">
            <a:off x="11176000" y="4791112"/>
            <a:ext cx="2692399" cy="27558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038DA192-8FAA-FCB7-108C-DE4E1D4634E0}"/>
              </a:ext>
            </a:extLst>
          </p:cNvPr>
          <p:cNvCxnSpPr>
            <a:cxnSpLocks/>
            <a:stCxn id="20" idx="3"/>
            <a:endCxn id="34" idx="1"/>
          </p:cNvCxnSpPr>
          <p:nvPr/>
        </p:nvCxnSpPr>
        <p:spPr>
          <a:xfrm flipV="1">
            <a:off x="11176000" y="5820217"/>
            <a:ext cx="2692399" cy="17267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32C3959D-5046-C92B-6F16-2AF9E8FD0544}"/>
              </a:ext>
            </a:extLst>
          </p:cNvPr>
          <p:cNvCxnSpPr>
            <a:cxnSpLocks/>
            <a:stCxn id="20" idx="3"/>
            <a:endCxn id="35" idx="1"/>
          </p:cNvCxnSpPr>
          <p:nvPr/>
        </p:nvCxnSpPr>
        <p:spPr>
          <a:xfrm flipV="1">
            <a:off x="11176000" y="7192195"/>
            <a:ext cx="2692399" cy="354806"/>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F8756B1A-A716-7E70-2537-4134C3BB811F}"/>
              </a:ext>
            </a:extLst>
          </p:cNvPr>
          <p:cNvCxnSpPr>
            <a:cxnSpLocks/>
            <a:stCxn id="20" idx="3"/>
            <a:endCxn id="36" idx="1"/>
          </p:cNvCxnSpPr>
          <p:nvPr/>
        </p:nvCxnSpPr>
        <p:spPr>
          <a:xfrm>
            <a:off x="11176000" y="7547001"/>
            <a:ext cx="2692399" cy="13481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5F525020-F4BC-E982-EDC1-24EACE216A39}"/>
              </a:ext>
            </a:extLst>
          </p:cNvPr>
          <p:cNvCxnSpPr>
            <a:cxnSpLocks/>
            <a:stCxn id="20" idx="3"/>
            <a:endCxn id="37" idx="1"/>
          </p:cNvCxnSpPr>
          <p:nvPr/>
        </p:nvCxnSpPr>
        <p:spPr>
          <a:xfrm>
            <a:off x="11176000" y="7547001"/>
            <a:ext cx="2692399" cy="27124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2BFE929D-D55F-B116-F621-61BE58F2AF95}"/>
              </a:ext>
            </a:extLst>
          </p:cNvPr>
          <p:cNvCxnSpPr>
            <a:cxnSpLocks/>
            <a:stCxn id="22" idx="3"/>
            <a:endCxn id="34" idx="1"/>
          </p:cNvCxnSpPr>
          <p:nvPr/>
        </p:nvCxnSpPr>
        <p:spPr>
          <a:xfrm flipV="1">
            <a:off x="11176000" y="5820217"/>
            <a:ext cx="2692399" cy="2895184"/>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965D27E0-2AA1-1F4E-51D6-B302132E5B52}"/>
              </a:ext>
            </a:extLst>
          </p:cNvPr>
          <p:cNvCxnSpPr>
            <a:cxnSpLocks/>
            <a:stCxn id="22" idx="3"/>
            <a:endCxn id="36" idx="1"/>
          </p:cNvCxnSpPr>
          <p:nvPr/>
        </p:nvCxnSpPr>
        <p:spPr>
          <a:xfrm>
            <a:off x="11176000" y="8715401"/>
            <a:ext cx="2692399" cy="17970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68" name="Straight Arrow Connector 67">
            <a:extLst>
              <a:ext uri="{FF2B5EF4-FFF2-40B4-BE49-F238E27FC236}">
                <a16:creationId xmlns:a16="http://schemas.microsoft.com/office/drawing/2014/main" id="{1025D2D2-3D33-2E99-6302-8E924E9DD396}"/>
              </a:ext>
            </a:extLst>
          </p:cNvPr>
          <p:cNvCxnSpPr>
            <a:cxnSpLocks/>
            <a:stCxn id="22" idx="3"/>
            <a:endCxn id="37" idx="1"/>
          </p:cNvCxnSpPr>
          <p:nvPr/>
        </p:nvCxnSpPr>
        <p:spPr>
          <a:xfrm>
            <a:off x="11176000" y="8715401"/>
            <a:ext cx="2692399" cy="15440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1" name="Straight Arrow Connector 70">
            <a:extLst>
              <a:ext uri="{FF2B5EF4-FFF2-40B4-BE49-F238E27FC236}">
                <a16:creationId xmlns:a16="http://schemas.microsoft.com/office/drawing/2014/main" id="{4E99252C-8D4B-432B-93BA-99E146FC5468}"/>
              </a:ext>
            </a:extLst>
          </p:cNvPr>
          <p:cNvCxnSpPr>
            <a:cxnSpLocks/>
            <a:stCxn id="25" idx="3"/>
            <a:endCxn id="37" idx="1"/>
          </p:cNvCxnSpPr>
          <p:nvPr/>
        </p:nvCxnSpPr>
        <p:spPr>
          <a:xfrm>
            <a:off x="11176000" y="9883801"/>
            <a:ext cx="2692399" cy="375662"/>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4" name="Straight Arrow Connector 73">
            <a:extLst>
              <a:ext uri="{FF2B5EF4-FFF2-40B4-BE49-F238E27FC236}">
                <a16:creationId xmlns:a16="http://schemas.microsoft.com/office/drawing/2014/main" id="{08B11B62-2250-537E-BD20-41DA2F13FEB9}"/>
              </a:ext>
            </a:extLst>
          </p:cNvPr>
          <p:cNvCxnSpPr>
            <a:cxnSpLocks/>
            <a:stCxn id="25" idx="3"/>
            <a:endCxn id="33" idx="1"/>
          </p:cNvCxnSpPr>
          <p:nvPr/>
        </p:nvCxnSpPr>
        <p:spPr>
          <a:xfrm flipV="1">
            <a:off x="11176000" y="4791112"/>
            <a:ext cx="2692399" cy="5092689"/>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77" name="Straight Arrow Connector 76">
            <a:extLst>
              <a:ext uri="{FF2B5EF4-FFF2-40B4-BE49-F238E27FC236}">
                <a16:creationId xmlns:a16="http://schemas.microsoft.com/office/drawing/2014/main" id="{C268C5F7-E056-3D3B-29D9-B005019201B4}"/>
              </a:ext>
            </a:extLst>
          </p:cNvPr>
          <p:cNvCxnSpPr>
            <a:cxnSpLocks/>
            <a:stCxn id="25" idx="3"/>
            <a:endCxn id="35" idx="1"/>
          </p:cNvCxnSpPr>
          <p:nvPr/>
        </p:nvCxnSpPr>
        <p:spPr>
          <a:xfrm flipV="1">
            <a:off x="11176000" y="7192195"/>
            <a:ext cx="2692399" cy="2691606"/>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cxnSp>
        <p:nvCxnSpPr>
          <p:cNvPr id="80" name="Straight Arrow Connector 79">
            <a:extLst>
              <a:ext uri="{FF2B5EF4-FFF2-40B4-BE49-F238E27FC236}">
                <a16:creationId xmlns:a16="http://schemas.microsoft.com/office/drawing/2014/main" id="{6D811B66-A614-BE1F-501B-FA63F931F903}"/>
              </a:ext>
            </a:extLst>
          </p:cNvPr>
          <p:cNvCxnSpPr>
            <a:cxnSpLocks/>
            <a:stCxn id="25" idx="3"/>
            <a:endCxn id="36" idx="1"/>
          </p:cNvCxnSpPr>
          <p:nvPr/>
        </p:nvCxnSpPr>
        <p:spPr>
          <a:xfrm flipV="1">
            <a:off x="11176000" y="8895106"/>
            <a:ext cx="2692399" cy="988695"/>
          </a:xfrm>
          <a:prstGeom prst="straightConnector1">
            <a:avLst/>
          </a:prstGeom>
          <a:noFill/>
          <a:ln w="28575" cap="flat">
            <a:solidFill>
              <a:srgbClr val="000000"/>
            </a:solidFill>
            <a:prstDash val="solid"/>
            <a:miter lim="400000"/>
            <a:tailEnd type="triangle" w="lg" len="lg"/>
          </a:ln>
          <a:effectLst/>
          <a:sp3d/>
        </p:spPr>
        <p:style>
          <a:lnRef idx="0">
            <a:scrgbClr r="0" g="0" b="0"/>
          </a:lnRef>
          <a:fillRef idx="0">
            <a:scrgbClr r="0" g="0" b="0"/>
          </a:fillRef>
          <a:effectRef idx="0">
            <a:scrgbClr r="0" g="0" b="0"/>
          </a:effectRef>
          <a:fontRef idx="none"/>
        </p:style>
      </p:cxnSp>
      <p:sp>
        <p:nvSpPr>
          <p:cNvPr id="2" name="Slide Number Placeholder 5">
            <a:extLst>
              <a:ext uri="{FF2B5EF4-FFF2-40B4-BE49-F238E27FC236}">
                <a16:creationId xmlns:a16="http://schemas.microsoft.com/office/drawing/2014/main" id="{91A976D2-7542-34D3-6A35-B156B55106D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76</a:t>
            </a:fld>
            <a:endParaRPr lang="en-US" sz="1800" dirty="0">
              <a:solidFill>
                <a:srgbClr val="5E5E5E"/>
              </a:solidFill>
            </a:endParaRPr>
          </a:p>
        </p:txBody>
      </p:sp>
    </p:spTree>
    <p:extLst>
      <p:ext uri="{BB962C8B-B14F-4D97-AF65-F5344CB8AC3E}">
        <p14:creationId xmlns:p14="http://schemas.microsoft.com/office/powerpoint/2010/main" val="5205322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7200" dirty="0">
                <a:latin typeface="Helvetica Neue Light" panose="02000403000000020004" pitchFamily="2" charset="0"/>
                <a:ea typeface="Helvetica Neue Light" panose="02000403000000020004" pitchFamily="2" charset="0"/>
                <a:cs typeface="Helvetica Neue" panose="02000503000000020004" pitchFamily="2" charset="0"/>
              </a:rPr>
              <a:t>My future work:</a:t>
            </a:r>
          </a:p>
          <a:p>
            <a:pPr algn="l"/>
            <a:r>
              <a:rPr lang="en-US" dirty="0">
                <a:latin typeface="+mj-lt"/>
                <a:ea typeface="Helvetica Neue" panose="02000503000000020004" pitchFamily="2" charset="0"/>
                <a:cs typeface="Helvetica Neue" panose="02000503000000020004" pitchFamily="2" charset="0"/>
              </a:rPr>
              <a:t>How do technical design materials influence practitioner behavior?</a:t>
            </a:r>
          </a:p>
        </p:txBody>
      </p:sp>
      <p:sp>
        <p:nvSpPr>
          <p:cNvPr id="3" name="Slide Number Placeholder 5">
            <a:extLst>
              <a:ext uri="{FF2B5EF4-FFF2-40B4-BE49-F238E27FC236}">
                <a16:creationId xmlns:a16="http://schemas.microsoft.com/office/drawing/2014/main" id="{C86E62EA-CA9A-B602-08BC-B7965928F17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77</a:t>
            </a:fld>
            <a:endParaRPr lang="en-US" sz="1800" dirty="0">
              <a:solidFill>
                <a:srgbClr val="5E5E5E"/>
              </a:solidFill>
            </a:endParaRPr>
          </a:p>
        </p:txBody>
      </p:sp>
    </p:spTree>
    <p:extLst>
      <p:ext uri="{BB962C8B-B14F-4D97-AF65-F5344CB8AC3E}">
        <p14:creationId xmlns:p14="http://schemas.microsoft.com/office/powerpoint/2010/main" val="309815138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62513B-7A27-22EB-6A62-1C40F73D537D}"/>
              </a:ext>
            </a:extLst>
          </p:cNvPr>
          <p:cNvPicPr>
            <a:picLocks noChangeAspect="1"/>
          </p:cNvPicPr>
          <p:nvPr/>
        </p:nvPicPr>
        <p:blipFill>
          <a:blip r:embed="rId3"/>
          <a:stretch>
            <a:fillRect/>
          </a:stretch>
        </p:blipFill>
        <p:spPr>
          <a:xfrm>
            <a:off x="1207689" y="2139308"/>
            <a:ext cx="11642224" cy="9437384"/>
          </a:xfrm>
          <a:prstGeom prst="rect">
            <a:avLst/>
          </a:prstGeom>
        </p:spPr>
      </p:pic>
      <p:sp>
        <p:nvSpPr>
          <p:cNvPr id="7" name="TextBox 6">
            <a:extLst>
              <a:ext uri="{FF2B5EF4-FFF2-40B4-BE49-F238E27FC236}">
                <a16:creationId xmlns:a16="http://schemas.microsoft.com/office/drawing/2014/main" id="{8025AAC5-D581-B5C5-8FF0-16295AD6EFB1}"/>
              </a:ext>
            </a:extLst>
          </p:cNvPr>
          <p:cNvSpPr txBox="1"/>
          <p:nvPr/>
        </p:nvSpPr>
        <p:spPr>
          <a:xfrm>
            <a:off x="13426429" y="5272950"/>
            <a:ext cx="9819408" cy="19389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40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Why do practitioners use tools and materials that produce inaccessible outcomes?</a:t>
            </a:r>
          </a:p>
        </p:txBody>
      </p:sp>
      <p:sp>
        <p:nvSpPr>
          <p:cNvPr id="2" name="Slide Number Placeholder 5">
            <a:extLst>
              <a:ext uri="{FF2B5EF4-FFF2-40B4-BE49-F238E27FC236}">
                <a16:creationId xmlns:a16="http://schemas.microsoft.com/office/drawing/2014/main" id="{5B9EFF36-D3AE-86FF-6E1A-087B28C4BD1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78</a:t>
            </a:fld>
            <a:endParaRPr lang="en-US" sz="1800" dirty="0">
              <a:solidFill>
                <a:srgbClr val="5E5E5E"/>
              </a:solidFill>
            </a:endParaRPr>
          </a:p>
        </p:txBody>
      </p:sp>
    </p:spTree>
    <p:extLst>
      <p:ext uri="{BB962C8B-B14F-4D97-AF65-F5344CB8AC3E}">
        <p14:creationId xmlns:p14="http://schemas.microsoft.com/office/powerpoint/2010/main" val="2851988252"/>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BC8105-7712-D639-8FE5-66A9EBA458D5}"/>
              </a:ext>
            </a:extLst>
          </p:cNvPr>
          <p:cNvSpPr>
            <a:spLocks noGrp="1"/>
          </p:cNvSpPr>
          <p:nvPr>
            <p:ph type="body" sz="half" idx="1"/>
          </p:nvPr>
        </p:nvSpPr>
        <p:spPr>
          <a:xfrm>
            <a:off x="1200251" y="3841960"/>
            <a:ext cx="21971000" cy="6032079"/>
          </a:xfrm>
        </p:spPr>
        <p:txBody>
          <a:bodyPr>
            <a:normAutofit/>
          </a:bodyPr>
          <a:lstStyle/>
          <a:p>
            <a:pPr algn="l"/>
            <a:r>
              <a:rPr lang="en-US" sz="9600" b="1"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How do tools shape how practitioners imagine the potential of their work</a:t>
            </a:r>
            <a:r>
              <a:rPr lang="en-US" dirty="0">
                <a:latin typeface="+mj-lt"/>
                <a:ea typeface="Helvetica Neue" panose="02000503000000020004" pitchFamily="2" charset="0"/>
                <a:cs typeface="Helvetica Neue" panose="02000503000000020004" pitchFamily="2" charset="0"/>
              </a:rPr>
              <a:t>?</a:t>
            </a:r>
          </a:p>
        </p:txBody>
      </p:sp>
      <p:sp>
        <p:nvSpPr>
          <p:cNvPr id="3" name="Slide Number Placeholder 5">
            <a:extLst>
              <a:ext uri="{FF2B5EF4-FFF2-40B4-BE49-F238E27FC236}">
                <a16:creationId xmlns:a16="http://schemas.microsoft.com/office/drawing/2014/main" id="{C86E62EA-CA9A-B602-08BC-B7965928F179}"/>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79</a:t>
            </a:fld>
            <a:endParaRPr lang="en-US" sz="1800" dirty="0">
              <a:solidFill>
                <a:srgbClr val="5E5E5E"/>
              </a:solidFill>
            </a:endParaRPr>
          </a:p>
        </p:txBody>
      </p:sp>
    </p:spTree>
    <p:extLst>
      <p:ext uri="{BB962C8B-B14F-4D97-AF65-F5344CB8AC3E}">
        <p14:creationId xmlns:p14="http://schemas.microsoft.com/office/powerpoint/2010/main" val="175975216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grpSp>
        <p:nvGrpSpPr>
          <p:cNvPr id="5" name="Group 4" descr="6 errors.">
            <a:extLst>
              <a:ext uri="{FF2B5EF4-FFF2-40B4-BE49-F238E27FC236}">
                <a16:creationId xmlns:a16="http://schemas.microsoft.com/office/drawing/2014/main" id="{8875E802-258D-B64C-6933-1D7DFD5B8C20}"/>
              </a:ext>
            </a:extLst>
          </p:cNvPr>
          <p:cNvGrpSpPr/>
          <p:nvPr/>
        </p:nvGrpSpPr>
        <p:grpSpPr>
          <a:xfrm>
            <a:off x="2278506" y="3395378"/>
            <a:ext cx="4856813" cy="7704944"/>
            <a:chOff x="2278506" y="3395378"/>
            <a:chExt cx="4856813" cy="7704944"/>
          </a:xfrm>
        </p:grpSpPr>
        <p:sp>
          <p:nvSpPr>
            <p:cNvPr id="3" name="Oval 2">
              <a:extLst>
                <a:ext uri="{FF2B5EF4-FFF2-40B4-BE49-F238E27FC236}">
                  <a16:creationId xmlns:a16="http://schemas.microsoft.com/office/drawing/2014/main" id="{2C7052F1-D8D9-A35A-2320-C597E6029D25}"/>
                </a:ext>
              </a:extLst>
            </p:cNvPr>
            <p:cNvSpPr/>
            <p:nvPr/>
          </p:nvSpPr>
          <p:spPr>
            <a:xfrm>
              <a:off x="6745574" y="339537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6190938" y="348531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5441430" y="100959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4841824" y="1071057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2968054" y="10155941"/>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2278506" y="10695587"/>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23" name="Text Placeholder 3">
            <a:extLst>
              <a:ext uri="{FF2B5EF4-FFF2-40B4-BE49-F238E27FC236}">
                <a16:creationId xmlns:a16="http://schemas.microsoft.com/office/drawing/2014/main" id="{44A83F12-DF06-AFE2-5096-57047F858BD6}"/>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pic>
        <p:nvPicPr>
          <p:cNvPr id="2" name="Picture 1">
            <a:extLst>
              <a:ext uri="{FF2B5EF4-FFF2-40B4-BE49-F238E27FC236}">
                <a16:creationId xmlns:a16="http://schemas.microsoft.com/office/drawing/2014/main" id="{2CBB336E-1362-4E76-D179-E7D799E78E4F}"/>
              </a:ext>
            </a:extLst>
          </p:cNvPr>
          <p:cNvPicPr>
            <a:picLocks noChangeAspect="1"/>
          </p:cNvPicPr>
          <p:nvPr/>
        </p:nvPicPr>
        <p:blipFill>
          <a:blip r:embed="rId6"/>
          <a:stretch>
            <a:fillRect/>
          </a:stretch>
        </p:blipFill>
        <p:spPr>
          <a:xfrm>
            <a:off x="7843396" y="3103505"/>
            <a:ext cx="1363236" cy="1363236"/>
          </a:xfrm>
          <a:prstGeom prst="rect">
            <a:avLst/>
          </a:prstGeom>
        </p:spPr>
      </p:pic>
      <p:pic>
        <p:nvPicPr>
          <p:cNvPr id="4" name="Picture 3">
            <a:extLst>
              <a:ext uri="{FF2B5EF4-FFF2-40B4-BE49-F238E27FC236}">
                <a16:creationId xmlns:a16="http://schemas.microsoft.com/office/drawing/2014/main" id="{4C2155C5-BE40-E475-27C9-2EE79BB72839}"/>
              </a:ext>
            </a:extLst>
          </p:cNvPr>
          <p:cNvPicPr>
            <a:picLocks noChangeAspect="1"/>
          </p:cNvPicPr>
          <p:nvPr/>
        </p:nvPicPr>
        <p:blipFill>
          <a:blip r:embed="rId7"/>
          <a:stretch>
            <a:fillRect/>
          </a:stretch>
        </p:blipFill>
        <p:spPr>
          <a:xfrm>
            <a:off x="9225498" y="2584973"/>
            <a:ext cx="2463800" cy="2400300"/>
          </a:xfrm>
          <a:prstGeom prst="rect">
            <a:avLst/>
          </a:prstGeom>
        </p:spPr>
      </p:pic>
      <p:pic>
        <p:nvPicPr>
          <p:cNvPr id="7" name="Picture 6">
            <a:extLst>
              <a:ext uri="{FF2B5EF4-FFF2-40B4-BE49-F238E27FC236}">
                <a16:creationId xmlns:a16="http://schemas.microsoft.com/office/drawing/2014/main" id="{E988AC5F-1C99-6820-F48D-A3A5B88AC46B}"/>
              </a:ext>
            </a:extLst>
          </p:cNvPr>
          <p:cNvPicPr>
            <a:picLocks noChangeAspect="1"/>
          </p:cNvPicPr>
          <p:nvPr/>
        </p:nvPicPr>
        <p:blipFill>
          <a:blip r:embed="rId8"/>
          <a:stretch>
            <a:fillRect/>
          </a:stretch>
        </p:blipFill>
        <p:spPr>
          <a:xfrm>
            <a:off x="11936917" y="2584973"/>
            <a:ext cx="11233144" cy="8056246"/>
          </a:xfrm>
          <a:prstGeom prst="rect">
            <a:avLst/>
          </a:prstGeom>
        </p:spPr>
      </p:pic>
      <p:sp>
        <p:nvSpPr>
          <p:cNvPr id="9" name="Slide Number Placeholder 5">
            <a:extLst>
              <a:ext uri="{FF2B5EF4-FFF2-40B4-BE49-F238E27FC236}">
                <a16:creationId xmlns:a16="http://schemas.microsoft.com/office/drawing/2014/main" id="{EBB83C83-A352-C8AA-E616-45F86BB1CFDA}"/>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8</a:t>
            </a:fld>
            <a:endParaRPr lang="en-US" sz="1800" dirty="0">
              <a:solidFill>
                <a:srgbClr val="5E5E5E"/>
              </a:solidFill>
            </a:endParaRPr>
          </a:p>
        </p:txBody>
      </p:sp>
    </p:spTree>
    <p:extLst>
      <p:ext uri="{BB962C8B-B14F-4D97-AF65-F5344CB8AC3E}">
        <p14:creationId xmlns:p14="http://schemas.microsoft.com/office/powerpoint/2010/main" val="3853941893"/>
      </p:ext>
    </p:extLst>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 name="Adam Perer and Dominik Moritz"/>
          <p:cNvSpPr txBox="1">
            <a:spLocks noGrp="1"/>
          </p:cNvSpPr>
          <p:nvPr>
            <p:ph type="body" idx="21"/>
          </p:nvPr>
        </p:nvSpPr>
        <p:spPr>
          <a:xfrm>
            <a:off x="744140" y="12039065"/>
            <a:ext cx="18279910" cy="154890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US" dirty="0">
                <a:latin typeface="Helvetica Neue" panose="02000503000000020004" pitchFamily="2" charset="0"/>
                <a:ea typeface="Helvetica Neue" panose="02000503000000020004" pitchFamily="2" charset="0"/>
                <a:cs typeface="Helvetica Neue" panose="02000503000000020004" pitchFamily="2" charset="0"/>
              </a:rPr>
              <a:t>by Frank Elavsky, Cynthia Bennett, Dominik Moritz</a:t>
            </a:r>
            <a:endParaRPr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27" name="TOPIC"/>
          <p:cNvSpPr txBox="1">
            <a:spLocks noGrp="1"/>
          </p:cNvSpPr>
          <p:nvPr>
            <p:ph type="ctrTitle"/>
          </p:nvPr>
        </p:nvSpPr>
        <p:spPr>
          <a:xfrm>
            <a:off x="1206496" y="1422054"/>
            <a:ext cx="21971004" cy="4648201"/>
          </a:xfrm>
          <a:prstGeom prst="rect">
            <a:avLst/>
          </a:prstGeom>
        </p:spPr>
        <p:txBody>
          <a:bodyPr/>
          <a:lstStyle/>
          <a:p>
            <a:r>
              <a:rPr lang="en-US" dirty="0"/>
              <a:t>CHARTABILITY</a:t>
            </a:r>
            <a:endParaRPr dirty="0"/>
          </a:p>
        </p:txBody>
      </p:sp>
      <p:sp>
        <p:nvSpPr>
          <p:cNvPr id="228" name="Data Visualization"/>
          <p:cNvSpPr txBox="1">
            <a:spLocks noGrp="1"/>
          </p:cNvSpPr>
          <p:nvPr>
            <p:ph type="subTitle" sz="quarter" idx="1"/>
          </p:nvPr>
        </p:nvSpPr>
        <p:spPr>
          <a:xfrm>
            <a:off x="1201342" y="6070253"/>
            <a:ext cx="21971001" cy="1905001"/>
          </a:xfrm>
          <a:prstGeom prst="rect">
            <a:avLst/>
          </a:prstGeom>
        </p:spPr>
        <p:txBody>
          <a:bodyPr/>
          <a:lstStyle/>
          <a:p>
            <a:r>
              <a:rPr lang="en-US" i="1" dirty="0"/>
              <a:t>How accessible is my visualization? Evaluating visualization accessibility with Chartability.</a:t>
            </a:r>
            <a:endParaRPr i="1" dirty="0"/>
          </a:p>
        </p:txBody>
      </p:sp>
      <p:sp>
        <p:nvSpPr>
          <p:cNvPr id="229" name="CMU 05-899, Fall 2021"/>
          <p:cNvSpPr txBox="1">
            <a:spLocks noGrp="1"/>
          </p:cNvSpPr>
          <p:nvPr>
            <p:ph type="body" idx="2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fontScale="92500"/>
          </a:bodyPr>
          <a:lstStyle/>
          <a:p>
            <a:r>
              <a:rPr lang="en-US" dirty="0">
                <a:latin typeface="Helvetica Neue Light" panose="02000403000000020004" pitchFamily="2" charset="0"/>
                <a:ea typeface="Helvetica Neue Light" panose="02000403000000020004" pitchFamily="2" charset="0"/>
                <a:cs typeface="Helvetica Neue" panose="02000503000000020004" pitchFamily="2" charset="0"/>
              </a:rPr>
              <a:t>Frank Elavsky, Comm Talk, 2022 </a:t>
            </a:r>
            <a:r>
              <a:rPr lang="en-US" dirty="0">
                <a:latin typeface="Helvetica Neue Light" panose="02000403000000020004" pitchFamily="2" charset="0"/>
                <a:ea typeface="Helvetica Neue Light" panose="02000403000000020004" pitchFamily="2" charset="0"/>
                <a:cs typeface="Helvetica Neue" panose="02000503000000020004" pitchFamily="2" charset="0"/>
                <a:hlinkClick r:id="rId2">
                  <a:extLst>
                    <a:ext uri="{A12FA001-AC4F-418D-AE19-62706E023703}">
                      <ahyp:hlinkClr xmlns:ahyp="http://schemas.microsoft.com/office/drawing/2018/hyperlinkcolor" val="tx"/>
                    </a:ext>
                  </a:extLst>
                </a:hlinkClick>
              </a:rPr>
              <a:t>@FrankElavsky</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230" name="dig.cmu.edu/vis2021"/>
          <p:cNvSpPr txBox="1">
            <a:spLocks noGrp="1"/>
          </p:cNvSpPr>
          <p:nvPr>
            <p:ph type="body" idx="23"/>
          </p:nvPr>
        </p:nvSpPr>
        <p:spPr>
          <a:xfrm>
            <a:off x="14928112" y="1064862"/>
            <a:ext cx="8500315" cy="636979"/>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normAutofit lnSpcReduction="10000"/>
          </a:bodyPr>
          <a:lstStyle/>
          <a:p>
            <a:r>
              <a:rPr lang="en-US" dirty="0" err="1">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frank.computer</a:t>
            </a:r>
            <a:r>
              <a:rPr lang="en-US" dirty="0">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a:t>
            </a:r>
            <a:r>
              <a:rPr lang="en-US" dirty="0" err="1">
                <a:latin typeface="Helvetica Neue Light" panose="02000403000000020004" pitchFamily="2" charset="0"/>
                <a:ea typeface="Helvetica Neue Light" panose="02000403000000020004" pitchFamily="2" charset="0"/>
                <a:cs typeface="Helvetica Neue" panose="02000503000000020004" pitchFamily="2" charset="0"/>
                <a:hlinkClick r:id="rId3">
                  <a:extLst>
                    <a:ext uri="{A12FA001-AC4F-418D-AE19-62706E023703}">
                      <ahyp:hlinkClr xmlns:ahyp="http://schemas.microsoft.com/office/drawing/2018/hyperlinkcolor" val="tx"/>
                    </a:ext>
                  </a:extLst>
                </a:hlinkClick>
              </a:rPr>
              <a:t>chartability</a:t>
            </a:r>
            <a:endParaRPr dirty="0">
              <a:latin typeface="Helvetica Neue Light" panose="02000403000000020004" pitchFamily="2" charset="0"/>
              <a:ea typeface="Helvetica Neue Light" panose="02000403000000020004" pitchFamily="2" charset="0"/>
              <a:cs typeface="Helvetica Neue" panose="02000503000000020004" pitchFamily="2" charset="0"/>
            </a:endParaRPr>
          </a:p>
        </p:txBody>
      </p:sp>
      <p:sp>
        <p:nvSpPr>
          <p:cNvPr id="3" name="Slide Number Placeholder 2">
            <a:extLst>
              <a:ext uri="{FF2B5EF4-FFF2-40B4-BE49-F238E27FC236}">
                <a16:creationId xmlns:a16="http://schemas.microsoft.com/office/drawing/2014/main" id="{3E122D86-4C89-DB8B-333B-86B1BD320109}"/>
              </a:ext>
            </a:extLst>
          </p:cNvPr>
          <p:cNvSpPr>
            <a:spLocks noGrp="1"/>
          </p:cNvSpPr>
          <p:nvPr>
            <p:ph type="sldNum" sz="quarter" idx="2"/>
          </p:nvPr>
        </p:nvSpPr>
        <p:spPr/>
        <p:txBody>
          <a:bodyPr/>
          <a:lstStyle/>
          <a:p>
            <a:fld id="{86CB4B4D-7CA3-9044-876B-883B54F8677D}" type="slidenum">
              <a:rPr lang="en-US" smtClean="0"/>
              <a:t>80</a:t>
            </a:fld>
            <a:endParaRPr lang="en-US"/>
          </a:p>
        </p:txBody>
      </p:sp>
      <p:pic>
        <p:nvPicPr>
          <p:cNvPr id="10" name="Picture 2" descr="Axle lab">
            <a:extLst>
              <a:ext uri="{FF2B5EF4-FFF2-40B4-BE49-F238E27FC236}">
                <a16:creationId xmlns:a16="http://schemas.microsoft.com/office/drawing/2014/main" id="{333C0CF9-E9CF-53C1-7F81-4A4EA431A1B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7320" y="8804737"/>
            <a:ext cx="3810000" cy="3352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A0ECC10-99C9-077D-9E08-F77A0EFD5761}"/>
              </a:ext>
              <a:ext uri="{C183D7F6-B498-43B3-948B-1728B52AA6E4}">
                <adec:decorative xmlns:adec="http://schemas.microsoft.com/office/drawing/2017/decorative" val="1"/>
              </a:ext>
            </a:extLst>
          </p:cNvPr>
          <p:cNvSpPr/>
          <p:nvPr/>
        </p:nvSpPr>
        <p:spPr>
          <a:xfrm>
            <a:off x="20335461" y="11827565"/>
            <a:ext cx="3419061" cy="110442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 name="TextBox 3">
            <a:extLst>
              <a:ext uri="{FF2B5EF4-FFF2-40B4-BE49-F238E27FC236}">
                <a16:creationId xmlns:a16="http://schemas.microsoft.com/office/drawing/2014/main" id="{7F1D1F8C-6A6F-703D-A1ED-FBE7C4ED280D}"/>
              </a:ext>
            </a:extLst>
          </p:cNvPr>
          <p:cNvSpPr txBox="1"/>
          <p:nvPr/>
        </p:nvSpPr>
        <p:spPr>
          <a:xfrm>
            <a:off x="20747320" y="12035984"/>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5">
                  <a:extLst>
                    <a:ext uri="{A12FA001-AC4F-418D-AE19-62706E023703}">
                      <ahyp:hlinkClr xmlns:ahyp="http://schemas.microsoft.com/office/drawing/2018/hyperlinkcolor" val="tx"/>
                    </a:ext>
                  </a:extLst>
                </a:hlinkClick>
              </a:rPr>
              <a:t>dig.cmu.edu</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sp>
        <p:nvSpPr>
          <p:cNvPr id="13" name="TextBox 12">
            <a:extLst>
              <a:ext uri="{FF2B5EF4-FFF2-40B4-BE49-F238E27FC236}">
                <a16:creationId xmlns:a16="http://schemas.microsoft.com/office/drawing/2014/main" id="{3F909D67-9D32-D961-CA65-982193079029}"/>
              </a:ext>
            </a:extLst>
          </p:cNvPr>
          <p:cNvSpPr txBox="1"/>
          <p:nvPr/>
        </p:nvSpPr>
        <p:spPr>
          <a:xfrm>
            <a:off x="17501767" y="12035984"/>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6">
                  <a:extLst>
                    <a:ext uri="{A12FA001-AC4F-418D-AE19-62706E023703}">
                      <ahyp:hlinkClr xmlns:ahyp="http://schemas.microsoft.com/office/drawing/2018/hyperlinkcolor" val="tx"/>
                    </a:ext>
                  </a:extLst>
                </a:hlinkClick>
              </a:rPr>
              <a:t>axle-</a:t>
            </a: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6">
                  <a:extLst>
                    <a:ext uri="{A12FA001-AC4F-418D-AE19-62706E023703}">
                      <ahyp:hlinkClr xmlns:ahyp="http://schemas.microsoft.com/office/drawing/2018/hyperlinkcolor" val="tx"/>
                    </a:ext>
                  </a:extLst>
                </a:hlinkClick>
              </a:rPr>
              <a:t>lab.com</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pic>
        <p:nvPicPr>
          <p:cNvPr id="28674" name="Picture 2" descr="Dominik Moritz photo">
            <a:extLst>
              <a:ext uri="{FF2B5EF4-FFF2-40B4-BE49-F238E27FC236}">
                <a16:creationId xmlns:a16="http://schemas.microsoft.com/office/drawing/2014/main" id="{752AE1C6-7177-EA9F-4F24-74FB17A301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19717" y="9784173"/>
            <a:ext cx="2254892" cy="2254892"/>
          </a:xfrm>
          <a:prstGeom prst="ellipse">
            <a:avLst/>
          </a:prstGeom>
          <a:noFill/>
          <a:extLst>
            <a:ext uri="{909E8E84-426E-40DD-AFC4-6F175D3DCCD1}">
              <a14:hiddenFill xmlns:a14="http://schemas.microsoft.com/office/drawing/2010/main">
                <a:solidFill>
                  <a:srgbClr val="FFFFFF"/>
                </a:solidFill>
              </a14:hiddenFill>
            </a:ext>
          </a:extLst>
        </p:spPr>
      </p:pic>
      <p:pic>
        <p:nvPicPr>
          <p:cNvPr id="6" name="Picture 5" descr="Cynthia photo">
            <a:extLst>
              <a:ext uri="{FF2B5EF4-FFF2-40B4-BE49-F238E27FC236}">
                <a16:creationId xmlns:a16="http://schemas.microsoft.com/office/drawing/2014/main" id="{6E5AEAE7-43A3-055E-B134-B14CC5D61EEE}"/>
              </a:ext>
            </a:extLst>
          </p:cNvPr>
          <p:cNvPicPr>
            <a:picLocks noChangeAspect="1"/>
          </p:cNvPicPr>
          <p:nvPr/>
        </p:nvPicPr>
        <p:blipFill>
          <a:blip r:embed="rId8"/>
          <a:stretch>
            <a:fillRect/>
          </a:stretch>
        </p:blipFill>
        <p:spPr>
          <a:xfrm>
            <a:off x="5024962" y="9784173"/>
            <a:ext cx="2254892" cy="2254892"/>
          </a:xfrm>
          <a:prstGeom prst="ellipse">
            <a:avLst/>
          </a:prstGeom>
        </p:spPr>
      </p:pic>
      <p:pic>
        <p:nvPicPr>
          <p:cNvPr id="28676" name="Picture 4" descr="Frank photo">
            <a:extLst>
              <a:ext uri="{FF2B5EF4-FFF2-40B4-BE49-F238E27FC236}">
                <a16:creationId xmlns:a16="http://schemas.microsoft.com/office/drawing/2014/main" id="{478DA088-D450-35B0-0C8C-EB29FBCB6F6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10329" y="9784173"/>
            <a:ext cx="2254892" cy="2254892"/>
          </a:xfrm>
          <a:prstGeom prst="ellipse">
            <a:avLst/>
          </a:prstGeom>
          <a:noFill/>
          <a:extLst>
            <a:ext uri="{909E8E84-426E-40DD-AFC4-6F175D3DCCD1}">
              <a14:hiddenFill xmlns:a14="http://schemas.microsoft.com/office/drawing/2010/main">
                <a:solidFill>
                  <a:srgbClr val="FFFFFF"/>
                </a:solidFill>
              </a14:hiddenFill>
            </a:ext>
          </a:extLst>
        </p:spPr>
      </p:pic>
      <p:pic>
        <p:nvPicPr>
          <p:cNvPr id="28678" name="Picture 6" descr="Human-Computer Interaction Institute">
            <a:extLst>
              <a:ext uri="{FF2B5EF4-FFF2-40B4-BE49-F238E27FC236}">
                <a16:creationId xmlns:a16="http://schemas.microsoft.com/office/drawing/2014/main" id="{D04F88BB-ACB6-D477-C596-F8B2AB8194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812180" y="9412668"/>
            <a:ext cx="4470400" cy="227330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52E16220-855B-11D7-7E82-B90EF8892E06}"/>
              </a:ext>
            </a:extLst>
          </p:cNvPr>
          <p:cNvSpPr txBox="1"/>
          <p:nvPr/>
        </p:nvSpPr>
        <p:spPr>
          <a:xfrm>
            <a:off x="13530457" y="11980685"/>
            <a:ext cx="2681107"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kumimoji="0" lang="en-US" sz="3600" u="none" strike="noStrike" cap="none" spc="0" normalizeH="0" baseline="0" dirty="0" err="1">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hlinkClick r:id="rId11">
                  <a:extLst>
                    <a:ext uri="{A12FA001-AC4F-418D-AE19-62706E023703}">
                      <ahyp:hlinkClr xmlns:ahyp="http://schemas.microsoft.com/office/drawing/2018/hyperlinkcolor" val="tx"/>
                    </a:ext>
                  </a:extLst>
                </a:hlinkClick>
              </a:rPr>
              <a:t>hcii.cmu.edu</a:t>
            </a:r>
            <a:endParaRPr kumimoji="0" lang="en-US" sz="3600" u="none" strike="noStrike" cap="none" spc="0" normalizeH="0" baseline="0" dirty="0">
              <a:ln>
                <a:noFill/>
              </a:ln>
              <a:effectLst/>
              <a:uFillTx/>
              <a:latin typeface="Helvetica Neue Light" panose="02000403000000020004" pitchFamily="2" charset="0"/>
              <a:ea typeface="Helvetica Neue Light" panose="02000403000000020004" pitchFamily="2" charset="0"/>
              <a:cs typeface="Helvetica Neue" panose="02000503000000020004" pitchFamily="2" charset="0"/>
              <a:sym typeface="Helvetica Neue"/>
            </a:endParaRPr>
          </a:p>
        </p:txBody>
      </p:sp>
    </p:spTree>
    <p:extLst>
      <p:ext uri="{BB962C8B-B14F-4D97-AF65-F5344CB8AC3E}">
        <p14:creationId xmlns:p14="http://schemas.microsoft.com/office/powerpoint/2010/main" val="25248065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bar chart graphic showing the electoral count of Biden versus Trump.&#10;&#10;Underneath is a map of the United States, with each state shown either in blue (for Biden) or red (for Trump).">
            <a:extLst>
              <a:ext uri="{FF2B5EF4-FFF2-40B4-BE49-F238E27FC236}">
                <a16:creationId xmlns:a16="http://schemas.microsoft.com/office/drawing/2014/main" id="{A98EDA6A-125D-45B7-E0F2-79FB9C818B07}"/>
              </a:ext>
            </a:extLst>
          </p:cNvPr>
          <p:cNvPicPr>
            <a:picLocks noChangeAspect="1"/>
          </p:cNvPicPr>
          <p:nvPr/>
        </p:nvPicPr>
        <p:blipFill>
          <a:blip r:embed="rId2"/>
          <a:stretch>
            <a:fillRect/>
          </a:stretch>
        </p:blipFill>
        <p:spPr>
          <a:xfrm>
            <a:off x="1207691" y="3590251"/>
            <a:ext cx="7407147" cy="5643192"/>
          </a:xfrm>
          <a:prstGeom prst="rect">
            <a:avLst/>
          </a:prstGeom>
        </p:spPr>
      </p:pic>
      <p:pic>
        <p:nvPicPr>
          <p:cNvPr id="14" name="Picture 13" descr="PRESIDENTIAL RESULTS&#10;Joe Biden wins election to be the 46th US President&#10;&#10;Pennsylvania’s 20 electoral votes put native son Joe Biden above the 270 needed to become the 46th President of the United States. Born in Scranton, the former vice president and longtime Delaware senator defeated Donald Trump, the first President to lose a reelection bid since George H.W. Bush in 1992.">
            <a:extLst>
              <a:ext uri="{FF2B5EF4-FFF2-40B4-BE49-F238E27FC236}">
                <a16:creationId xmlns:a16="http://schemas.microsoft.com/office/drawing/2014/main" id="{5F458177-C29C-330A-CF5F-05B1C1FBFCBD}"/>
              </a:ext>
            </a:extLst>
          </p:cNvPr>
          <p:cNvPicPr>
            <a:picLocks noChangeAspect="1"/>
          </p:cNvPicPr>
          <p:nvPr/>
        </p:nvPicPr>
        <p:blipFill>
          <a:blip r:embed="rId3"/>
          <a:stretch>
            <a:fillRect/>
          </a:stretch>
        </p:blipFill>
        <p:spPr>
          <a:xfrm>
            <a:off x="1207690" y="1858792"/>
            <a:ext cx="7407147" cy="1567234"/>
          </a:xfrm>
          <a:prstGeom prst="rect">
            <a:avLst/>
          </a:prstGeom>
        </p:spPr>
      </p:pic>
      <p:pic>
        <p:nvPicPr>
          <p:cNvPr id="16" name="Picture 15" descr="State Results&#10;3 Cards listed in alphabetical order:&#10;Alabama, Alaska, Arizona&#10;Each card contains information about the winner, including tables of data as well as a button to see full details.">
            <a:extLst>
              <a:ext uri="{FF2B5EF4-FFF2-40B4-BE49-F238E27FC236}">
                <a16:creationId xmlns:a16="http://schemas.microsoft.com/office/drawing/2014/main" id="{775CC546-D8C3-BD3C-9739-50312F63B067}"/>
              </a:ext>
            </a:extLst>
          </p:cNvPr>
          <p:cNvPicPr>
            <a:picLocks noChangeAspect="1"/>
          </p:cNvPicPr>
          <p:nvPr/>
        </p:nvPicPr>
        <p:blipFill>
          <a:blip r:embed="rId4"/>
          <a:stretch>
            <a:fillRect/>
          </a:stretch>
        </p:blipFill>
        <p:spPr>
          <a:xfrm>
            <a:off x="1207690" y="9233443"/>
            <a:ext cx="7407147" cy="3226290"/>
          </a:xfrm>
          <a:prstGeom prst="rect">
            <a:avLst/>
          </a:prstGeom>
        </p:spPr>
      </p:pic>
      <p:pic>
        <p:nvPicPr>
          <p:cNvPr id="17" name="Picture 16" descr="Screenshot of a button.&#10;Show More States.">
            <a:extLst>
              <a:ext uri="{FF2B5EF4-FFF2-40B4-BE49-F238E27FC236}">
                <a16:creationId xmlns:a16="http://schemas.microsoft.com/office/drawing/2014/main" id="{7C525425-A6BE-E01F-7699-4148AD650185}"/>
              </a:ext>
            </a:extLst>
          </p:cNvPr>
          <p:cNvPicPr>
            <a:picLocks noChangeAspect="1"/>
          </p:cNvPicPr>
          <p:nvPr/>
        </p:nvPicPr>
        <p:blipFill>
          <a:blip r:embed="rId5"/>
          <a:stretch>
            <a:fillRect/>
          </a:stretch>
        </p:blipFill>
        <p:spPr>
          <a:xfrm>
            <a:off x="3761913" y="12459733"/>
            <a:ext cx="2298700" cy="850900"/>
          </a:xfrm>
          <a:prstGeom prst="rect">
            <a:avLst/>
          </a:prstGeom>
        </p:spPr>
      </p:pic>
      <p:sp>
        <p:nvSpPr>
          <p:cNvPr id="19" name="TextBox 18">
            <a:extLst>
              <a:ext uri="{FF2B5EF4-FFF2-40B4-BE49-F238E27FC236}">
                <a16:creationId xmlns:a16="http://schemas.microsoft.com/office/drawing/2014/main" id="{D3CC204E-E70A-7C01-E525-7BBA62D243E5}"/>
              </a:ext>
            </a:extLst>
          </p:cNvPr>
          <p:cNvSpPr txBox="1"/>
          <p:nvPr/>
        </p:nvSpPr>
        <p:spPr>
          <a:xfrm>
            <a:off x="10855550" y="3118399"/>
            <a:ext cx="12320759"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8" rtl="0" fontAlgn="auto" latinLnBrk="0" hangingPunct="0">
              <a:lnSpc>
                <a:spcPct val="100000"/>
              </a:lnSpc>
              <a:spcBef>
                <a:spcPts val="0"/>
              </a:spcBef>
              <a:spcAft>
                <a:spcPts val="0"/>
              </a:spcAft>
              <a:buClrTx/>
              <a:buSzTx/>
              <a:buFontTx/>
              <a:buNone/>
              <a:tabLst/>
            </a:pPr>
            <a:r>
              <a:rPr lang="en-US" sz="9600" b="1" dirty="0">
                <a:solidFill>
                  <a:schemeClr val="bg2">
                    <a:lumMod val="10000"/>
                  </a:schemeClr>
                </a:solidFill>
                <a:latin typeface="Helvetica Neue" panose="02000503000000020004" pitchFamily="2" charset="0"/>
                <a:ea typeface="Helvetica Neue" panose="02000503000000020004" pitchFamily="2" charset="0"/>
                <a:cs typeface="Helvetica Neue" panose="02000503000000020004" pitchFamily="2" charset="0"/>
              </a:rPr>
              <a:t>Perceivable Failures</a:t>
            </a:r>
            <a:endParaRPr kumimoji="0" lang="en-US" sz="6600" b="1" u="none" strike="noStrike" cap="none" spc="0" normalizeH="0" baseline="0" dirty="0">
              <a:ln>
                <a:noFill/>
              </a:ln>
              <a:solidFill>
                <a:schemeClr val="bg2">
                  <a:lumMod val="10000"/>
                </a:schemeClr>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endParaRPr>
          </a:p>
        </p:txBody>
      </p:sp>
      <p:sp>
        <p:nvSpPr>
          <p:cNvPr id="10" name="TextBox 9">
            <a:extLst>
              <a:ext uri="{FF2B5EF4-FFF2-40B4-BE49-F238E27FC236}">
                <a16:creationId xmlns:a16="http://schemas.microsoft.com/office/drawing/2014/main" id="{B7A00A2E-8C05-01AA-EAFC-14701436C446}"/>
              </a:ext>
            </a:extLst>
          </p:cNvPr>
          <p:cNvSpPr txBox="1"/>
          <p:nvPr/>
        </p:nvSpPr>
        <p:spPr>
          <a:xfrm>
            <a:off x="11095464" y="5060161"/>
            <a:ext cx="12199434" cy="25545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6</a:t>
            </a:r>
            <a:r>
              <a:rPr lang="en-US" sz="4000" b="1" dirty="0"/>
              <a:t> </a:t>
            </a:r>
            <a:r>
              <a:rPr lang="en-US" sz="4000" dirty="0"/>
              <a:t>– Low contrast</a:t>
            </a:r>
            <a:endParaRPr kumimoji="0" lang="en-US" sz="4000" i="0" u="none" strike="noStrike" cap="none" spc="0" normalizeH="0" baseline="0" dirty="0">
              <a:effectLst/>
              <a:uFillTx/>
              <a:latin typeface="Helvetica Neue"/>
              <a:ea typeface="Helvetica Neue"/>
              <a:cs typeface="Helvetica Neue"/>
              <a:sym typeface="Helvetica Neue"/>
            </a:endParaRPr>
          </a:p>
          <a:p>
            <a:pPr marL="0" marR="0" indent="0" algn="l" defTabSz="2438338" rtl="0" fontAlgn="auto" latinLnBrk="0" hangingPunct="0">
              <a:lnSpc>
                <a:spcPct val="100000"/>
              </a:lnSpc>
              <a:spcBef>
                <a:spcPts val="0"/>
              </a:spcBef>
              <a:spcAft>
                <a:spcPts val="0"/>
              </a:spcAft>
              <a:buClrTx/>
              <a:buSzTx/>
              <a:buFontTx/>
              <a:buNone/>
              <a:tabLst/>
            </a:pPr>
            <a:r>
              <a:rPr kumimoji="0" lang="en-US" sz="4000" b="1" u="none" strike="noStrike" cap="none" spc="0" normalizeH="0" baseline="0" dirty="0">
                <a:ln>
                  <a:noFill/>
                </a:ln>
                <a:solidFill>
                  <a:srgbClr val="000000"/>
                </a:solidFill>
                <a:effectLst/>
                <a:uFillTx/>
                <a:latin typeface="Helvetica Neue" panose="02000503000000020004" pitchFamily="2" charset="0"/>
                <a:ea typeface="Helvetica Neue" panose="02000503000000020004" pitchFamily="2" charset="0"/>
                <a:cs typeface="Helvetica Neue" panose="02000503000000020004" pitchFamily="2" charset="0"/>
                <a:sym typeface="Helvetica Neue"/>
              </a:rPr>
              <a:t>57</a:t>
            </a:r>
            <a:r>
              <a:rPr kumimoji="0" lang="en-US" sz="4000" b="1" i="0" u="none" strike="noStrike" cap="none" spc="0" normalizeH="0" baseline="0" dirty="0">
                <a:ln>
                  <a:noFill/>
                </a:ln>
                <a:solidFill>
                  <a:srgbClr val="000000"/>
                </a:solidFill>
                <a:effectLst/>
                <a:uFillTx/>
                <a:latin typeface="Helvetica Neue"/>
                <a:ea typeface="Helvetica Neue"/>
                <a:cs typeface="Helvetica Neue"/>
                <a:sym typeface="Helvetica Neue"/>
              </a:rPr>
              <a:t> - Content is only visual</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50</a:t>
            </a:r>
            <a:r>
              <a:rPr lang="en-US" sz="4000" dirty="0"/>
              <a:t> - Color alone is used</a:t>
            </a:r>
          </a:p>
          <a:p>
            <a:pPr algn="l"/>
            <a:r>
              <a:rPr lang="en-US" sz="4000" b="1" dirty="0">
                <a:latin typeface="Helvetica Neue" panose="02000503000000020004" pitchFamily="2" charset="0"/>
                <a:ea typeface="Helvetica Neue" panose="02000503000000020004" pitchFamily="2" charset="0"/>
                <a:cs typeface="Helvetica Neue" panose="02000503000000020004" pitchFamily="2" charset="0"/>
              </a:rPr>
              <a:t>1</a:t>
            </a:r>
            <a:r>
              <a:rPr lang="en-US" sz="4000" dirty="0"/>
              <a:t> - Meaningful elements can be distinguished</a:t>
            </a:r>
          </a:p>
        </p:txBody>
      </p:sp>
      <p:pic>
        <p:nvPicPr>
          <p:cNvPr id="79" name="Picture 78">
            <a:extLst>
              <a:ext uri="{FF2B5EF4-FFF2-40B4-BE49-F238E27FC236}">
                <a16:creationId xmlns:a16="http://schemas.microsoft.com/office/drawing/2014/main" id="{DF934EF8-01B9-5281-571A-491CED07E21D}"/>
              </a:ext>
            </a:extLst>
          </p:cNvPr>
          <p:cNvPicPr>
            <a:picLocks noChangeAspect="1"/>
          </p:cNvPicPr>
          <p:nvPr/>
        </p:nvPicPr>
        <p:blipFill rotWithShape="1">
          <a:blip r:embed="rId6">
            <a:alphaModFix/>
          </a:blip>
          <a:srcRect l="3770" t="26190" r="37966" b="17260"/>
          <a:stretch/>
        </p:blipFill>
        <p:spPr>
          <a:xfrm>
            <a:off x="1259124" y="4728352"/>
            <a:ext cx="7647046" cy="4638836"/>
          </a:xfrm>
          <a:prstGeom prst="rect">
            <a:avLst/>
          </a:prstGeom>
        </p:spPr>
      </p:pic>
      <p:grpSp>
        <p:nvGrpSpPr>
          <p:cNvPr id="5" name="Group 4" descr="57 errors">
            <a:extLst>
              <a:ext uri="{FF2B5EF4-FFF2-40B4-BE49-F238E27FC236}">
                <a16:creationId xmlns:a16="http://schemas.microsoft.com/office/drawing/2014/main" id="{FF67E36D-5D26-2C7C-45AF-FEA817176B53}"/>
              </a:ext>
            </a:extLst>
          </p:cNvPr>
          <p:cNvGrpSpPr/>
          <p:nvPr/>
        </p:nvGrpSpPr>
        <p:grpSpPr>
          <a:xfrm>
            <a:off x="1165852" y="3989112"/>
            <a:ext cx="7307870" cy="5073829"/>
            <a:chOff x="1165852" y="3989112"/>
            <a:chExt cx="7307870" cy="5073829"/>
          </a:xfrm>
        </p:grpSpPr>
        <p:sp>
          <p:nvSpPr>
            <p:cNvPr id="3" name="Oval 2">
              <a:extLst>
                <a:ext uri="{FF2B5EF4-FFF2-40B4-BE49-F238E27FC236}">
                  <a16:creationId xmlns:a16="http://schemas.microsoft.com/office/drawing/2014/main" id="{2C7052F1-D8D9-A35A-2320-C597E6029D25}"/>
                </a:ext>
              </a:extLst>
            </p:cNvPr>
            <p:cNvSpPr/>
            <p:nvPr/>
          </p:nvSpPr>
          <p:spPr>
            <a:xfrm>
              <a:off x="2937153" y="595531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2" name="Oval 11">
              <a:extLst>
                <a:ext uri="{FF2B5EF4-FFF2-40B4-BE49-F238E27FC236}">
                  <a16:creationId xmlns:a16="http://schemas.microsoft.com/office/drawing/2014/main" id="{948B8023-1004-3A28-D2BC-E60E5CF31123}"/>
                </a:ext>
              </a:extLst>
            </p:cNvPr>
            <p:cNvSpPr/>
            <p:nvPr/>
          </p:nvSpPr>
          <p:spPr>
            <a:xfrm>
              <a:off x="3326898" y="5384893"/>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3" name="Oval 12">
              <a:extLst>
                <a:ext uri="{FF2B5EF4-FFF2-40B4-BE49-F238E27FC236}">
                  <a16:creationId xmlns:a16="http://schemas.microsoft.com/office/drawing/2014/main" id="{A6EE569F-B228-6E2C-0B66-F87025C775A3}"/>
                </a:ext>
              </a:extLst>
            </p:cNvPr>
            <p:cNvSpPr/>
            <p:nvPr/>
          </p:nvSpPr>
          <p:spPr>
            <a:xfrm>
              <a:off x="1165852" y="7278489"/>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5" name="Oval 14">
              <a:extLst>
                <a:ext uri="{FF2B5EF4-FFF2-40B4-BE49-F238E27FC236}">
                  <a16:creationId xmlns:a16="http://schemas.microsoft.com/office/drawing/2014/main" id="{54FF51B4-06C1-C5EA-771E-BB90FF8F5D4D}"/>
                </a:ext>
              </a:extLst>
            </p:cNvPr>
            <p:cNvSpPr/>
            <p:nvPr/>
          </p:nvSpPr>
          <p:spPr>
            <a:xfrm>
              <a:off x="1165852" y="791488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18" name="Oval 17">
              <a:extLst>
                <a:ext uri="{FF2B5EF4-FFF2-40B4-BE49-F238E27FC236}">
                  <a16:creationId xmlns:a16="http://schemas.microsoft.com/office/drawing/2014/main" id="{A089B63A-4748-9456-002F-FE44A3522A5E}"/>
                </a:ext>
              </a:extLst>
            </p:cNvPr>
            <p:cNvSpPr/>
            <p:nvPr/>
          </p:nvSpPr>
          <p:spPr>
            <a:xfrm>
              <a:off x="1207690" y="592466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0" name="Oval 19">
              <a:extLst>
                <a:ext uri="{FF2B5EF4-FFF2-40B4-BE49-F238E27FC236}">
                  <a16:creationId xmlns:a16="http://schemas.microsoft.com/office/drawing/2014/main" id="{FE1BD2D1-1B50-176E-0BBB-C7D74136F4BF}"/>
                </a:ext>
              </a:extLst>
            </p:cNvPr>
            <p:cNvSpPr/>
            <p:nvPr/>
          </p:nvSpPr>
          <p:spPr>
            <a:xfrm>
              <a:off x="1207689"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1" name="Oval 20">
              <a:extLst>
                <a:ext uri="{FF2B5EF4-FFF2-40B4-BE49-F238E27FC236}">
                  <a16:creationId xmlns:a16="http://schemas.microsoft.com/office/drawing/2014/main" id="{BFDFFBBC-C355-C2F8-EF44-3FF219B522FF}"/>
                </a:ext>
              </a:extLst>
            </p:cNvPr>
            <p:cNvSpPr/>
            <p:nvPr/>
          </p:nvSpPr>
          <p:spPr>
            <a:xfrm>
              <a:off x="2634153" y="64603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2" name="Oval 21">
              <a:extLst>
                <a:ext uri="{FF2B5EF4-FFF2-40B4-BE49-F238E27FC236}">
                  <a16:creationId xmlns:a16="http://schemas.microsoft.com/office/drawing/2014/main" id="{BDCE4AFF-191C-997C-55A9-0DCA055BBE2C}"/>
                </a:ext>
              </a:extLst>
            </p:cNvPr>
            <p:cNvSpPr/>
            <p:nvPr/>
          </p:nvSpPr>
          <p:spPr>
            <a:xfrm>
              <a:off x="2780457" y="8215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3" name="Oval 22">
              <a:extLst>
                <a:ext uri="{FF2B5EF4-FFF2-40B4-BE49-F238E27FC236}">
                  <a16:creationId xmlns:a16="http://schemas.microsoft.com/office/drawing/2014/main" id="{594C9AFA-010A-DD2F-659C-E86ADB50D159}"/>
                </a:ext>
              </a:extLst>
            </p:cNvPr>
            <p:cNvSpPr/>
            <p:nvPr/>
          </p:nvSpPr>
          <p:spPr>
            <a:xfrm>
              <a:off x="4243497" y="86731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4" name="Oval 23">
              <a:extLst>
                <a:ext uri="{FF2B5EF4-FFF2-40B4-BE49-F238E27FC236}">
                  <a16:creationId xmlns:a16="http://schemas.microsoft.com/office/drawing/2014/main" id="{921583B9-8291-B5E7-715A-0AAECD524610}"/>
                </a:ext>
              </a:extLst>
            </p:cNvPr>
            <p:cNvSpPr/>
            <p:nvPr/>
          </p:nvSpPr>
          <p:spPr>
            <a:xfrm>
              <a:off x="3255945"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5" name="Oval 24">
              <a:extLst>
                <a:ext uri="{FF2B5EF4-FFF2-40B4-BE49-F238E27FC236}">
                  <a16:creationId xmlns:a16="http://schemas.microsoft.com/office/drawing/2014/main" id="{8B3E72EF-8EC8-C251-B81F-CC97C2697A9B}"/>
                </a:ext>
              </a:extLst>
            </p:cNvPr>
            <p:cNvSpPr/>
            <p:nvPr/>
          </p:nvSpPr>
          <p:spPr>
            <a:xfrm>
              <a:off x="3585129" y="74113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6" name="Oval 25">
              <a:extLst>
                <a:ext uri="{FF2B5EF4-FFF2-40B4-BE49-F238E27FC236}">
                  <a16:creationId xmlns:a16="http://schemas.microsoft.com/office/drawing/2014/main" id="{D4455E63-CEC4-6F5A-AAEE-B1A44750021F}"/>
                </a:ext>
              </a:extLst>
            </p:cNvPr>
            <p:cNvSpPr/>
            <p:nvPr/>
          </p:nvSpPr>
          <p:spPr>
            <a:xfrm>
              <a:off x="3694857" y="675295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7" name="Oval 26">
              <a:extLst>
                <a:ext uri="{FF2B5EF4-FFF2-40B4-BE49-F238E27FC236}">
                  <a16:creationId xmlns:a16="http://schemas.microsoft.com/office/drawing/2014/main" id="{F730A503-2B0A-83F3-39F7-9F750AA6FD8C}"/>
                </a:ext>
              </a:extLst>
            </p:cNvPr>
            <p:cNvSpPr/>
            <p:nvPr/>
          </p:nvSpPr>
          <p:spPr>
            <a:xfrm>
              <a:off x="3585129" y="613116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8" name="Oval 27">
              <a:extLst>
                <a:ext uri="{FF2B5EF4-FFF2-40B4-BE49-F238E27FC236}">
                  <a16:creationId xmlns:a16="http://schemas.microsoft.com/office/drawing/2014/main" id="{FA408A23-378E-9BB4-5314-BAEBB27524E2}"/>
                </a:ext>
              </a:extLst>
            </p:cNvPr>
            <p:cNvSpPr/>
            <p:nvPr/>
          </p:nvSpPr>
          <p:spPr>
            <a:xfrm>
              <a:off x="4152057"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29" name="Oval 28">
              <a:extLst>
                <a:ext uri="{FF2B5EF4-FFF2-40B4-BE49-F238E27FC236}">
                  <a16:creationId xmlns:a16="http://schemas.microsoft.com/office/drawing/2014/main" id="{7B473282-5D41-6184-042D-C380E61E9A4A}"/>
                </a:ext>
              </a:extLst>
            </p:cNvPr>
            <p:cNvSpPr/>
            <p:nvPr/>
          </p:nvSpPr>
          <p:spPr>
            <a:xfrm>
              <a:off x="4170345" y="647863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0" name="Oval 29">
              <a:extLst>
                <a:ext uri="{FF2B5EF4-FFF2-40B4-BE49-F238E27FC236}">
                  <a16:creationId xmlns:a16="http://schemas.microsoft.com/office/drawing/2014/main" id="{4458EB32-41A0-1B92-FA0F-E49C6D6009F6}"/>
                </a:ext>
              </a:extLst>
            </p:cNvPr>
            <p:cNvSpPr/>
            <p:nvPr/>
          </p:nvSpPr>
          <p:spPr>
            <a:xfrm>
              <a:off x="4426377" y="69175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1" name="Oval 30">
              <a:extLst>
                <a:ext uri="{FF2B5EF4-FFF2-40B4-BE49-F238E27FC236}">
                  <a16:creationId xmlns:a16="http://schemas.microsoft.com/office/drawing/2014/main" id="{F2D9E718-3E1F-B35C-9514-2BCD18FFDE0D}"/>
                </a:ext>
              </a:extLst>
            </p:cNvPr>
            <p:cNvSpPr/>
            <p:nvPr/>
          </p:nvSpPr>
          <p:spPr>
            <a:xfrm>
              <a:off x="4280073" y="76307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2" name="Oval 31">
              <a:extLst>
                <a:ext uri="{FF2B5EF4-FFF2-40B4-BE49-F238E27FC236}">
                  <a16:creationId xmlns:a16="http://schemas.microsoft.com/office/drawing/2014/main" id="{38522570-F049-F281-C165-58AE8DFE0E59}"/>
                </a:ext>
              </a:extLst>
            </p:cNvPr>
            <p:cNvSpPr/>
            <p:nvPr/>
          </p:nvSpPr>
          <p:spPr>
            <a:xfrm>
              <a:off x="4938441" y="79782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4" name="Oval 33">
              <a:extLst>
                <a:ext uri="{FF2B5EF4-FFF2-40B4-BE49-F238E27FC236}">
                  <a16:creationId xmlns:a16="http://schemas.microsoft.com/office/drawing/2014/main" id="{6E5544C9-4B4E-6D26-AA85-F33A539C464D}"/>
                </a:ext>
              </a:extLst>
            </p:cNvPr>
            <p:cNvSpPr/>
            <p:nvPr/>
          </p:nvSpPr>
          <p:spPr>
            <a:xfrm>
              <a:off x="5432217" y="75210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5" name="Oval 34">
              <a:extLst>
                <a:ext uri="{FF2B5EF4-FFF2-40B4-BE49-F238E27FC236}">
                  <a16:creationId xmlns:a16="http://schemas.microsoft.com/office/drawing/2014/main" id="{24423127-8B90-6B6A-6BF9-46E5B67993F9}"/>
                </a:ext>
              </a:extLst>
            </p:cNvPr>
            <p:cNvSpPr/>
            <p:nvPr/>
          </p:nvSpPr>
          <p:spPr>
            <a:xfrm>
              <a:off x="5139609"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6" name="Oval 35">
              <a:extLst>
                <a:ext uri="{FF2B5EF4-FFF2-40B4-BE49-F238E27FC236}">
                  <a16:creationId xmlns:a16="http://schemas.microsoft.com/office/drawing/2014/main" id="{E49ECBF8-56FD-0F28-7256-B6D986E42B9F}"/>
                </a:ext>
              </a:extLst>
            </p:cNvPr>
            <p:cNvSpPr/>
            <p:nvPr/>
          </p:nvSpPr>
          <p:spPr>
            <a:xfrm>
              <a:off x="5103033"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7" name="Oval 36">
              <a:extLst>
                <a:ext uri="{FF2B5EF4-FFF2-40B4-BE49-F238E27FC236}">
                  <a16:creationId xmlns:a16="http://schemas.microsoft.com/office/drawing/2014/main" id="{C414C093-23C9-C1F3-746C-67F6FA7354CB}"/>
                </a:ext>
              </a:extLst>
            </p:cNvPr>
            <p:cNvSpPr/>
            <p:nvPr/>
          </p:nvSpPr>
          <p:spPr>
            <a:xfrm>
              <a:off x="495672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8" name="Oval 37">
              <a:extLst>
                <a:ext uri="{FF2B5EF4-FFF2-40B4-BE49-F238E27FC236}">
                  <a16:creationId xmlns:a16="http://schemas.microsoft.com/office/drawing/2014/main" id="{D8D833B9-B33C-80D4-6CCA-C113A1F86D9B}"/>
                </a:ext>
              </a:extLst>
            </p:cNvPr>
            <p:cNvSpPr/>
            <p:nvPr/>
          </p:nvSpPr>
          <p:spPr>
            <a:xfrm>
              <a:off x="4975017" y="57471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39" name="Oval 38">
              <a:extLst>
                <a:ext uri="{FF2B5EF4-FFF2-40B4-BE49-F238E27FC236}">
                  <a16:creationId xmlns:a16="http://schemas.microsoft.com/office/drawing/2014/main" id="{170B622B-21A0-08E7-3F17-988AED0105A0}"/>
                </a:ext>
              </a:extLst>
            </p:cNvPr>
            <p:cNvSpPr/>
            <p:nvPr/>
          </p:nvSpPr>
          <p:spPr>
            <a:xfrm>
              <a:off x="5578521" y="58568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0" name="Oval 39">
              <a:extLst>
                <a:ext uri="{FF2B5EF4-FFF2-40B4-BE49-F238E27FC236}">
                  <a16:creationId xmlns:a16="http://schemas.microsoft.com/office/drawing/2014/main" id="{341F343C-3793-7022-39B9-B67842407E8E}"/>
                </a:ext>
              </a:extLst>
            </p:cNvPr>
            <p:cNvSpPr/>
            <p:nvPr/>
          </p:nvSpPr>
          <p:spPr>
            <a:xfrm>
              <a:off x="5633385" y="66066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1" name="Oval 40">
              <a:extLst>
                <a:ext uri="{FF2B5EF4-FFF2-40B4-BE49-F238E27FC236}">
                  <a16:creationId xmlns:a16="http://schemas.microsoft.com/office/drawing/2014/main" id="{174269F3-82F2-2DA3-D989-0A36E29CB636}"/>
                </a:ext>
              </a:extLst>
            </p:cNvPr>
            <p:cNvSpPr/>
            <p:nvPr/>
          </p:nvSpPr>
          <p:spPr>
            <a:xfrm>
              <a:off x="5816265" y="70821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2" name="Oval 41">
              <a:extLst>
                <a:ext uri="{FF2B5EF4-FFF2-40B4-BE49-F238E27FC236}">
                  <a16:creationId xmlns:a16="http://schemas.microsoft.com/office/drawing/2014/main" id="{47523927-85CD-A625-C4D6-07EF09731EAB}"/>
                </a:ext>
              </a:extLst>
            </p:cNvPr>
            <p:cNvSpPr/>
            <p:nvPr/>
          </p:nvSpPr>
          <p:spPr>
            <a:xfrm>
              <a:off x="5797977"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3" name="Oval 42">
              <a:extLst>
                <a:ext uri="{FF2B5EF4-FFF2-40B4-BE49-F238E27FC236}">
                  <a16:creationId xmlns:a16="http://schemas.microsoft.com/office/drawing/2014/main" id="{CF639B5D-7C2E-E7AB-9243-8C577EBC8404}"/>
                </a:ext>
              </a:extLst>
            </p:cNvPr>
            <p:cNvSpPr/>
            <p:nvPr/>
          </p:nvSpPr>
          <p:spPr>
            <a:xfrm>
              <a:off x="5797977"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4" name="Oval 43">
              <a:extLst>
                <a:ext uri="{FF2B5EF4-FFF2-40B4-BE49-F238E27FC236}">
                  <a16:creationId xmlns:a16="http://schemas.microsoft.com/office/drawing/2014/main" id="{CF0B3F4D-B1B2-53A0-6689-3735A85E615F}"/>
                </a:ext>
              </a:extLst>
            </p:cNvPr>
            <p:cNvSpPr/>
            <p:nvPr/>
          </p:nvSpPr>
          <p:spPr>
            <a:xfrm>
              <a:off x="6218601" y="7996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5" name="Oval 44">
              <a:extLst>
                <a:ext uri="{FF2B5EF4-FFF2-40B4-BE49-F238E27FC236}">
                  <a16:creationId xmlns:a16="http://schemas.microsoft.com/office/drawing/2014/main" id="{6B875D38-7941-85E8-BF91-BA83F3BD7885}"/>
                </a:ext>
              </a:extLst>
            </p:cNvPr>
            <p:cNvSpPr/>
            <p:nvPr/>
          </p:nvSpPr>
          <p:spPr>
            <a:xfrm>
              <a:off x="6511209" y="777708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6" name="Oval 45">
              <a:extLst>
                <a:ext uri="{FF2B5EF4-FFF2-40B4-BE49-F238E27FC236}">
                  <a16:creationId xmlns:a16="http://schemas.microsoft.com/office/drawing/2014/main" id="{0E19425E-9480-9355-1880-5DF37DB2FFC4}"/>
                </a:ext>
              </a:extLst>
            </p:cNvPr>
            <p:cNvSpPr/>
            <p:nvPr/>
          </p:nvSpPr>
          <p:spPr>
            <a:xfrm>
              <a:off x="6876969" y="779537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7" name="Oval 46">
              <a:extLst>
                <a:ext uri="{FF2B5EF4-FFF2-40B4-BE49-F238E27FC236}">
                  <a16:creationId xmlns:a16="http://schemas.microsoft.com/office/drawing/2014/main" id="{A86533B0-F714-D5E3-D7C8-8A7BAB459198}"/>
                </a:ext>
              </a:extLst>
            </p:cNvPr>
            <p:cNvSpPr/>
            <p:nvPr/>
          </p:nvSpPr>
          <p:spPr>
            <a:xfrm>
              <a:off x="7151289" y="83440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8" name="Oval 47">
              <a:extLst>
                <a:ext uri="{FF2B5EF4-FFF2-40B4-BE49-F238E27FC236}">
                  <a16:creationId xmlns:a16="http://schemas.microsoft.com/office/drawing/2014/main" id="{DBD49906-DDC5-823A-3F12-1382151737BF}"/>
                </a:ext>
              </a:extLst>
            </p:cNvPr>
            <p:cNvSpPr/>
            <p:nvPr/>
          </p:nvSpPr>
          <p:spPr>
            <a:xfrm>
              <a:off x="7187865" y="75393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49" name="Oval 48">
              <a:extLst>
                <a:ext uri="{FF2B5EF4-FFF2-40B4-BE49-F238E27FC236}">
                  <a16:creationId xmlns:a16="http://schemas.microsoft.com/office/drawing/2014/main" id="{FE8276C0-6995-7868-F481-C9BFA47D710F}"/>
                </a:ext>
              </a:extLst>
            </p:cNvPr>
            <p:cNvSpPr/>
            <p:nvPr/>
          </p:nvSpPr>
          <p:spPr>
            <a:xfrm>
              <a:off x="7425609" y="72467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0" name="Oval 49">
              <a:extLst>
                <a:ext uri="{FF2B5EF4-FFF2-40B4-BE49-F238E27FC236}">
                  <a16:creationId xmlns:a16="http://schemas.microsoft.com/office/drawing/2014/main" id="{8F62A8F5-AEC3-5569-6C55-8B05DE611A23}"/>
                </a:ext>
              </a:extLst>
            </p:cNvPr>
            <p:cNvSpPr/>
            <p:nvPr/>
          </p:nvSpPr>
          <p:spPr>
            <a:xfrm>
              <a:off x="7334169" y="69541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1" name="Oval 50">
              <a:extLst>
                <a:ext uri="{FF2B5EF4-FFF2-40B4-BE49-F238E27FC236}">
                  <a16:creationId xmlns:a16="http://schemas.microsoft.com/office/drawing/2014/main" id="{C6189C3D-563A-FF79-4544-DF50DEC203E8}"/>
                </a:ext>
              </a:extLst>
            </p:cNvPr>
            <p:cNvSpPr/>
            <p:nvPr/>
          </p:nvSpPr>
          <p:spPr>
            <a:xfrm>
              <a:off x="8083977" y="700898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2" name="Oval 51">
              <a:extLst>
                <a:ext uri="{FF2B5EF4-FFF2-40B4-BE49-F238E27FC236}">
                  <a16:creationId xmlns:a16="http://schemas.microsoft.com/office/drawing/2014/main" id="{57E23A1C-2F91-AF82-C035-8681CD662832}"/>
                </a:ext>
              </a:extLst>
            </p:cNvPr>
            <p:cNvSpPr/>
            <p:nvPr/>
          </p:nvSpPr>
          <p:spPr>
            <a:xfrm>
              <a:off x="7407321" y="677124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3" name="Oval 52">
              <a:extLst>
                <a:ext uri="{FF2B5EF4-FFF2-40B4-BE49-F238E27FC236}">
                  <a16:creationId xmlns:a16="http://schemas.microsoft.com/office/drawing/2014/main" id="{F881982D-810A-4F20-76C7-0CE7FB9F2DD6}"/>
                </a:ext>
              </a:extLst>
            </p:cNvPr>
            <p:cNvSpPr/>
            <p:nvPr/>
          </p:nvSpPr>
          <p:spPr>
            <a:xfrm>
              <a:off x="7718217"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4" name="Oval 53">
              <a:extLst>
                <a:ext uri="{FF2B5EF4-FFF2-40B4-BE49-F238E27FC236}">
                  <a16:creationId xmlns:a16="http://schemas.microsoft.com/office/drawing/2014/main" id="{31A9FFFF-2BE0-70FF-6BB6-EFDF34D076B5}"/>
                </a:ext>
              </a:extLst>
            </p:cNvPr>
            <p:cNvSpPr/>
            <p:nvPr/>
          </p:nvSpPr>
          <p:spPr>
            <a:xfrm>
              <a:off x="7663353" y="653350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5" name="Oval 54">
              <a:extLst>
                <a:ext uri="{FF2B5EF4-FFF2-40B4-BE49-F238E27FC236}">
                  <a16:creationId xmlns:a16="http://schemas.microsoft.com/office/drawing/2014/main" id="{CDEE6DDE-C254-E550-8F02-323CBBFD0616}"/>
                </a:ext>
              </a:extLst>
            </p:cNvPr>
            <p:cNvSpPr/>
            <p:nvPr/>
          </p:nvSpPr>
          <p:spPr>
            <a:xfrm>
              <a:off x="7206153" y="65152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6" name="Oval 55">
              <a:extLst>
                <a:ext uri="{FF2B5EF4-FFF2-40B4-BE49-F238E27FC236}">
                  <a16:creationId xmlns:a16="http://schemas.microsoft.com/office/drawing/2014/main" id="{C0B84EC4-C2CF-8B69-2FAA-F704DB5A8156}"/>
                </a:ext>
              </a:extLst>
            </p:cNvPr>
            <p:cNvSpPr/>
            <p:nvPr/>
          </p:nvSpPr>
          <p:spPr>
            <a:xfrm>
              <a:off x="7407321"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7" name="Oval 56">
              <a:extLst>
                <a:ext uri="{FF2B5EF4-FFF2-40B4-BE49-F238E27FC236}">
                  <a16:creationId xmlns:a16="http://schemas.microsoft.com/office/drawing/2014/main" id="{9CB4F8A9-45E2-A427-C6D1-25B1CE445BFD}"/>
                </a:ext>
              </a:extLst>
            </p:cNvPr>
            <p:cNvSpPr/>
            <p:nvPr/>
          </p:nvSpPr>
          <p:spPr>
            <a:xfrm>
              <a:off x="7699929"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58" name="Oval 57">
              <a:extLst>
                <a:ext uri="{FF2B5EF4-FFF2-40B4-BE49-F238E27FC236}">
                  <a16:creationId xmlns:a16="http://schemas.microsoft.com/office/drawing/2014/main" id="{98512316-1EBB-7D1B-F6BF-5F30A5D0FA7F}"/>
                </a:ext>
              </a:extLst>
            </p:cNvPr>
            <p:cNvSpPr/>
            <p:nvPr/>
          </p:nvSpPr>
          <p:spPr>
            <a:xfrm>
              <a:off x="7919385" y="636890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2" name="Oval 61">
              <a:extLst>
                <a:ext uri="{FF2B5EF4-FFF2-40B4-BE49-F238E27FC236}">
                  <a16:creationId xmlns:a16="http://schemas.microsoft.com/office/drawing/2014/main" id="{8A9418D1-9BB7-4E53-A0B6-942217E03BDC}"/>
                </a:ext>
              </a:extLst>
            </p:cNvPr>
            <p:cNvSpPr/>
            <p:nvPr/>
          </p:nvSpPr>
          <p:spPr>
            <a:xfrm>
              <a:off x="7846233" y="61677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3" name="Oval 62">
              <a:extLst>
                <a:ext uri="{FF2B5EF4-FFF2-40B4-BE49-F238E27FC236}">
                  <a16:creationId xmlns:a16="http://schemas.microsoft.com/office/drawing/2014/main" id="{4A6ED394-0C0E-0826-DE3B-66730E0DDF01}"/>
                </a:ext>
              </a:extLst>
            </p:cNvPr>
            <p:cNvSpPr/>
            <p:nvPr/>
          </p:nvSpPr>
          <p:spPr>
            <a:xfrm>
              <a:off x="7809657" y="6039724"/>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4" name="Oval 63">
              <a:extLst>
                <a:ext uri="{FF2B5EF4-FFF2-40B4-BE49-F238E27FC236}">
                  <a16:creationId xmlns:a16="http://schemas.microsoft.com/office/drawing/2014/main" id="{FC4AD5E0-1358-FC09-BA7F-329EECE97CC4}"/>
                </a:ext>
              </a:extLst>
            </p:cNvPr>
            <p:cNvSpPr/>
            <p:nvPr/>
          </p:nvSpPr>
          <p:spPr>
            <a:xfrm>
              <a:off x="7626777" y="592999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5" name="Oval 64">
              <a:extLst>
                <a:ext uri="{FF2B5EF4-FFF2-40B4-BE49-F238E27FC236}">
                  <a16:creationId xmlns:a16="http://schemas.microsoft.com/office/drawing/2014/main" id="{71331D24-FCB5-423E-7664-70D804757C9A}"/>
                </a:ext>
              </a:extLst>
            </p:cNvPr>
            <p:cNvSpPr/>
            <p:nvPr/>
          </p:nvSpPr>
          <p:spPr>
            <a:xfrm>
              <a:off x="8010825" y="571054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6" name="Oval 65">
              <a:extLst>
                <a:ext uri="{FF2B5EF4-FFF2-40B4-BE49-F238E27FC236}">
                  <a16:creationId xmlns:a16="http://schemas.microsoft.com/office/drawing/2014/main" id="{CFD43E70-B1FE-AFBE-5309-BF56F3963088}"/>
                </a:ext>
              </a:extLst>
            </p:cNvPr>
            <p:cNvSpPr/>
            <p:nvPr/>
          </p:nvSpPr>
          <p:spPr>
            <a:xfrm>
              <a:off x="6730665" y="671638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7" name="Oval 66">
              <a:extLst>
                <a:ext uri="{FF2B5EF4-FFF2-40B4-BE49-F238E27FC236}">
                  <a16:creationId xmlns:a16="http://schemas.microsoft.com/office/drawing/2014/main" id="{7BD0D913-5F47-F6AD-1C7B-9B7B2ED912F7}"/>
                </a:ext>
              </a:extLst>
            </p:cNvPr>
            <p:cNvSpPr/>
            <p:nvPr/>
          </p:nvSpPr>
          <p:spPr>
            <a:xfrm>
              <a:off x="7078137" y="689926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8" name="Oval 67">
              <a:extLst>
                <a:ext uri="{FF2B5EF4-FFF2-40B4-BE49-F238E27FC236}">
                  <a16:creationId xmlns:a16="http://schemas.microsoft.com/office/drawing/2014/main" id="{C9552751-70B0-A8DE-8CC2-8114C9D65DF6}"/>
                </a:ext>
              </a:extLst>
            </p:cNvPr>
            <p:cNvSpPr/>
            <p:nvPr/>
          </p:nvSpPr>
          <p:spPr>
            <a:xfrm>
              <a:off x="6620937" y="710042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69" name="Oval 68">
              <a:extLst>
                <a:ext uri="{FF2B5EF4-FFF2-40B4-BE49-F238E27FC236}">
                  <a16:creationId xmlns:a16="http://schemas.microsoft.com/office/drawing/2014/main" id="{45C7683C-F607-7E73-3188-2E632C82293E}"/>
                </a:ext>
              </a:extLst>
            </p:cNvPr>
            <p:cNvSpPr/>
            <p:nvPr/>
          </p:nvSpPr>
          <p:spPr>
            <a:xfrm>
              <a:off x="6529497" y="7374748"/>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0" name="Oval 69">
              <a:extLst>
                <a:ext uri="{FF2B5EF4-FFF2-40B4-BE49-F238E27FC236}">
                  <a16:creationId xmlns:a16="http://schemas.microsoft.com/office/drawing/2014/main" id="{AB64DA8B-93F8-9C51-EF64-D31FD5744976}"/>
                </a:ext>
              </a:extLst>
            </p:cNvPr>
            <p:cNvSpPr/>
            <p:nvPr/>
          </p:nvSpPr>
          <p:spPr>
            <a:xfrm>
              <a:off x="6145449" y="67895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1" name="Oval 70">
              <a:extLst>
                <a:ext uri="{FF2B5EF4-FFF2-40B4-BE49-F238E27FC236}">
                  <a16:creationId xmlns:a16="http://schemas.microsoft.com/office/drawing/2014/main" id="{84B1DE7C-770F-EEC2-98AB-EFECA3442742}"/>
                </a:ext>
              </a:extLst>
            </p:cNvPr>
            <p:cNvSpPr/>
            <p:nvPr/>
          </p:nvSpPr>
          <p:spPr>
            <a:xfrm>
              <a:off x="6584361" y="614945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2" name="Oval 71">
              <a:extLst>
                <a:ext uri="{FF2B5EF4-FFF2-40B4-BE49-F238E27FC236}">
                  <a16:creationId xmlns:a16="http://schemas.microsoft.com/office/drawing/2014/main" id="{87DA42DC-A6E1-2E2D-CB3A-B022FA748415}"/>
                </a:ext>
              </a:extLst>
            </p:cNvPr>
            <p:cNvSpPr/>
            <p:nvPr/>
          </p:nvSpPr>
          <p:spPr>
            <a:xfrm>
              <a:off x="5962569" y="6204316"/>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4" name="Oval 73">
              <a:extLst>
                <a:ext uri="{FF2B5EF4-FFF2-40B4-BE49-F238E27FC236}">
                  <a16:creationId xmlns:a16="http://schemas.microsoft.com/office/drawing/2014/main" id="{F330197E-48A9-8229-6024-C93371DF1FE6}"/>
                </a:ext>
              </a:extLst>
            </p:cNvPr>
            <p:cNvSpPr/>
            <p:nvPr/>
          </p:nvSpPr>
          <p:spPr>
            <a:xfrm>
              <a:off x="5225434" y="4738920"/>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7" name="Oval 76">
              <a:extLst>
                <a:ext uri="{FF2B5EF4-FFF2-40B4-BE49-F238E27FC236}">
                  <a16:creationId xmlns:a16="http://schemas.microsoft.com/office/drawing/2014/main" id="{AC695989-FAF7-4E04-DB3C-0241DEDDAC16}"/>
                </a:ext>
              </a:extLst>
            </p:cNvPr>
            <p:cNvSpPr/>
            <p:nvPr/>
          </p:nvSpPr>
          <p:spPr>
            <a:xfrm>
              <a:off x="5847226" y="472063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sp>
          <p:nvSpPr>
            <p:cNvPr id="78" name="Oval 77">
              <a:extLst>
                <a:ext uri="{FF2B5EF4-FFF2-40B4-BE49-F238E27FC236}">
                  <a16:creationId xmlns:a16="http://schemas.microsoft.com/office/drawing/2014/main" id="{CD40393F-3AEC-0322-A093-3C7E31568A7A}"/>
                </a:ext>
              </a:extLst>
            </p:cNvPr>
            <p:cNvSpPr/>
            <p:nvPr/>
          </p:nvSpPr>
          <p:spPr>
            <a:xfrm>
              <a:off x="4036714" y="3989112"/>
              <a:ext cx="389745" cy="389745"/>
            </a:xfrm>
            <a:prstGeom prst="ellipse">
              <a:avLst/>
            </a:prstGeom>
            <a:solidFill>
              <a:srgbClr val="000000"/>
            </a:solidFill>
            <a:ln w="28575" cap="flat">
              <a:solidFill>
                <a:schemeClr val="bg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Neue Medium"/>
              </a:endParaRPr>
            </a:p>
          </p:txBody>
        </p:sp>
      </p:grpSp>
      <p:sp>
        <p:nvSpPr>
          <p:cNvPr id="80" name="Text Placeholder 3">
            <a:extLst>
              <a:ext uri="{FF2B5EF4-FFF2-40B4-BE49-F238E27FC236}">
                <a16:creationId xmlns:a16="http://schemas.microsoft.com/office/drawing/2014/main" id="{9D6EC76C-F3E5-080A-0E0C-8C4C2B1D6D4F}"/>
              </a:ext>
            </a:extLst>
          </p:cNvPr>
          <p:cNvSpPr txBox="1">
            <a:spLocks/>
          </p:cNvSpPr>
          <p:nvPr/>
        </p:nvSpPr>
        <p:spPr>
          <a:xfrm>
            <a:off x="1201440" y="12397186"/>
            <a:ext cx="21968621" cy="6369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tIns="45719" rIns="45719" bIns="45719">
            <a:normAutofit lnSpcReduction="10000"/>
          </a:bodyPr>
          <a:lstStyle>
            <a:lvl1pPr marL="0" marR="0" indent="0" algn="l" defTabSz="82550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Medium"/>
              </a:defRPr>
            </a:lvl1pPr>
            <a:lvl2pPr marL="0" marR="0" indent="457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0" marR="0" indent="914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0" marR="0" indent="1371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0" marR="0" indent="18288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0" marR="0" indent="22860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0" marR="0" indent="27432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0" marR="0" indent="32004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0" marR="0" indent="3657600" algn="l" defTabSz="2438338" rtl="0" latinLnBrk="0">
              <a:lnSpc>
                <a:spcPct val="100000"/>
              </a:lnSpc>
              <a:spcBef>
                <a:spcPts val="1800"/>
              </a:spcBef>
              <a:spcAft>
                <a:spcPts val="0"/>
              </a:spcAft>
              <a:buClrTx/>
              <a:buSzTx/>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algn="r" hangingPunct="1"/>
            <a:r>
              <a:rPr lang="en-US" i="1" dirty="0">
                <a:latin typeface="Helvetica Neue UltraLight" panose="02000206000000020004" pitchFamily="2" charset="0"/>
                <a:ea typeface="Helvetica Neue UltraLight" panose="02000206000000020004" pitchFamily="2" charset="0"/>
              </a:rPr>
              <a:t> </a:t>
            </a:r>
            <a:endParaRPr lang="en-US" dirty="0">
              <a:latin typeface="Helvetica Neue UltraLight" panose="02000206000000020004" pitchFamily="2" charset="0"/>
              <a:ea typeface="Helvetica Neue UltraLight" panose="02000206000000020004" pitchFamily="2" charset="0"/>
            </a:endParaRPr>
          </a:p>
        </p:txBody>
      </p:sp>
      <p:sp>
        <p:nvSpPr>
          <p:cNvPr id="2" name="Slide Number Placeholder 5">
            <a:extLst>
              <a:ext uri="{FF2B5EF4-FFF2-40B4-BE49-F238E27FC236}">
                <a16:creationId xmlns:a16="http://schemas.microsoft.com/office/drawing/2014/main" id="{1D675304-6D2A-66CB-1C3A-443105084B96}"/>
              </a:ext>
            </a:extLst>
          </p:cNvPr>
          <p:cNvSpPr txBox="1">
            <a:spLocks/>
          </p:cNvSpPr>
          <p:nvPr/>
        </p:nvSpPr>
        <p:spPr>
          <a:xfrm>
            <a:off x="22943128" y="12818620"/>
            <a:ext cx="605418" cy="636979"/>
          </a:xfrm>
          <a:prstGeom prst="rect">
            <a:avLst/>
          </a:prstGeom>
          <a:noFill/>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spcFirstLastPara="1" wrap="square" lIns="50800" tIns="50800" rIns="50800" bIns="50800" anchor="t" anchorCtr="0">
            <a:normAutofit/>
          </a:bodyPr>
          <a:lstStyle>
            <a:lvl1pPr marL="457200" marR="0" lvl="0"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1pPr>
            <a:lvl2pPr marL="914400" marR="0" lvl="1"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2pPr>
            <a:lvl3pPr marL="1371600" marR="0" lvl="2"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3pPr>
            <a:lvl4pPr marL="1828800" marR="0" lvl="3"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4pPr>
            <a:lvl5pPr marL="2286000" marR="0" lvl="4"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5pPr>
            <a:lvl6pPr marL="2743200" marR="0" lvl="5"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6pPr>
            <a:lvl7pPr marL="3200400" marR="0" lvl="6"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7pPr>
            <a:lvl8pPr marL="3657600" marR="0" lvl="7"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8pPr>
            <a:lvl9pPr marL="4114800" marR="0" lvl="8" indent="-228600" algn="l" defTabSz="2438338" rtl="0" latinLnBrk="0">
              <a:lnSpc>
                <a:spcPct val="100000"/>
              </a:lnSpc>
              <a:spcBef>
                <a:spcPts val="1800"/>
              </a:spcBef>
              <a:spcAft>
                <a:spcPts val="0"/>
              </a:spcAft>
              <a:buClr>
                <a:srgbClr val="000000"/>
              </a:buClr>
              <a:buSzPts val="1800"/>
              <a:buFontTx/>
              <a:buNone/>
              <a:tabLst/>
              <a:defRPr sz="4800" b="0" i="0" u="none" strike="noStrike" cap="none" spc="0" baseline="0">
                <a:solidFill>
                  <a:srgbClr val="000000"/>
                </a:solidFill>
                <a:uFillTx/>
                <a:latin typeface="Helvetica Neue"/>
                <a:ea typeface="Helvetica Neue"/>
                <a:cs typeface="Helvetica Neue"/>
                <a:sym typeface="Helvetica Neue"/>
              </a:defRPr>
            </a:lvl9pPr>
          </a:lstStyle>
          <a:p>
            <a:pPr hangingPunct="1"/>
            <a:fld id="{86CB4B4D-7CA3-9044-876B-883B54F8677D}" type="slidenum">
              <a:rPr lang="en-US" sz="1800" smtClean="0">
                <a:solidFill>
                  <a:srgbClr val="5E5E5E"/>
                </a:solidFill>
              </a:rPr>
              <a:pPr hangingPunct="1"/>
              <a:t>9</a:t>
            </a:fld>
            <a:endParaRPr lang="en-US" sz="1800" dirty="0">
              <a:solidFill>
                <a:srgbClr val="5E5E5E"/>
              </a:solidFill>
            </a:endParaRPr>
          </a:p>
        </p:txBody>
      </p:sp>
    </p:spTree>
    <p:extLst>
      <p:ext uri="{BB962C8B-B14F-4D97-AF65-F5344CB8AC3E}">
        <p14:creationId xmlns:p14="http://schemas.microsoft.com/office/powerpoint/2010/main" val="2123922724"/>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18044</TotalTime>
  <Words>1760</Words>
  <Application>Microsoft Macintosh PowerPoint</Application>
  <PresentationFormat>Custom</PresentationFormat>
  <Paragraphs>405</Paragraphs>
  <Slides>80</Slides>
  <Notes>42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80</vt:i4>
      </vt:variant>
    </vt:vector>
  </HeadingPairs>
  <TitlesOfParts>
    <vt:vector size="85" baseType="lpstr">
      <vt:lpstr>Helvetica Neue</vt:lpstr>
      <vt:lpstr>Helvetica Neue Light</vt:lpstr>
      <vt:lpstr>Helvetica Neue Medium</vt:lpstr>
      <vt:lpstr>Helvetica Neue UltraLight</vt:lpstr>
      <vt:lpstr>21_BasicWhite</vt:lpstr>
      <vt:lpstr>CHARTABILITY</vt:lpstr>
      <vt:lpstr>Visualizations inform the public and guide decision-making, policy, and business.</vt:lpstr>
      <vt:lpstr>26% of people living in the United States self-report living with a disability that affects their daily life.</vt:lpstr>
      <vt:lpstr>Across &gt;80,000 tests, most visualizations have about 320 accessibility errors each.</vt:lpstr>
      <vt:lpstr>What does testing for accessibility look like?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Doing this work is hard.</vt:lpstr>
      <vt:lpstr>Conjecture 1: we can’t build a more accessible world if we don’t know how to recognize accessibility barriers.</vt:lpstr>
      <vt:lpstr>Conjecture 2: most practitioners don’t know how to recognize accessibility barriers because learning how is difficult and intimidating.</vt:lpstr>
      <vt:lpstr>My hypothesis: if we can collect and synthesize existing knowledge for practitioners into a usable artifact, we can improve how they do this 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Chartability?</vt:lpstr>
      <vt:lpstr>A workbook!</vt:lpstr>
      <vt:lpstr>PowerPoint Presentation</vt:lpstr>
      <vt:lpstr>PowerPoint Presentation</vt:lpstr>
      <vt:lpstr>PowerPoint Presentation</vt:lpstr>
      <vt:lpstr>PowerPoint Presentation</vt:lpstr>
      <vt:lpstr>PowerPoint Presentation</vt:lpstr>
      <vt:lpstr>Why dream of knowledge and not an automated tool that solves everything?</vt:lpstr>
      <vt:lpstr>PowerPoint Presentation</vt:lpstr>
      <vt:lpstr>PowerPoint Presentation</vt:lpstr>
      <vt:lpstr>How did we make Chartability?</vt:lpstr>
      <vt:lpstr>Web Content Accessibility Guidelines</vt:lpstr>
      <vt:lpstr>Input data: a goldilocks problem</vt:lpstr>
      <vt:lpstr>Thematic analysis of standards, research, and practitioner artifacts produced 45 heuristics.</vt:lpstr>
      <vt:lpstr>26 of our heuristics neatly fit back in to WCAG’s 4 Principles</vt:lpstr>
      <vt:lpstr>Perceivable:</vt:lpstr>
      <vt:lpstr>Perceivable:</vt:lpstr>
      <vt:lpstr>Perceivable:</vt:lpstr>
      <vt:lpstr>Perceivable:</vt:lpstr>
      <vt:lpstr>But 19 were complex combinations of the first 4 and demanded new themes.</vt:lpstr>
      <vt:lpstr>Compromising:</vt:lpstr>
      <vt:lpstr>Assistive:</vt:lpstr>
      <vt:lpstr>Flexible:</vt:lpstr>
      <vt:lpstr>How did we evaluate Chartability?</vt:lpstr>
      <vt:lpstr>PowerPoint Presentation</vt:lpstr>
      <vt:lpstr>PowerPoint Presentation</vt:lpstr>
      <vt:lpstr>PowerPoint Presentation</vt:lpstr>
      <vt:lpstr>5 stages of evaluation</vt:lpstr>
      <vt:lpstr>First 4 evaluations helped us discover critical heuristics and improve</vt:lpstr>
      <vt:lpstr>#5: Testing Chartability in the wild</vt:lpstr>
      <vt:lpstr>The practitioner test</vt:lpstr>
      <vt:lpstr>PowerPoint Presentation</vt:lpstr>
      <vt:lpstr>PowerPoint Presentation</vt:lpstr>
      <vt:lpstr>Novices:  3 / 3 felt more confident auditing visualizations for accessibility after Chartability.</vt:lpstr>
      <vt:lpstr>Expansive: </vt:lpstr>
      <vt:lpstr>Clarifying: </vt:lpstr>
      <vt:lpstr>Experts:  3 / 3 intend to keep using Chartability in their own professional work.</vt:lpstr>
      <vt:lpstr>Grounding: </vt:lpstr>
      <vt:lpstr>Goes beyond: </vt:lpstr>
      <vt:lpstr>PowerPoint Presentation</vt:lpstr>
      <vt:lpstr>Chartability is well-travelled</vt:lpstr>
      <vt:lpstr>Community Involvement has Improved Chartability</vt:lpstr>
      <vt:lpstr>PowerPoint Presentation</vt:lpstr>
      <vt:lpstr>Disabilities in the US</vt:lpstr>
      <vt:lpstr>Every area of disability affects data visualization work.</vt:lpstr>
      <vt:lpstr>PowerPoint Presentation</vt:lpstr>
      <vt:lpstr>PowerPoint Presentation</vt:lpstr>
      <vt:lpstr>PowerPoint Presentation</vt:lpstr>
      <vt:lpstr>CHARTABILITY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TITLE</dc:title>
  <cp:lastModifiedBy>Frank Josiah Elavsky</cp:lastModifiedBy>
  <cp:revision>38</cp:revision>
  <dcterms:modified xsi:type="dcterms:W3CDTF">2022-09-30T17:06:09Z</dcterms:modified>
</cp:coreProperties>
</file>