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305" r:id="rId2"/>
    <p:sldId id="269" r:id="rId3"/>
    <p:sldId id="290" r:id="rId4"/>
    <p:sldId id="289" r:id="rId5"/>
    <p:sldId id="306" r:id="rId6"/>
    <p:sldId id="270" r:id="rId7"/>
    <p:sldId id="272" r:id="rId8"/>
    <p:sldId id="276" r:id="rId9"/>
    <p:sldId id="279" r:id="rId10"/>
    <p:sldId id="280" r:id="rId11"/>
    <p:sldId id="281" r:id="rId12"/>
    <p:sldId id="282" r:id="rId13"/>
    <p:sldId id="284" r:id="rId14"/>
    <p:sldId id="298" r:id="rId15"/>
    <p:sldId id="299" r:id="rId16"/>
    <p:sldId id="300" r:id="rId17"/>
    <p:sldId id="301" r:id="rId18"/>
    <p:sldId id="302" r:id="rId19"/>
    <p:sldId id="285" r:id="rId20"/>
    <p:sldId id="278" r:id="rId21"/>
    <p:sldId id="286" r:id="rId22"/>
    <p:sldId id="291" r:id="rId23"/>
    <p:sldId id="260" r:id="rId24"/>
    <p:sldId id="287" r:id="rId25"/>
    <p:sldId id="261" r:id="rId26"/>
    <p:sldId id="262" r:id="rId27"/>
    <p:sldId id="303" r:id="rId28"/>
    <p:sldId id="324" r:id="rId29"/>
    <p:sldId id="328" r:id="rId30"/>
    <p:sldId id="329" r:id="rId31"/>
    <p:sldId id="331" r:id="rId32"/>
    <p:sldId id="330" r:id="rId33"/>
    <p:sldId id="326" r:id="rId34"/>
    <p:sldId id="327" r:id="rId35"/>
    <p:sldId id="307" r:id="rId36"/>
    <p:sldId id="308" r:id="rId37"/>
    <p:sldId id="264" r:id="rId38"/>
    <p:sldId id="309" r:id="rId39"/>
    <p:sldId id="310" r:id="rId40"/>
    <p:sldId id="311" r:id="rId41"/>
    <p:sldId id="312" r:id="rId42"/>
    <p:sldId id="313" r:id="rId43"/>
    <p:sldId id="314" r:id="rId44"/>
    <p:sldId id="316" r:id="rId45"/>
    <p:sldId id="317" r:id="rId46"/>
    <p:sldId id="318" r:id="rId47"/>
    <p:sldId id="319" r:id="rId48"/>
    <p:sldId id="321" r:id="rId49"/>
    <p:sldId id="322" r:id="rId50"/>
    <p:sldId id="323" r:id="rId51"/>
    <p:sldId id="277" r:id="rId52"/>
    <p:sldId id="294" r:id="rId53"/>
    <p:sldId id="292" r:id="rId54"/>
    <p:sldId id="296" r:id="rId55"/>
    <p:sldId id="297" r:id="rId56"/>
    <p:sldId id="295" r:id="rId57"/>
    <p:sldId id="256" r:id="rId58"/>
    <p:sldId id="320" r:id="rId59"/>
    <p:sldId id="332" r:id="rId6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Ref idx="minor">
          <a:srgbClr val="000000"/>
        </a:fontRef>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p:restoredTop sz="94694"/>
  </p:normalViewPr>
  <p:slideViewPr>
    <p:cSldViewPr snapToGrid="0" snapToObjects="1">
      <p:cViewPr varScale="1">
        <p:scale>
          <a:sx n="60" d="100"/>
          <a:sy n="60" d="100"/>
        </p:scale>
        <p:origin x="840"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endParaRPr/>
          </a:p>
        </p:txBody>
      </p:sp>
      <p:sp>
        <p:nvSpPr>
          <p:cNvPr id="224" name="Shape 2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204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842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164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516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0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01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46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6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86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6969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07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074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00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607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514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941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888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1095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323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446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8053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478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25031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74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6650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62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717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775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00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197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40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383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926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0515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14" name="DIG-light.pdf" descr="DIG-light.pdf"/>
          <p:cNvPicPr>
            <a:picLocks noChangeAspect="1"/>
          </p:cNvPicPr>
          <p:nvPr/>
        </p:nvPicPr>
        <p:blipFill>
          <a:blip r:embed="rId2"/>
          <a:stretch>
            <a:fillRect/>
          </a:stretch>
        </p:blipFill>
        <p:spPr>
          <a:xfrm>
            <a:off x="20779759" y="9027953"/>
            <a:ext cx="2664105" cy="2706392"/>
          </a:xfrm>
          <a:prstGeom prst="rect">
            <a:avLst/>
          </a:prstGeom>
          <a:ln w="12700">
            <a:miter lim="400000"/>
          </a:ln>
        </p:spPr>
      </p:pic>
      <p:sp>
        <p:nvSpPr>
          <p:cNvPr id="15" name="dig.cmu.edu"/>
          <p:cNvSpPr txBox="1"/>
          <p:nvPr/>
        </p:nvSpPr>
        <p:spPr>
          <a:xfrm>
            <a:off x="20745189" y="11860902"/>
            <a:ext cx="2664105" cy="634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hlinkClick r:id="rId3"/>
              </a:defRPr>
            </a:lvl1pPr>
          </a:lstStyle>
          <a:p>
            <a:r>
              <a:rPr>
                <a:hlinkClick r:id="rId3"/>
              </a:rPr>
              <a:t>dig.cmu.edu</a:t>
            </a:r>
          </a:p>
        </p:txBody>
      </p:sp>
      <p:sp>
        <p:nvSpPr>
          <p:cNvPr id="16"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5E5E5E"/>
                </a:solidFill>
                <a:latin typeface="+mn-lt"/>
                <a:ea typeface="+mn-ea"/>
                <a:cs typeface="+mn-cs"/>
                <a:sym typeface="Helvetica Neue Medium"/>
              </a:defRPr>
            </a:lvl1pPr>
          </a:lstStyle>
          <a:p>
            <a:r>
              <a:t>Name</a:t>
            </a:r>
          </a:p>
        </p:txBody>
      </p:sp>
      <p:sp>
        <p:nvSpPr>
          <p:cNvPr id="17"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5E5E5E"/>
                </a:solidFill>
                <a:latin typeface="+mn-lt"/>
                <a:ea typeface="+mn-ea"/>
                <a:cs typeface="+mn-cs"/>
                <a:sym typeface="Helvetica Neue Medium"/>
              </a:defRPr>
            </a:lvl1pPr>
          </a:lstStyle>
          <a:p>
            <a:r>
              <a:t>URL</a:t>
            </a:r>
          </a:p>
        </p:txBody>
      </p:sp>
      <p:sp>
        <p:nvSpPr>
          <p:cNvPr id="18"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Full">
    <p:spTree>
      <p:nvGrpSpPr>
        <p:cNvPr id="1" name=""/>
        <p:cNvGrpSpPr/>
        <p:nvPr/>
      </p:nvGrpSpPr>
      <p:grpSpPr>
        <a:xfrm>
          <a:off x="0" y="0"/>
          <a:ext cx="0" cy="0"/>
          <a:chOff x="0" y="0"/>
          <a:chExt cx="0" cy="0"/>
        </a:xfrm>
      </p:grpSpPr>
      <p:sp>
        <p:nvSpPr>
          <p:cNvPr id="107"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08"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09" name="660384004_1290x1720.jpg"/>
          <p:cNvSpPr>
            <a:spLocks noGrp="1"/>
          </p:cNvSpPr>
          <p:nvPr>
            <p:ph type="pic" idx="22"/>
          </p:nvPr>
        </p:nvSpPr>
        <p:spPr>
          <a:xfrm>
            <a:off x="10985575" y="-2058461"/>
            <a:ext cx="13398049" cy="17864066"/>
          </a:xfrm>
          <a:prstGeom prst="rect">
            <a:avLst/>
          </a:prstGeom>
        </p:spPr>
        <p:txBody>
          <a:bodyPr lIns="91439" tIns="45719" rIns="91439" bIns="45719">
            <a:noAutofit/>
          </a:bodyPr>
          <a:lstStyle/>
          <a:p>
            <a:endParaRPr/>
          </a:p>
        </p:txBody>
      </p:sp>
      <p:sp>
        <p:nvSpPr>
          <p:cNvPr id="110"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118"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lvl1pPr>
          </a:lstStyle>
          <a:p>
            <a:r>
              <a:t>Section Title</a:t>
            </a:r>
          </a:p>
        </p:txBody>
      </p:sp>
      <p:sp>
        <p:nvSpPr>
          <p:cNvPr id="119"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6"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27"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Alt">
    <p:spTree>
      <p:nvGrpSpPr>
        <p:cNvPr id="1" name=""/>
        <p:cNvGrpSpPr/>
        <p:nvPr/>
      </p:nvGrpSpPr>
      <p:grpSpPr>
        <a:xfrm>
          <a:off x="0" y="0"/>
          <a:ext cx="0" cy="0"/>
          <a:chOff x="0" y="0"/>
          <a:chExt cx="0" cy="0"/>
        </a:xfrm>
      </p:grpSpPr>
      <p:sp>
        <p:nvSpPr>
          <p:cNvPr id="135"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136"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54" name="Body Level One…"/>
          <p:cNvSpPr txBox="1">
            <a:spLocks noGrp="1"/>
          </p:cNvSpPr>
          <p:nvPr>
            <p:ph type="body" sz="half" idx="1" hasCustomPrompt="1"/>
          </p:nvPr>
        </p:nvSpPr>
        <p:spPr>
          <a:xfrm>
            <a:off x="1206500" y="4920843"/>
            <a:ext cx="21971000" cy="3874314"/>
          </a:xfrm>
          <a:prstGeom prst="rect">
            <a:avLst/>
          </a:prstGeom>
        </p:spPr>
        <p:txBody>
          <a:bodyPr anchor="ctr"/>
          <a:lstStyle>
            <a:lvl1pPr algn="ctr">
              <a:lnSpc>
                <a:spcPct val="80000"/>
              </a:lnSpc>
              <a:spcBef>
                <a:spcPts val="0"/>
              </a:spcBef>
              <a:defRPr sz="11600" spc="-232">
                <a:latin typeface="+mn-lt"/>
                <a:ea typeface="+mn-ea"/>
                <a:cs typeface="+mn-cs"/>
                <a:sym typeface="Helvetica Neue Medium"/>
              </a:defRPr>
            </a:lvl1pPr>
            <a:lvl2pPr algn="ctr">
              <a:lnSpc>
                <a:spcPct val="80000"/>
              </a:lnSpc>
              <a:spcBef>
                <a:spcPts val="0"/>
              </a:spcBef>
              <a:defRPr sz="11600" spc="-232">
                <a:latin typeface="+mn-lt"/>
                <a:ea typeface="+mn-ea"/>
                <a:cs typeface="+mn-cs"/>
                <a:sym typeface="Helvetica Neue Medium"/>
              </a:defRPr>
            </a:lvl2pPr>
            <a:lvl3pPr algn="ctr">
              <a:lnSpc>
                <a:spcPct val="80000"/>
              </a:lnSpc>
              <a:spcBef>
                <a:spcPts val="0"/>
              </a:spcBef>
              <a:defRPr sz="11600" spc="-232">
                <a:latin typeface="+mn-lt"/>
                <a:ea typeface="+mn-ea"/>
                <a:cs typeface="+mn-cs"/>
                <a:sym typeface="Helvetica Neue Medium"/>
              </a:defRPr>
            </a:lvl3pPr>
            <a:lvl4pPr algn="ctr">
              <a:lnSpc>
                <a:spcPct val="80000"/>
              </a:lnSpc>
              <a:spcBef>
                <a:spcPts val="0"/>
              </a:spcBef>
              <a:defRPr sz="11600" spc="-232">
                <a:latin typeface="+mn-lt"/>
                <a:ea typeface="+mn-ea"/>
                <a:cs typeface="+mn-cs"/>
                <a:sym typeface="Helvetica Neue Medium"/>
              </a:defRPr>
            </a:lvl4pPr>
            <a:lvl5pPr algn="ctr">
              <a:lnSpc>
                <a:spcPct val="80000"/>
              </a:lnSpc>
              <a:spcBef>
                <a:spcPts val="0"/>
              </a:spcBef>
              <a:defRPr sz="11600" spc="-232">
                <a:latin typeface="+mn-lt"/>
                <a:ea typeface="+mn-ea"/>
                <a:cs typeface="+mn-cs"/>
                <a:sym typeface="Helvetica Neue Medium"/>
              </a:defRPr>
            </a:lvl5pPr>
          </a:lstStyle>
          <a:p>
            <a:r>
              <a:t>Statement</a:t>
            </a:r>
          </a:p>
          <a:p>
            <a:pPr lvl="1"/>
            <a:endParaRPr/>
          </a:p>
          <a:p>
            <a:pPr lvl="2"/>
            <a:endParaRPr/>
          </a:p>
          <a:p>
            <a:pPr lvl="3"/>
            <a:endParaRPr/>
          </a:p>
          <a:p>
            <a:pPr lvl="4"/>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62" name="Body Level One…"/>
          <p:cNvSpPr txBox="1">
            <a:spLocks noGrp="1"/>
          </p:cNvSpPr>
          <p:nvPr>
            <p:ph type="body" idx="1" hasCustomPrompt="1"/>
          </p:nvPr>
        </p:nvSpPr>
        <p:spPr>
          <a:xfrm>
            <a:off x="1206500" y="1075927"/>
            <a:ext cx="21971000" cy="7241584"/>
          </a:xfrm>
          <a:prstGeom prst="rect">
            <a:avLst/>
          </a:prstGeom>
        </p:spPr>
        <p:txBody>
          <a:bodyPr anchor="b"/>
          <a:lstStyle>
            <a:lvl1pPr algn="ctr">
              <a:lnSpc>
                <a:spcPct val="80000"/>
              </a:lnSpc>
              <a:spcBef>
                <a:spcPts val="0"/>
              </a:spcBef>
              <a:defRPr sz="25000" b="1" spc="-250"/>
            </a:lvl1pPr>
            <a:lvl2pPr algn="ctr">
              <a:lnSpc>
                <a:spcPct val="80000"/>
              </a:lnSpc>
              <a:spcBef>
                <a:spcPts val="0"/>
              </a:spcBef>
              <a:defRPr sz="25000" b="1" spc="-250"/>
            </a:lvl2pPr>
            <a:lvl3pPr algn="ctr">
              <a:lnSpc>
                <a:spcPct val="80000"/>
              </a:lnSpc>
              <a:spcBef>
                <a:spcPts val="0"/>
              </a:spcBef>
              <a:defRPr sz="25000" b="1" spc="-250"/>
            </a:lvl3pPr>
            <a:lvl4pPr algn="ctr">
              <a:lnSpc>
                <a:spcPct val="80000"/>
              </a:lnSpc>
              <a:spcBef>
                <a:spcPts val="0"/>
              </a:spcBef>
              <a:defRPr sz="25000" b="1" spc="-250"/>
            </a:lvl4pPr>
            <a:lvl5pPr algn="ctr">
              <a:lnSpc>
                <a:spcPct val="80000"/>
              </a:lnSpc>
              <a:spcBef>
                <a:spcPts val="0"/>
              </a:spcBef>
              <a:defRPr sz="25000" b="1" spc="-250"/>
            </a:lvl5pPr>
          </a:lstStyle>
          <a:p>
            <a:r>
              <a:t>100%</a:t>
            </a:r>
          </a:p>
          <a:p>
            <a:pPr lvl="1"/>
            <a:endParaRPr/>
          </a:p>
          <a:p>
            <a:pPr lvl="2"/>
            <a:endParaRPr/>
          </a:p>
          <a:p>
            <a:pPr lvl="3"/>
            <a:endParaRPr/>
          </a:p>
          <a:p>
            <a:pPr lvl="4"/>
            <a:endParaRPr/>
          </a:p>
        </p:txBody>
      </p:sp>
      <p:sp>
        <p:nvSpPr>
          <p:cNvPr id="163"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algn="ctr" defTabSz="825500">
              <a:spcBef>
                <a:spcPts val="0"/>
              </a:spcBef>
              <a:defRPr sz="5500" b="1"/>
            </a:lvl1pPr>
          </a:lstStyle>
          <a:p>
            <a:r>
              <a:t>Fact information</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71" name="Body Level One…"/>
          <p:cNvSpPr txBox="1">
            <a:spLocks noGrp="1"/>
          </p:cNvSpPr>
          <p:nvPr>
            <p:ph type="body" idx="1" hasCustomPrompt="1"/>
          </p:nvPr>
        </p:nvSpPr>
        <p:spPr>
          <a:xfrm>
            <a:off x="1753923" y="1456422"/>
            <a:ext cx="20876154" cy="7712118"/>
          </a:xfrm>
          <a:prstGeom prst="rect">
            <a:avLst/>
          </a:prstGeom>
        </p:spPr>
        <p:txBody>
          <a:bodyPr anchor="ctr"/>
          <a:lstStyle>
            <a:lvl1pPr marL="638923" indent="-469900">
              <a:lnSpc>
                <a:spcPct val="110000"/>
              </a:lnSpc>
              <a:spcBef>
                <a:spcPts val="0"/>
              </a:spcBef>
              <a:defRPr sz="8500" spc="-170"/>
            </a:lvl1pPr>
            <a:lvl2pPr marL="638923" indent="-12700">
              <a:lnSpc>
                <a:spcPct val="110000"/>
              </a:lnSpc>
              <a:spcBef>
                <a:spcPts val="0"/>
              </a:spcBef>
              <a:defRPr sz="8500" spc="-170"/>
            </a:lvl2pPr>
            <a:lvl3pPr marL="638923" indent="444500">
              <a:lnSpc>
                <a:spcPct val="110000"/>
              </a:lnSpc>
              <a:spcBef>
                <a:spcPts val="0"/>
              </a:spcBef>
              <a:defRPr sz="8500" spc="-170"/>
            </a:lvl3pPr>
            <a:lvl4pPr marL="638923" indent="901700">
              <a:lnSpc>
                <a:spcPct val="110000"/>
              </a:lnSpc>
              <a:spcBef>
                <a:spcPts val="0"/>
              </a:spcBef>
              <a:defRPr sz="8500" spc="-170"/>
            </a:lvl4pPr>
            <a:lvl5pPr marL="638923" indent="1358900">
              <a:lnSpc>
                <a:spcPct val="110000"/>
              </a:lnSpc>
              <a:spcBef>
                <a:spcPts val="0"/>
              </a:spcBef>
              <a:defRPr sz="8500" spc="-170"/>
            </a:lvl5pPr>
          </a:lstStyle>
          <a:p>
            <a:r>
              <a:t>“Notable Quote”</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3" name="Attribution"/>
          <p:cNvSpPr txBox="1">
            <a:spLocks noGrp="1"/>
          </p:cNvSpPr>
          <p:nvPr>
            <p:ph type="body" sz="quarter" idx="21" hasCustomPrompt="1"/>
          </p:nvPr>
        </p:nvSpPr>
        <p:spPr>
          <a:xfrm>
            <a:off x="1753923" y="9840155"/>
            <a:ext cx="17453045" cy="1472277"/>
          </a:xfrm>
          <a:prstGeom prst="rect">
            <a:avLst/>
          </a:prstGeom>
        </p:spPr>
        <p:txBody>
          <a:bodyPr lIns="45719" tIns="45719" rIns="45719" bIns="45719" anchor="b"/>
          <a:lstStyle/>
          <a:p>
            <a:r>
              <a:t>Attribution</a:t>
            </a:r>
          </a:p>
        </p:txBody>
      </p:sp>
      <p:sp>
        <p:nvSpPr>
          <p:cNvPr id="174" name="Source"/>
          <p:cNvSpPr txBox="1">
            <a:spLocks noGrp="1"/>
          </p:cNvSpPr>
          <p:nvPr>
            <p:ph type="body" sz="quarter" idx="22" hasCustomPrompt="1"/>
          </p:nvPr>
        </p:nvSpPr>
        <p:spPr>
          <a:xfrm>
            <a:off x="1753923" y="11437453"/>
            <a:ext cx="17453045" cy="1472278"/>
          </a:xfrm>
          <a:prstGeom prst="rect">
            <a:avLst/>
          </a:prstGeom>
        </p:spPr>
        <p:txBody>
          <a:bodyPr lIns="45719" tIns="45719" rIns="45719" bIns="45719"/>
          <a:lstStyle>
            <a:lvl1pPr>
              <a:defRPr>
                <a:solidFill>
                  <a:srgbClr val="5E5E5E"/>
                </a:solidFill>
              </a:defRPr>
            </a:lvl1pPr>
          </a:lstStyle>
          <a:p>
            <a:r>
              <a:t>Source</a:t>
            </a:r>
          </a:p>
        </p:txBody>
      </p:sp>
      <p:sp>
        <p:nvSpPr>
          <p:cNvPr id="175" name="660384004_1290x1720.jpg"/>
          <p:cNvSpPr>
            <a:spLocks noGrp="1"/>
          </p:cNvSpPr>
          <p:nvPr>
            <p:ph type="pic" sz="quarter" idx="23"/>
          </p:nvPr>
        </p:nvSpPr>
        <p:spPr>
          <a:xfrm>
            <a:off x="19674227" y="9378146"/>
            <a:ext cx="2965450" cy="3953935"/>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8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8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9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lt">
    <p:bg>
      <p:bgPr>
        <a:solidFill>
          <a:srgbClr val="882125"/>
        </a:solidFill>
        <a:effectLst/>
      </p:bgPr>
    </p:bg>
    <p:spTree>
      <p:nvGrpSpPr>
        <p:cNvPr id="1" name=""/>
        <p:cNvGrpSpPr/>
        <p:nvPr/>
      </p:nvGrpSpPr>
      <p:grpSpPr>
        <a:xfrm>
          <a:off x="0" y="0"/>
          <a:ext cx="0" cy="0"/>
          <a:chOff x="0" y="0"/>
          <a:chExt cx="0" cy="0"/>
        </a:xfrm>
      </p:grpSpPr>
      <p:sp>
        <p:nvSpPr>
          <p:cNvPr id="25"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Author and Date</a:t>
            </a:r>
          </a:p>
        </p:txBody>
      </p:sp>
      <p:sp>
        <p:nvSpPr>
          <p:cNvPr id="26"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27"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solidFill>
                  <a:srgbClr val="FFFFFF"/>
                </a:solidFill>
                <a:latin typeface="+mn-lt"/>
                <a:ea typeface="+mn-ea"/>
                <a:cs typeface="+mn-cs"/>
                <a:sym typeface="Helvetica Neue Medium"/>
              </a:defRPr>
            </a:lvl1pPr>
            <a:lvl2pPr defTabSz="825500">
              <a:spcBef>
                <a:spcPts val="0"/>
              </a:spcBef>
              <a:defRPr sz="5500">
                <a:solidFill>
                  <a:srgbClr val="FFFFFF"/>
                </a:solidFill>
                <a:latin typeface="+mn-lt"/>
                <a:ea typeface="+mn-ea"/>
                <a:cs typeface="+mn-cs"/>
                <a:sym typeface="Helvetica Neue Medium"/>
              </a:defRPr>
            </a:lvl2pPr>
            <a:lvl3pPr defTabSz="825500">
              <a:spcBef>
                <a:spcPts val="0"/>
              </a:spcBef>
              <a:defRPr sz="5500">
                <a:solidFill>
                  <a:srgbClr val="FFFFFF"/>
                </a:solidFill>
                <a:latin typeface="+mn-lt"/>
                <a:ea typeface="+mn-ea"/>
                <a:cs typeface="+mn-cs"/>
                <a:sym typeface="Helvetica Neue Medium"/>
              </a:defRPr>
            </a:lvl3pPr>
            <a:lvl4pPr defTabSz="825500">
              <a:spcBef>
                <a:spcPts val="0"/>
              </a:spcBef>
              <a:defRPr sz="5500">
                <a:solidFill>
                  <a:srgbClr val="FFFFFF"/>
                </a:solidFill>
                <a:latin typeface="+mn-lt"/>
                <a:ea typeface="+mn-ea"/>
                <a:cs typeface="+mn-cs"/>
                <a:sym typeface="Helvetica Neue Medium"/>
              </a:defRPr>
            </a:lvl4pPr>
            <a:lvl5pPr defTabSz="825500">
              <a:spcBef>
                <a:spcPts val="0"/>
              </a:spcBef>
              <a:defRPr sz="5500">
                <a:solidFill>
                  <a:srgbClr val="FFFFFF"/>
                </a:solidFill>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28" name="DIG-dark.pdf" descr="DIG-dark.pdf"/>
          <p:cNvPicPr>
            <a:picLocks noChangeAspect="1"/>
          </p:cNvPicPr>
          <p:nvPr/>
        </p:nvPicPr>
        <p:blipFill>
          <a:blip r:embed="rId2"/>
          <a:stretch>
            <a:fillRect/>
          </a:stretch>
        </p:blipFill>
        <p:spPr>
          <a:xfrm>
            <a:off x="20779759" y="9027953"/>
            <a:ext cx="2664105" cy="2706393"/>
          </a:xfrm>
          <a:prstGeom prst="rect">
            <a:avLst/>
          </a:prstGeom>
          <a:ln w="12700">
            <a:miter lim="400000"/>
          </a:ln>
        </p:spPr>
      </p:pic>
      <p:sp>
        <p:nvSpPr>
          <p:cNvPr id="29" name="dig.cmu.edu"/>
          <p:cNvSpPr txBox="1"/>
          <p:nvPr/>
        </p:nvSpPr>
        <p:spPr>
          <a:xfrm>
            <a:off x="20745189" y="11860902"/>
            <a:ext cx="2664105" cy="634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solidFill>
                  <a:srgbClr val="FFFFFF"/>
                </a:solidFill>
                <a:hlinkClick r:id="rId3"/>
              </a:defRPr>
            </a:lvl1pPr>
          </a:lstStyle>
          <a:p>
            <a:r>
              <a:rPr>
                <a:hlinkClick r:id="rId3"/>
              </a:rPr>
              <a:t>dig.cmu.edu</a:t>
            </a:r>
          </a:p>
        </p:txBody>
      </p:sp>
      <p:sp>
        <p:nvSpPr>
          <p:cNvPr id="30"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Name</a:t>
            </a:r>
          </a:p>
        </p:txBody>
      </p:sp>
      <p:sp>
        <p:nvSpPr>
          <p:cNvPr id="31"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FFFFFF"/>
                </a:solidFill>
                <a:latin typeface="+mn-lt"/>
                <a:ea typeface="+mn-ea"/>
                <a:cs typeface="+mn-cs"/>
                <a:sym typeface="Helvetica Neue Medium"/>
              </a:defRPr>
            </a:lvl1pPr>
          </a:lstStyle>
          <a:p>
            <a:r>
              <a:t>URL</a:t>
            </a:r>
          </a:p>
        </p:txBody>
      </p:sp>
      <p:sp>
        <p:nvSpPr>
          <p:cNvPr id="32"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c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4" name="Slide Title"/>
          <p:cNvSpPr txBox="1">
            <a:spLocks noGrp="1"/>
          </p:cNvSpPr>
          <p:nvPr>
            <p:ph type="title" hasCustomPrompt="1"/>
          </p:nvPr>
        </p:nvSpPr>
        <p:spPr>
          <a:prstGeom prst="rect">
            <a:avLst/>
          </a:prstGeom>
        </p:spPr>
        <p:txBody>
          <a:bodyPr/>
          <a:lstStyle>
            <a:lvl1pPr>
              <a:defRPr b="1">
                <a:latin typeface="Helvetica Neue"/>
                <a:ea typeface="Helvetica Neue"/>
                <a:cs typeface="Helvetica Neue"/>
                <a:sym typeface="Helvetica Neue"/>
              </a:defRPr>
            </a:lvl1pPr>
          </a:lstStyle>
          <a:p>
            <a:r>
              <a:t>Slide Title</a:t>
            </a:r>
          </a:p>
        </p:txBody>
      </p:sp>
      <p:sp>
        <p:nvSpPr>
          <p:cNvPr id="215"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b="1"/>
            </a:lvl1pPr>
          </a:lstStyle>
          <a:p>
            <a:r>
              <a:t>Slide Subtitle</a:t>
            </a:r>
          </a:p>
        </p:txBody>
      </p:sp>
      <p:sp>
        <p:nvSpPr>
          <p:cNvPr id="216" name="Body Level One…"/>
          <p:cNvSpPr txBox="1">
            <a:spLocks noGrp="1"/>
          </p:cNvSpPr>
          <p:nvPr>
            <p:ph type="body" idx="1" hasCustomPrompt="1"/>
          </p:nvPr>
        </p:nvSpPr>
        <p:spPr>
          <a:prstGeom prst="rect">
            <a:avLst/>
          </a:prstGeom>
        </p:spPr>
        <p:txBody>
          <a:bodyPr/>
          <a:lstStyle>
            <a:lvl1pPr marL="609600" indent="-609600">
              <a:lnSpc>
                <a:spcPct val="90000"/>
              </a:lnSpc>
              <a:spcBef>
                <a:spcPts val="4500"/>
              </a:spcBef>
              <a:buSzPct val="123000"/>
              <a:buChar char="•"/>
            </a:lvl1pPr>
            <a:lvl2pPr marL="1219200" indent="-609600">
              <a:lnSpc>
                <a:spcPct val="90000"/>
              </a:lnSpc>
              <a:spcBef>
                <a:spcPts val="4500"/>
              </a:spcBef>
              <a:buSzPct val="123000"/>
              <a:buChar char="•"/>
            </a:lvl2pPr>
            <a:lvl3pPr marL="1828800" indent="-609600">
              <a:lnSpc>
                <a:spcPct val="90000"/>
              </a:lnSpc>
              <a:spcBef>
                <a:spcPts val="4500"/>
              </a:spcBef>
              <a:buSzPct val="123000"/>
              <a:buChar char="•"/>
            </a:lvl3pPr>
            <a:lvl4pPr marL="2438400" indent="-609600">
              <a:lnSpc>
                <a:spcPct val="90000"/>
              </a:lnSpc>
              <a:spcBef>
                <a:spcPts val="4500"/>
              </a:spcBef>
              <a:buSzPct val="123000"/>
              <a:buChar char="•"/>
            </a:lvl4pPr>
            <a:lvl5pPr marL="3048000" indent="-609600">
              <a:lnSpc>
                <a:spcPct val="90000"/>
              </a:lnSpc>
              <a:spcBef>
                <a:spcPts val="4500"/>
              </a:spcBef>
              <a:buSzPct val="123000"/>
              <a:buChar char="•"/>
            </a:lvl5pPr>
          </a:lstStyle>
          <a:p>
            <a:r>
              <a:t>Slide bullet text</a:t>
            </a:r>
          </a:p>
          <a:p>
            <a:pPr lvl="1"/>
            <a:endParaRPr/>
          </a:p>
          <a:p>
            <a:pPr lvl="2"/>
            <a:endParaRPr/>
          </a:p>
          <a:p>
            <a:pPr lvl="3"/>
            <a:endParaRPr/>
          </a:p>
          <a:p>
            <a:pPr lvl="4"/>
            <a:endParaRPr/>
          </a:p>
        </p:txBody>
      </p:sp>
      <p:sp>
        <p:nvSpPr>
          <p:cNvPr id="217" name="Slide Number"/>
          <p:cNvSpPr txBox="1">
            <a:spLocks noGrp="1"/>
          </p:cNvSpPr>
          <p:nvPr>
            <p:ph type="sldNum" sz="quarter" idx="2"/>
          </p:nvPr>
        </p:nvSpPr>
        <p:spPr>
          <a:xfrm>
            <a:off x="12001499" y="13080999"/>
            <a:ext cx="368505" cy="3746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1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6" name="Google Shape;26;p1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7" name="Google Shape;27;p11"/>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359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B2D2237-C9F9-4F45-BD82-F9BEF392C4EB}"/>
              </a:ext>
            </a:extLst>
          </p:cNvPr>
          <p:cNvSpPr/>
          <p:nvPr userDrawn="1"/>
        </p:nvSpPr>
        <p:spPr>
          <a:xfrm>
            <a:off x="0" y="0"/>
            <a:ext cx="24384000" cy="13716000"/>
          </a:xfrm>
          <a:prstGeom prst="rect">
            <a:avLst/>
          </a:prstGeom>
          <a:solidFill>
            <a:srgbClr val="2353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491198" y="431550"/>
            <a:ext cx="4164580" cy="1781960"/>
          </a:xfrm>
          <a:prstGeom prst="rect">
            <a:avLst/>
          </a:prstGeom>
        </p:spPr>
      </p:pic>
      <p:sp>
        <p:nvSpPr>
          <p:cNvPr id="9" name="Title 1"/>
          <p:cNvSpPr>
            <a:spLocks noGrp="1"/>
          </p:cNvSpPr>
          <p:nvPr>
            <p:ph type="ctrTitle" hasCustomPrompt="1"/>
          </p:nvPr>
        </p:nvSpPr>
        <p:spPr>
          <a:xfrm>
            <a:off x="3048000" y="2645603"/>
            <a:ext cx="18288000" cy="3653218"/>
          </a:xfrm>
        </p:spPr>
        <p:txBody>
          <a:bodyPr anchor="b">
            <a:normAutofit/>
          </a:bodyPr>
          <a:lstStyle>
            <a:lvl1pPr algn="ctr">
              <a:defRPr sz="9600">
                <a:solidFill>
                  <a:schemeClr val="bg1"/>
                </a:solidFill>
                <a:latin typeface="Avenir Black" panose="020B0803020203020204" pitchFamily="34" charset="0"/>
                <a:ea typeface="Roboto" panose="02000000000000000000" pitchFamily="2" charset="0"/>
              </a:defRPr>
            </a:lvl1pPr>
          </a:lstStyle>
          <a:p>
            <a:r>
              <a:rPr lang="en-US" dirty="0"/>
              <a:t>Paper Title</a:t>
            </a:r>
            <a:endParaRPr lang="de-CH" dirty="0"/>
          </a:p>
        </p:txBody>
      </p:sp>
      <p:sp>
        <p:nvSpPr>
          <p:cNvPr id="10" name="Subtitle 2"/>
          <p:cNvSpPr>
            <a:spLocks noGrp="1"/>
          </p:cNvSpPr>
          <p:nvPr>
            <p:ph type="subTitle" idx="1" hasCustomPrompt="1"/>
          </p:nvPr>
        </p:nvSpPr>
        <p:spPr>
          <a:xfrm>
            <a:off x="3048000" y="6482972"/>
            <a:ext cx="18288000" cy="3311524"/>
          </a:xfrm>
        </p:spPr>
        <p:txBody>
          <a:bodyPr/>
          <a:lstStyle>
            <a:lvl1pPr marL="0" indent="0" algn="ctr">
              <a:buNone/>
              <a:defRPr sz="4800">
                <a:solidFill>
                  <a:schemeClr val="bg1"/>
                </a:solidFill>
                <a:latin typeface="Avenir Light" panose="020B0402020203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First Author*, Presenting Author**, Last Author**</a:t>
            </a:r>
          </a:p>
          <a:p>
            <a:r>
              <a:rPr lang="en-US" dirty="0"/>
              <a:t>* Affiliation 1</a:t>
            </a:r>
          </a:p>
          <a:p>
            <a:r>
              <a:rPr lang="en-US" dirty="0"/>
              <a:t>** Affiliation 2</a:t>
            </a:r>
          </a:p>
          <a:p>
            <a:endParaRPr lang="de-CH" dirty="0"/>
          </a:p>
        </p:txBody>
      </p:sp>
      <p:sp>
        <p:nvSpPr>
          <p:cNvPr id="5" name="CasellaDiTesto 4">
            <a:extLst>
              <a:ext uri="{FF2B5EF4-FFF2-40B4-BE49-F238E27FC236}">
                <a16:creationId xmlns:a16="http://schemas.microsoft.com/office/drawing/2014/main" id="{94A6FF11-57AA-F447-A2A7-D47559B35024}"/>
              </a:ext>
            </a:extLst>
          </p:cNvPr>
          <p:cNvSpPr txBox="1"/>
          <p:nvPr userDrawn="1"/>
        </p:nvSpPr>
        <p:spPr>
          <a:xfrm>
            <a:off x="1" y="12695582"/>
            <a:ext cx="24383998" cy="830997"/>
          </a:xfrm>
          <a:prstGeom prst="rect">
            <a:avLst/>
          </a:prstGeom>
          <a:noFill/>
        </p:spPr>
        <p:txBody>
          <a:bodyPr wrap="square" rtlCol="0">
            <a:spAutoFit/>
          </a:bodyPr>
          <a:lstStyle/>
          <a:p>
            <a:pPr marL="0" marR="0" indent="0" algn="ctr" defTabSz="1828800" rtl="0" eaLnBrk="1" fontAlgn="auto" latinLnBrk="0" hangingPunct="1">
              <a:lnSpc>
                <a:spcPct val="100000"/>
              </a:lnSpc>
              <a:spcBef>
                <a:spcPts val="0"/>
              </a:spcBef>
              <a:spcAft>
                <a:spcPts val="0"/>
              </a:spcAft>
              <a:buClrTx/>
              <a:buSzTx/>
              <a:buFontTx/>
              <a:buNone/>
              <a:tabLst/>
              <a:defRPr/>
            </a:pPr>
            <a:r>
              <a:rPr lang="it-IT" sz="4800" b="0" i="0" kern="1200" dirty="0">
                <a:solidFill>
                  <a:srgbClr val="C00000"/>
                </a:solidFill>
                <a:effectLst/>
                <a:latin typeface="+mn-lt"/>
                <a:ea typeface="+mn-ea"/>
                <a:cs typeface="+mn-cs"/>
              </a:rPr>
              <a:t>•</a:t>
            </a:r>
            <a:r>
              <a:rPr lang="it-IT" sz="4800" b="0" i="0" kern="1200" dirty="0">
                <a:solidFill>
                  <a:srgbClr val="FFC000"/>
                </a:solidFill>
                <a:effectLst/>
                <a:latin typeface="+mn-lt"/>
                <a:ea typeface="+mn-ea"/>
                <a:cs typeface="+mn-cs"/>
              </a:rPr>
              <a:t> </a:t>
            </a:r>
            <a:r>
              <a:rPr lang="en-US" sz="4800" b="1" dirty="0">
                <a:solidFill>
                  <a:schemeClr val="bg1"/>
                </a:solidFill>
              </a:rPr>
              <a:t>24</a:t>
            </a:r>
            <a:r>
              <a:rPr lang="en-US" sz="4800" b="1" baseline="30000" dirty="0">
                <a:solidFill>
                  <a:schemeClr val="bg1"/>
                </a:solidFill>
              </a:rPr>
              <a:t>th</a:t>
            </a:r>
            <a:r>
              <a:rPr lang="en-US" sz="4800" b="1" baseline="0" dirty="0">
                <a:solidFill>
                  <a:schemeClr val="bg1"/>
                </a:solidFill>
              </a:rPr>
              <a:t> EG Conference on Visualization </a:t>
            </a:r>
            <a:r>
              <a:rPr lang="it-IT" sz="4800" b="0" i="0" kern="1200" dirty="0">
                <a:solidFill>
                  <a:srgbClr val="FFC000"/>
                </a:solidFill>
                <a:effectLst/>
                <a:latin typeface="+mn-lt"/>
                <a:ea typeface="+mn-ea"/>
                <a:cs typeface="+mn-cs"/>
              </a:rPr>
              <a:t>•</a:t>
            </a:r>
            <a:r>
              <a:rPr lang="en-US" sz="4800" b="1" baseline="0" dirty="0">
                <a:solidFill>
                  <a:schemeClr val="bg1"/>
                </a:solidFill>
              </a:rPr>
              <a:t> Rome </a:t>
            </a:r>
            <a:r>
              <a:rPr lang="it-IT" sz="4800" b="0" i="0" kern="1200" dirty="0">
                <a:solidFill>
                  <a:srgbClr val="C00000"/>
                </a:solidFill>
                <a:effectLst/>
                <a:latin typeface="+mn-lt"/>
                <a:ea typeface="+mn-ea"/>
                <a:cs typeface="+mn-cs"/>
              </a:rPr>
              <a:t>•</a:t>
            </a:r>
            <a:r>
              <a:rPr lang="it-IT" sz="4800" b="0" i="0" kern="1200" dirty="0">
                <a:solidFill>
                  <a:srgbClr val="FFC000"/>
                </a:solidFill>
                <a:effectLst/>
                <a:latin typeface="+mn-lt"/>
                <a:ea typeface="+mn-ea"/>
                <a:cs typeface="+mn-cs"/>
              </a:rPr>
              <a:t> </a:t>
            </a:r>
            <a:r>
              <a:rPr lang="en-US" sz="4800" b="1" baseline="0" dirty="0">
                <a:solidFill>
                  <a:schemeClr val="bg1"/>
                </a:solidFill>
              </a:rPr>
              <a:t>13-17 June 2022</a:t>
            </a:r>
            <a:r>
              <a:rPr lang="it-IT" sz="4800" b="0" i="0" kern="1200" dirty="0">
                <a:solidFill>
                  <a:srgbClr val="FFC000"/>
                </a:solidFill>
                <a:effectLst/>
                <a:latin typeface="+mn-lt"/>
                <a:ea typeface="+mn-ea"/>
                <a:cs typeface="+mn-cs"/>
              </a:rPr>
              <a:t> •</a:t>
            </a:r>
            <a:endParaRPr lang="en-US" sz="4800" b="1" baseline="30000" dirty="0">
              <a:solidFill>
                <a:schemeClr val="bg1"/>
              </a:solidFill>
            </a:endParaRPr>
          </a:p>
        </p:txBody>
      </p:sp>
      <p:pic>
        <p:nvPicPr>
          <p:cNvPr id="16" name="Immagine 15">
            <a:extLst>
              <a:ext uri="{FF2B5EF4-FFF2-40B4-BE49-F238E27FC236}">
                <a16:creationId xmlns:a16="http://schemas.microsoft.com/office/drawing/2014/main" id="{C875ADE4-25D8-5A46-A334-2DC337C4597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426" b="40430"/>
          <a:stretch/>
        </p:blipFill>
        <p:spPr>
          <a:xfrm>
            <a:off x="5870398" y="10165227"/>
            <a:ext cx="12643200" cy="2159626"/>
          </a:xfrm>
          <a:prstGeom prst="rect">
            <a:avLst/>
          </a:prstGeom>
        </p:spPr>
      </p:pic>
    </p:spTree>
    <p:extLst>
      <p:ext uri="{BB962C8B-B14F-4D97-AF65-F5344CB8AC3E}">
        <p14:creationId xmlns:p14="http://schemas.microsoft.com/office/powerpoint/2010/main" val="420455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40"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4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42" name="Body Level One…"/>
          <p:cNvSpPr txBox="1">
            <a:spLocks noGrp="1"/>
          </p:cNvSpPr>
          <p:nvPr>
            <p:ph type="body" sz="quarter" idx="1" hasCustomPrompt="1"/>
          </p:nvPr>
        </p:nvSpPr>
        <p:spPr>
          <a:xfrm>
            <a:off x="1206500" y="11609910"/>
            <a:ext cx="21971000" cy="1116952"/>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5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5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52" name="Body Level One…"/>
          <p:cNvSpPr txBox="1">
            <a:spLocks noGrp="1"/>
          </p:cNvSpPr>
          <p:nvPr>
            <p:ph type="body" sz="quarter" idx="1" hasCustomPrompt="1"/>
          </p:nvPr>
        </p:nvSpPr>
        <p:spPr>
          <a:xfrm>
            <a:off x="1206500" y="7060576"/>
            <a:ext cx="9779000" cy="5385424"/>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Slide Subtitle</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Bottom">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61" name="660384004_1290x1720.jpg"/>
          <p:cNvSpPr>
            <a:spLocks noGrp="1"/>
          </p:cNvSpPr>
          <p:nvPr>
            <p:ph type="pic" idx="22"/>
          </p:nvPr>
        </p:nvSpPr>
        <p:spPr>
          <a:xfrm>
            <a:off x="-96224" y="-9193425"/>
            <a:ext cx="24576449" cy="32768602"/>
          </a:xfrm>
          <a:prstGeom prst="rect">
            <a:avLst/>
          </a:prstGeom>
        </p:spPr>
        <p:txBody>
          <a:bodyPr lIns="91439" tIns="45719" rIns="91439" bIns="45719">
            <a:noAutofit/>
          </a:bodyPr>
          <a:lstStyle/>
          <a:p>
            <a:endParaRPr/>
          </a:p>
        </p:txBody>
      </p:sp>
      <p:sp>
        <p:nvSpPr>
          <p:cNvPr id="62"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lide Title"/>
          <p:cNvSpPr txBox="1">
            <a:spLocks noGrp="1"/>
          </p:cNvSpPr>
          <p:nvPr>
            <p:ph type="title" hasCustomPrompt="1"/>
          </p:nvPr>
        </p:nvSpPr>
        <p:spPr>
          <a:prstGeom prst="rect">
            <a:avLst/>
          </a:prstGeom>
        </p:spPr>
        <p:txBody>
          <a:bodyPr/>
          <a:lstStyle/>
          <a:p>
            <a:r>
              <a:t>Slide Title</a:t>
            </a:r>
          </a:p>
        </p:txBody>
      </p:sp>
      <p:sp>
        <p:nvSpPr>
          <p:cNvPr id="7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7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Alt">
    <p:spTree>
      <p:nvGrpSpPr>
        <p:cNvPr id="1" name=""/>
        <p:cNvGrpSpPr/>
        <p:nvPr/>
      </p:nvGrpSpPr>
      <p:grpSpPr>
        <a:xfrm>
          <a:off x="0" y="0"/>
          <a:ext cx="0" cy="0"/>
          <a:chOff x="0" y="0"/>
          <a:chExt cx="0" cy="0"/>
        </a:xfrm>
      </p:grpSpPr>
      <p:sp>
        <p:nvSpPr>
          <p:cNvPr id="88" name="Body Level One…"/>
          <p:cNvSpPr txBox="1">
            <a:spLocks noGrp="1"/>
          </p:cNvSpPr>
          <p:nvPr>
            <p:ph type="body" idx="1" hasCustomPrompt="1"/>
          </p:nvPr>
        </p:nvSpPr>
        <p:spPr>
          <a:xfrm>
            <a:off x="1206500" y="1211484"/>
            <a:ext cx="21971000" cy="11293032"/>
          </a:xfrm>
          <a:prstGeom prst="rect">
            <a:avLst/>
          </a:prstGeom>
        </p:spPr>
        <p:txBody>
          <a:bodyPr numCol="2" spcCol="1098550"/>
          <a:lstStyle/>
          <a:p>
            <a:r>
              <a:t>Slide bullet text</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6"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97"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98"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99"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495000" y="13080999"/>
            <a:ext cx="368504"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spd="med"/>
  <p:hf hdr="0" ftr="0" dt="0"/>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9pPr>
    </p:titleStyle>
    <p:body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frank.computer/chartability/" TargetMode="External"/><Relationship Id="rId7" Type="http://schemas.openxmlformats.org/officeDocument/2006/relationships/image" Target="../media/image43.jpeg"/><Relationship Id="rId2" Type="http://schemas.openxmlformats.org/officeDocument/2006/relationships/hyperlink" Target="https://twitter.com/FrankElavsky" TargetMode="External"/><Relationship Id="rId1" Type="http://schemas.openxmlformats.org/officeDocument/2006/relationships/slideLayout" Target="../slideLayouts/slideLayout1.xml"/><Relationship Id="rId6" Type="http://schemas.openxmlformats.org/officeDocument/2006/relationships/hyperlink" Target="https://axle-lab.com/" TargetMode="External"/><Relationship Id="rId11" Type="http://schemas.openxmlformats.org/officeDocument/2006/relationships/hyperlink" Target="https://www.hcii.cmu.edu/" TargetMode="External"/><Relationship Id="rId5" Type="http://schemas.openxmlformats.org/officeDocument/2006/relationships/hyperlink" Target="https://dig.cmu.edu/" TargetMode="External"/><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45.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hyperlink" Target="https://doi.org/10.1111/cgf.14298"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 Id="rId6" Type="http://schemas.openxmlformats.org/officeDocument/2006/relationships/hyperlink" Target="https://doi.org/10.3233%2FVES-130498" TargetMode="External"/><Relationship Id="rId5" Type="http://schemas.openxmlformats.org/officeDocument/2006/relationships/hyperlink" Target="https://www.cdc.gov/ncbddd/disabilityandhealth/infographic-disability-impacts-all.html" TargetMode="External"/><Relationship Id="rId4" Type="http://schemas.openxmlformats.org/officeDocument/2006/relationships/hyperlink" Target="https://doi.org/10.1364/josaa.29.00031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bbc.com/news/world-europe-60506682" TargetMode="External"/><Relationship Id="rId3" Type="http://schemas.openxmlformats.org/officeDocument/2006/relationships/image" Target="../media/image7.png"/><Relationship Id="rId7" Type="http://schemas.openxmlformats.org/officeDocument/2006/relationships/hyperlink" Target="http://ft.com/content/c764b98d-ae03-41ac-a2ca-8309f32d5e1c"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cnn.com/election/2020/results/president"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s://www.bbc.com/news/world-europe-60506682" TargetMode="Externa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ft.com/content/c764b98d-ae03-41ac-a2ca-8309f32d5e1c" TargetMode="External"/><Relationship Id="rId5" Type="http://schemas.openxmlformats.org/officeDocument/2006/relationships/hyperlink" Target="https://www.cnn.com/election/2020/results/president"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7947" y="2645603"/>
            <a:ext cx="20474609" cy="3653218"/>
          </a:xfrm>
        </p:spPr>
        <p:txBody>
          <a:bodyPr>
            <a:normAutofit/>
          </a:bodyPr>
          <a:lstStyle/>
          <a:p>
            <a:r>
              <a:rPr lang="en-US" sz="10700" dirty="0"/>
              <a:t>Chartability</a:t>
            </a:r>
            <a:br>
              <a:rPr lang="en-US" dirty="0"/>
            </a:br>
            <a:r>
              <a:rPr lang="en-US" sz="7200" dirty="0"/>
              <a:t>How accessible is my visualization? Evaluating visualization accessibility with Chartability</a:t>
            </a:r>
          </a:p>
        </p:txBody>
      </p:sp>
      <p:sp>
        <p:nvSpPr>
          <p:cNvPr id="3" name="Subtitle 2"/>
          <p:cNvSpPr>
            <a:spLocks noGrp="1"/>
          </p:cNvSpPr>
          <p:nvPr>
            <p:ph type="subTitle" idx="1"/>
          </p:nvPr>
        </p:nvSpPr>
        <p:spPr/>
        <p:txBody>
          <a:bodyPr/>
          <a:lstStyle/>
          <a:p>
            <a:r>
              <a:rPr lang="en-US" dirty="0"/>
              <a:t>Frank Elavsky, Cynthia Bennett, and Dominik Moritz</a:t>
            </a:r>
          </a:p>
          <a:p>
            <a:r>
              <a:rPr lang="en-US" dirty="0"/>
              <a:t>of Carnegie Mellon University</a:t>
            </a:r>
          </a:p>
        </p:txBody>
      </p:sp>
    </p:spTree>
    <p:extLst>
      <p:ext uri="{BB962C8B-B14F-4D97-AF65-F5344CB8AC3E}">
        <p14:creationId xmlns:p14="http://schemas.microsoft.com/office/powerpoint/2010/main" val="38845850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10</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t> </a:t>
            </a:r>
            <a:r>
              <a:rPr lang="en-US" sz="4000" dirty="0"/>
              <a:t>–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1239227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11</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t> </a:t>
            </a:r>
            <a:r>
              <a:rPr lang="en-US" sz="4000" dirty="0"/>
              <a:t>–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53</a:t>
            </a:r>
            <a:r>
              <a:rPr lang="en-US" sz="4000" b="1" dirty="0">
                <a:solidFill>
                  <a:srgbClr val="000000"/>
                </a:solidFill>
              </a:rPr>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sp>
        <p:nvSpPr>
          <p:cNvPr id="3" name="Oval 2" descr="53 errors.">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descr="53 errors.">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descr="53 errors.">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descr="53 errors.">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descr="53 errors.">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descr="53 errors.">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descr="53 errors.">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descr="53 errors.">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descr="53 errors.">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descr="53 errors.">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descr="53 errors.">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descr="53 errors.">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descr="53 errors.">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descr="53 errors.">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descr="53 errors.">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descr="53 errors.">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descr="53 errors.">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descr="53 errors.">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descr="53 errors.">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descr="53 errors.">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descr="53 errors.">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descr="53 errors.">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descr="53 errors.">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descr="53 errors.">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descr="53 errors.">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descr="53 errors.">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descr="53 errors.">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descr="53 errors.">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descr="53 errors.">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descr="53 errors.">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descr="53 errors.">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descr="53 errors.">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descr="53 errors.">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descr="53 errors.">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descr="53 errors.">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descr="53 errors.">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descr="53 errors.">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descr="53 errors.">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descr="53 errors.">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descr="53 errors.">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descr="53 errors.">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descr="53 errors.">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descr="53 errors.">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descr="53 errors.">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descr="53 errors.">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descr="53 errors.">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descr="53 errors.">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descr="53 errors.">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descr="53 errors.">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descr="53 errors.">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descr="53 errors.">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descr="53 errors.">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descr="53 errors.">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3" name="Text Placeholder 3">
            <a:extLst>
              <a:ext uri="{FF2B5EF4-FFF2-40B4-BE49-F238E27FC236}">
                <a16:creationId xmlns:a16="http://schemas.microsoft.com/office/drawing/2014/main" id="{78AF8965-4EEE-A800-0B15-38D8DA2438ED}"/>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46546480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12</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dirty="0"/>
              <a:t> –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3</a:t>
            </a:r>
            <a:r>
              <a:rPr lang="en-US" sz="4000" b="1" dirty="0">
                <a:solidFill>
                  <a:srgbClr val="000000"/>
                </a:solidFill>
              </a:rPr>
              <a:t> - Meaningful elements can be distinguished</a:t>
            </a:r>
          </a:p>
        </p:txBody>
      </p:sp>
      <p:sp>
        <p:nvSpPr>
          <p:cNvPr id="3" name="Oval 2">
            <a:extLst>
              <a:ext uri="{FF2B5EF4-FFF2-40B4-BE49-F238E27FC236}">
                <a16:creationId xmlns:a16="http://schemas.microsoft.com/office/drawing/2014/main" id="{2C7052F1-D8D9-A35A-2320-C597E6029D25}"/>
              </a:ext>
            </a:extLst>
          </p:cNvPr>
          <p:cNvSpPr/>
          <p:nvPr/>
        </p:nvSpPr>
        <p:spPr>
          <a:xfrm>
            <a:off x="4991958" y="42062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58B2FB7C-CA2E-5042-D121-C2AE8650C25D}"/>
              </a:ext>
            </a:extLst>
          </p:cNvPr>
          <p:cNvSpPr/>
          <p:nvPr/>
        </p:nvSpPr>
        <p:spPr>
          <a:xfrm>
            <a:off x="4627613" y="528833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D84B48DC-5224-2802-1E29-42744852F077}"/>
              </a:ext>
            </a:extLst>
          </p:cNvPr>
          <p:cNvSpPr/>
          <p:nvPr/>
        </p:nvSpPr>
        <p:spPr>
          <a:xfrm>
            <a:off x="7887558" y="52730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Text Placeholder 3">
            <a:extLst>
              <a:ext uri="{FF2B5EF4-FFF2-40B4-BE49-F238E27FC236}">
                <a16:creationId xmlns:a16="http://schemas.microsoft.com/office/drawing/2014/main" id="{FFCCCD21-CF9D-8B84-AAD1-F49022EABA0D}"/>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1244397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13</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54</a:t>
            </a:r>
            <a:r>
              <a:rPr lang="en-US" sz="4000" b="1" dirty="0">
                <a:solidFill>
                  <a:srgbClr val="000000"/>
                </a:solidFill>
              </a:rPr>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3" name="Text Placeholder 3">
            <a:extLst>
              <a:ext uri="{FF2B5EF4-FFF2-40B4-BE49-F238E27FC236}">
                <a16:creationId xmlns:a16="http://schemas.microsoft.com/office/drawing/2014/main" id="{9797D2E1-228A-5C79-CA3E-6097DC2AF6F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7996016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14</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58</a:t>
            </a:r>
            <a:r>
              <a:rPr lang="en-US" sz="4000" b="1" dirty="0">
                <a:solidFill>
                  <a:srgbClr val="000000"/>
                </a:solidFill>
              </a:rPr>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069900"/>
            <a:ext cx="7307870" cy="6094806"/>
            <a:chOff x="1165852" y="5069900"/>
            <a:chExt cx="7307870" cy="6094806"/>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3" name="Oval 72">
              <a:extLst>
                <a:ext uri="{FF2B5EF4-FFF2-40B4-BE49-F238E27FC236}">
                  <a16:creationId xmlns:a16="http://schemas.microsoft.com/office/drawing/2014/main" id="{383A1EDB-C53B-6606-CD4B-84C406977CD7}"/>
                </a:ext>
              </a:extLst>
            </p:cNvPr>
            <p:cNvSpPr/>
            <p:nvPr/>
          </p:nvSpPr>
          <p:spPr>
            <a:xfrm>
              <a:off x="2340751" y="50699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A3EF07A-4B86-9972-1FB6-327AD6F38640}"/>
                </a:ext>
              </a:extLst>
            </p:cNvPr>
            <p:cNvSpPr/>
            <p:nvPr/>
          </p:nvSpPr>
          <p:spPr>
            <a:xfrm>
              <a:off x="267868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AA0C81CB-6D47-0ACE-83C6-F976394B83B5}"/>
                </a:ext>
              </a:extLst>
            </p:cNvPr>
            <p:cNvSpPr/>
            <p:nvPr/>
          </p:nvSpPr>
          <p:spPr>
            <a:xfrm>
              <a:off x="508395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D6700E7D-BE70-E0D4-829F-6E4AA0BE3B8B}"/>
                </a:ext>
              </a:extLst>
            </p:cNvPr>
            <p:cNvSpPr/>
            <p:nvPr/>
          </p:nvSpPr>
          <p:spPr>
            <a:xfrm>
              <a:off x="7528978" y="1077496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grpSp>
      <p:sp>
        <p:nvSpPr>
          <p:cNvPr id="77" name="Text Placeholder 3">
            <a:extLst>
              <a:ext uri="{FF2B5EF4-FFF2-40B4-BE49-F238E27FC236}">
                <a16:creationId xmlns:a16="http://schemas.microsoft.com/office/drawing/2014/main" id="{83D8DC33-B319-064E-B139-FC29A399B1F1}"/>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90769948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15</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a:t>
            </a:r>
            <a:r>
              <a:rPr lang="en-US" sz="4000" b="1" dirty="0">
                <a:solidFill>
                  <a:srgbClr val="000000"/>
                </a:solidFill>
              </a:rPr>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9F683C92-9832-3FC9-8F37-90CB6F404FE4}"/>
              </a:ext>
            </a:extLst>
          </p:cNvPr>
          <p:cNvSpPr/>
          <p:nvPr/>
        </p:nvSpPr>
        <p:spPr>
          <a:xfrm>
            <a:off x="2040495" y="69607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Text Placeholder 3">
            <a:extLst>
              <a:ext uri="{FF2B5EF4-FFF2-40B4-BE49-F238E27FC236}">
                <a16:creationId xmlns:a16="http://schemas.microsoft.com/office/drawing/2014/main" id="{9FDA2241-175C-BF74-E491-8A1C81ECC48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7961821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16</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4</a:t>
            </a:r>
            <a:r>
              <a:rPr lang="en-US" sz="4000" b="1" dirty="0">
                <a:solidFill>
                  <a:srgbClr val="000000"/>
                </a:solidFill>
              </a:rPr>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13" name="Oval 12">
            <a:extLst>
              <a:ext uri="{FF2B5EF4-FFF2-40B4-BE49-F238E27FC236}">
                <a16:creationId xmlns:a16="http://schemas.microsoft.com/office/drawing/2014/main" id="{A6EE569F-B228-6E2C-0B66-F87025C775A3}"/>
              </a:ext>
            </a:extLst>
          </p:cNvPr>
          <p:cNvSpPr/>
          <p:nvPr/>
        </p:nvSpPr>
        <p:spPr>
          <a:xfrm>
            <a:off x="1272164" y="47794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685980" y="477949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629917" y="568725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9F683C92-9832-3FC9-8F37-90CB6F404FE4}"/>
              </a:ext>
            </a:extLst>
          </p:cNvPr>
          <p:cNvSpPr/>
          <p:nvPr/>
        </p:nvSpPr>
        <p:spPr>
          <a:xfrm>
            <a:off x="2629916" y="529750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Text Placeholder 3">
            <a:extLst>
              <a:ext uri="{FF2B5EF4-FFF2-40B4-BE49-F238E27FC236}">
                <a16:creationId xmlns:a16="http://schemas.microsoft.com/office/drawing/2014/main" id="{6AAEED47-DA02-C7F9-291C-DB0FC16BA14B}"/>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41178767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17</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4</a:t>
            </a:r>
            <a:r>
              <a:rPr lang="en-US" sz="4000" b="1" dirty="0">
                <a:solidFill>
                  <a:srgbClr val="000000"/>
                </a:solidFill>
              </a:rPr>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Text Placeholder 3">
            <a:extLst>
              <a:ext uri="{FF2B5EF4-FFF2-40B4-BE49-F238E27FC236}">
                <a16:creationId xmlns:a16="http://schemas.microsoft.com/office/drawing/2014/main" id="{EAD55ECD-4900-A07B-7456-ADB6E12A3DA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3567804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18</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18</a:t>
            </a:r>
            <a:r>
              <a:rPr lang="en-US" sz="4000" b="1" dirty="0">
                <a:solidFill>
                  <a:srgbClr val="000000"/>
                </a:solidFill>
              </a:rPr>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A3EF07A-4B86-9972-1FB6-327AD6F38640}"/>
              </a:ext>
            </a:extLst>
          </p:cNvPr>
          <p:cNvSpPr/>
          <p:nvPr/>
        </p:nvSpPr>
        <p:spPr>
          <a:xfrm>
            <a:off x="267868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AA0C81CB-6D47-0ACE-83C6-F976394B83B5}"/>
              </a:ext>
            </a:extLst>
          </p:cNvPr>
          <p:cNvSpPr/>
          <p:nvPr/>
        </p:nvSpPr>
        <p:spPr>
          <a:xfrm>
            <a:off x="508395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D6700E7D-BE70-E0D4-829F-6E4AA0BE3B8B}"/>
              </a:ext>
            </a:extLst>
          </p:cNvPr>
          <p:cNvSpPr/>
          <p:nvPr/>
        </p:nvSpPr>
        <p:spPr>
          <a:xfrm>
            <a:off x="7528978" y="108018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4FA7E3BC-1003-A3AB-DDA9-3E28CF1D2691}"/>
              </a:ext>
            </a:extLst>
          </p:cNvPr>
          <p:cNvSpPr/>
          <p:nvPr/>
        </p:nvSpPr>
        <p:spPr>
          <a:xfrm>
            <a:off x="2629917" y="568725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44310E9D-B081-C41F-650C-56FDB618DB70}"/>
              </a:ext>
            </a:extLst>
          </p:cNvPr>
          <p:cNvSpPr/>
          <p:nvPr/>
        </p:nvSpPr>
        <p:spPr>
          <a:xfrm>
            <a:off x="2629916" y="529750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4B855B5B-E6A5-4F38-590A-64E60B7C1077}"/>
              </a:ext>
            </a:extLst>
          </p:cNvPr>
          <p:cNvSpPr/>
          <p:nvPr/>
        </p:nvSpPr>
        <p:spPr>
          <a:xfrm>
            <a:off x="249490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FF3CCA1-ABD4-0F72-E95D-C90B57BB8490}"/>
              </a:ext>
            </a:extLst>
          </p:cNvPr>
          <p:cNvSpPr/>
          <p:nvPr/>
        </p:nvSpPr>
        <p:spPr>
          <a:xfrm>
            <a:off x="490017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351FB632-1156-EEA9-F026-58DA3E9F5D37}"/>
              </a:ext>
            </a:extLst>
          </p:cNvPr>
          <p:cNvSpPr/>
          <p:nvPr/>
        </p:nvSpPr>
        <p:spPr>
          <a:xfrm>
            <a:off x="7345203"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59489011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19</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931401" y="3113385"/>
            <a:ext cx="12804598"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80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Continue this for: </a:t>
            </a: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Understandable,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Robust,</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Compromising,</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Assistive,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and Flexible</a:t>
            </a:r>
            <a:endParaRPr kumimoji="0" lang="en-US" sz="540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1" name="Text Placeholder 3">
            <a:extLst>
              <a:ext uri="{FF2B5EF4-FFF2-40B4-BE49-F238E27FC236}">
                <a16:creationId xmlns:a16="http://schemas.microsoft.com/office/drawing/2014/main" id="{9034526C-B757-E6C1-D7FE-00E0BC3DDF24}"/>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17275414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6496" y="1905000"/>
            <a:ext cx="21971004" cy="10033000"/>
          </a:xfrm>
        </p:spPr>
        <p:txBody>
          <a:bodyPr anchor="ctr">
            <a:normAutofit/>
          </a:bodyPr>
          <a:lstStyle/>
          <a:p>
            <a:r>
              <a:rPr lang="en-US" sz="10700" dirty="0"/>
              <a:t>26% of people living in the United States self-report living with a disability that affects their daily life.</a:t>
            </a:r>
          </a:p>
        </p:txBody>
      </p:sp>
      <p:sp>
        <p:nvSpPr>
          <p:cNvPr id="3" name="Slide Number Placeholder 2">
            <a:extLst>
              <a:ext uri="{FF2B5EF4-FFF2-40B4-BE49-F238E27FC236}">
                <a16:creationId xmlns:a16="http://schemas.microsoft.com/office/drawing/2014/main" id="{9784B7A2-9B51-9030-CB93-7907065697FE}"/>
              </a:ext>
            </a:extLst>
          </p:cNvPr>
          <p:cNvSpPr>
            <a:spLocks noGrp="1"/>
          </p:cNvSpPr>
          <p:nvPr>
            <p:ph type="sldNum" sz="quarter" idx="2"/>
          </p:nvPr>
        </p:nvSpPr>
        <p:spPr>
          <a:xfrm>
            <a:off x="12001499" y="13085233"/>
            <a:ext cx="368505" cy="374600"/>
          </a:xfrm>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2</a:t>
            </a:fld>
            <a:endParaRPr lang="en-US"/>
          </a:p>
        </p:txBody>
      </p:sp>
    </p:spTree>
    <p:extLst>
      <p:ext uri="{BB962C8B-B14F-4D97-AF65-F5344CB8AC3E}">
        <p14:creationId xmlns:p14="http://schemas.microsoft.com/office/powerpoint/2010/main" val="241412263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525425-A6BE-E01F-7699-4148AD650185}"/>
              </a:ext>
            </a:extLst>
          </p:cNvPr>
          <p:cNvPicPr>
            <a:picLocks noChangeAspect="1"/>
          </p:cNvPicPr>
          <p:nvPr/>
        </p:nvPicPr>
        <p:blipFill>
          <a:blip r:embed="rId3"/>
          <a:stretch>
            <a:fillRect/>
          </a:stretch>
        </p:blipFill>
        <p:spPr>
          <a:xfrm>
            <a:off x="10326115" y="11372426"/>
            <a:ext cx="2298700" cy="850900"/>
          </a:xfrm>
          <a:prstGeom prst="rect">
            <a:avLst/>
          </a:prstGeom>
        </p:spPr>
      </p:pic>
      <p:pic>
        <p:nvPicPr>
          <p:cNvPr id="8" name="Picture 7">
            <a:extLst>
              <a:ext uri="{FF2B5EF4-FFF2-40B4-BE49-F238E27FC236}">
                <a16:creationId xmlns:a16="http://schemas.microsoft.com/office/drawing/2014/main" id="{A98EDA6A-125D-45B7-E0F2-79FB9C818B07}"/>
              </a:ext>
            </a:extLst>
          </p:cNvPr>
          <p:cNvPicPr>
            <a:picLocks noChangeAspect="1"/>
          </p:cNvPicPr>
          <p:nvPr/>
        </p:nvPicPr>
        <p:blipFill>
          <a:blip r:embed="rId4"/>
          <a:stretch>
            <a:fillRect/>
          </a:stretch>
        </p:blipFill>
        <p:spPr>
          <a:xfrm>
            <a:off x="7771893" y="2502944"/>
            <a:ext cx="7407147" cy="5643192"/>
          </a:xfrm>
          <a:prstGeom prst="rect">
            <a:avLst/>
          </a:prstGeom>
        </p:spPr>
      </p:pic>
      <p:sp>
        <p:nvSpPr>
          <p:cNvPr id="13" name="TextBox 12">
            <a:extLst>
              <a:ext uri="{FF2B5EF4-FFF2-40B4-BE49-F238E27FC236}">
                <a16:creationId xmlns:a16="http://schemas.microsoft.com/office/drawing/2014/main" id="{BF138EC5-8735-D707-6808-7FE916C7885A}"/>
              </a:ext>
            </a:extLst>
          </p:cNvPr>
          <p:cNvSpPr txBox="1"/>
          <p:nvPr/>
        </p:nvSpPr>
        <p:spPr>
          <a:xfrm>
            <a:off x="318262" y="5214320"/>
            <a:ext cx="7033514"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Perceivable</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Low contrast</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 Content is only visual</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50</a:t>
            </a:r>
            <a:r>
              <a:rPr lang="en-US" dirty="0"/>
              <a:t> - Color alone is used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3</a:t>
            </a:r>
            <a:r>
              <a:rPr lang="en-US" dirty="0"/>
              <a:t> - Meaningful elements can be distinguished</a:t>
            </a:r>
          </a:p>
          <a:p>
            <a:pPr algn="l"/>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Operable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Interaction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modality only has one input type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58</a:t>
            </a:r>
            <a:r>
              <a:rPr lang="en-US" dirty="0"/>
              <a:t> - No interaction cues or instructions</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Low contrast on interactive elements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Keyboard focus indicator missing</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Complex actions have no alternative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18</a:t>
            </a:r>
            <a:r>
              <a:rPr lang="en-US" dirty="0"/>
              <a:t> - Target pointer interaction is too small</a:t>
            </a:r>
          </a:p>
          <a:p>
            <a:pPr marL="0" marR="0" indent="0" algn="l"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Understandable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Interactive context is not clear</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Metrics or variables are undefined</a:t>
            </a:r>
          </a:p>
        </p:txBody>
      </p:sp>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5"/>
          <a:stretch>
            <a:fillRect/>
          </a:stretch>
        </p:blipFill>
        <p:spPr>
          <a:xfrm>
            <a:off x="7771892" y="771485"/>
            <a:ext cx="7407147" cy="1567234"/>
          </a:xfrm>
          <a:prstGeom prst="rect">
            <a:avLst/>
          </a:prstGeom>
        </p:spPr>
      </p:pic>
      <p:pic>
        <p:nvPicPr>
          <p:cNvPr id="16" name="Picture 15">
            <a:extLst>
              <a:ext uri="{FF2B5EF4-FFF2-40B4-BE49-F238E27FC236}">
                <a16:creationId xmlns:a16="http://schemas.microsoft.com/office/drawing/2014/main" id="{775CC546-D8C3-BD3C-9739-50312F63B067}"/>
              </a:ext>
            </a:extLst>
          </p:cNvPr>
          <p:cNvPicPr>
            <a:picLocks noChangeAspect="1"/>
          </p:cNvPicPr>
          <p:nvPr/>
        </p:nvPicPr>
        <p:blipFill>
          <a:blip r:embed="rId6"/>
          <a:stretch>
            <a:fillRect/>
          </a:stretch>
        </p:blipFill>
        <p:spPr>
          <a:xfrm>
            <a:off x="7771892" y="8146136"/>
            <a:ext cx="7407147" cy="3226290"/>
          </a:xfrm>
          <a:prstGeom prst="rect">
            <a:avLst/>
          </a:prstGeom>
        </p:spPr>
      </p:pic>
      <p:sp>
        <p:nvSpPr>
          <p:cNvPr id="18" name="TextBox 17">
            <a:extLst>
              <a:ext uri="{FF2B5EF4-FFF2-40B4-BE49-F238E27FC236}">
                <a16:creationId xmlns:a16="http://schemas.microsoft.com/office/drawing/2014/main" id="{0B8CB876-AD2E-5484-567C-2D1BB81939D6}"/>
              </a:ext>
            </a:extLst>
          </p:cNvPr>
          <p:cNvSpPr txBox="1"/>
          <p:nvPr/>
        </p:nvSpPr>
        <p:spPr>
          <a:xfrm>
            <a:off x="15782036" y="4475656"/>
            <a:ext cx="8601964"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Robust</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275</a:t>
            </a:r>
            <a:r>
              <a:rPr lang="en-US" dirty="0"/>
              <a:t> - Does not conform to standards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82</a:t>
            </a:r>
            <a:r>
              <a:rPr lang="en-US" dirty="0"/>
              <a:t> - Semantically invalid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a:t>
            </a:r>
            <a:r>
              <a:rPr lang="en-US" dirty="0"/>
              <a:t> - Fragile technology support</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Compromising</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Information can only be reached through single process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61</a:t>
            </a:r>
            <a:r>
              <a:rPr lang="en-US" dirty="0"/>
              <a:t> - Information cannot be navigated according to narrative or structure</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Assistive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101</a:t>
            </a:r>
            <a:r>
              <a:rPr lang="en-US" dirty="0"/>
              <a:t> - Navigation and interaction is tedious</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Flexible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a:t>
            </a:r>
            <a:r>
              <a:rPr lang="en-US" dirty="0"/>
              <a:t> - User style change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121</a:t>
            </a:r>
            <a:r>
              <a:rPr lang="en-US" dirty="0"/>
              <a:t> - User text adjustments are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a:t>
            </a:r>
            <a:r>
              <a:rPr lang="en-US" dirty="0"/>
              <a:t> - Scrolling experiences cannot be adjusted or opted out of</a:t>
            </a:r>
          </a:p>
          <a:p>
            <a:pPr algn="l"/>
            <a:r>
              <a:rPr lang="en-US" dirty="0"/>
              <a:t>Contrast and textures cannot be adjusted</a:t>
            </a:r>
          </a:p>
        </p:txBody>
      </p:sp>
      <p:sp>
        <p:nvSpPr>
          <p:cNvPr id="19" name="TextBox 18">
            <a:extLst>
              <a:ext uri="{FF2B5EF4-FFF2-40B4-BE49-F238E27FC236}">
                <a16:creationId xmlns:a16="http://schemas.microsoft.com/office/drawing/2014/main" id="{D3CC204E-E70A-7C01-E525-7BBA62D243E5}"/>
              </a:ext>
            </a:extLst>
          </p:cNvPr>
          <p:cNvSpPr txBox="1"/>
          <p:nvPr/>
        </p:nvSpPr>
        <p:spPr>
          <a:xfrm>
            <a:off x="318262" y="1047436"/>
            <a:ext cx="6850634"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978</a:t>
            </a:r>
            <a:r>
              <a:rPr lang="en-US" sz="6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 access failures found in ~60 minutes.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0" name="Slide Number Placeholder 5">
            <a:extLst>
              <a:ext uri="{FF2B5EF4-FFF2-40B4-BE49-F238E27FC236}">
                <a16:creationId xmlns:a16="http://schemas.microsoft.com/office/drawing/2014/main" id="{52C711A5-E34B-A9F3-D79A-8770218FA960}"/>
              </a:ext>
            </a:extLst>
          </p:cNvPr>
          <p:cNvSpPr txBox="1">
            <a:spLocks/>
          </p:cNvSpPr>
          <p:nvPr/>
        </p:nvSpPr>
        <p:spPr>
          <a:xfrm>
            <a:off x="23180040" y="13080999"/>
            <a:ext cx="368505" cy="374600"/>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a:lstStyle>
          <a:p>
            <a:fld id="{86CB4B4D-7CA3-9044-876B-883B54F8677D}" type="slidenum">
              <a:rPr lang="en-US" smtClean="0"/>
              <a:pPr/>
              <a:t>20</a:t>
            </a:fld>
            <a:endParaRPr lang="en-US" dirty="0"/>
          </a:p>
        </p:txBody>
      </p:sp>
      <p:sp>
        <p:nvSpPr>
          <p:cNvPr id="21" name="Text Placeholder 3">
            <a:extLst>
              <a:ext uri="{FF2B5EF4-FFF2-40B4-BE49-F238E27FC236}">
                <a16:creationId xmlns:a16="http://schemas.microsoft.com/office/drawing/2014/main" id="{8E8C92C5-B061-1A52-CAA5-E04298DAA1DD}"/>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8646007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fontScale="92500"/>
          </a:bodyPr>
          <a:lstStyle/>
          <a:p>
            <a:pPr algn="l"/>
            <a:r>
              <a:rPr lang="en-US" sz="7800" dirty="0">
                <a:latin typeface="Helvetica Neue Light" panose="02000403000000020004" pitchFamily="2" charset="0"/>
                <a:ea typeface="Helvetica Neue Light" panose="02000403000000020004" pitchFamily="2" charset="0"/>
              </a:rPr>
              <a:t>Our problem: </a:t>
            </a:r>
          </a:p>
          <a:p>
            <a:pPr algn="l"/>
            <a:r>
              <a:rPr lang="en-US" dirty="0"/>
              <a:t>Learning how to identify an “inaccessible” visualization is hard.</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a:lstStyle/>
          <a:p>
            <a:fld id="{86CB4B4D-7CA3-9044-876B-883B54F8677D}" type="slidenum">
              <a:rPr lang="en-US" smtClean="0"/>
              <a:t>21</a:t>
            </a:fld>
            <a:endParaRPr lang="en-US"/>
          </a:p>
        </p:txBody>
      </p:sp>
    </p:spTree>
    <p:extLst>
      <p:ext uri="{BB962C8B-B14F-4D97-AF65-F5344CB8AC3E}">
        <p14:creationId xmlns:p14="http://schemas.microsoft.com/office/powerpoint/2010/main" val="14409931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sz="7200" dirty="0">
                <a:latin typeface="Helvetica Neue Light" panose="02000403000000020004" pitchFamily="2" charset="0"/>
                <a:ea typeface="Helvetica Neue Light" panose="02000403000000020004" pitchFamily="2" charset="0"/>
              </a:rPr>
              <a:t>Our research question: </a:t>
            </a:r>
          </a:p>
          <a:p>
            <a:pPr algn="l"/>
            <a:r>
              <a:rPr lang="en-US" dirty="0"/>
              <a:t>Can we explore how to reduce the difficulty of this work?</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a:lstStyle/>
          <a:p>
            <a:fld id="{86CB4B4D-7CA3-9044-876B-883B54F8677D}" type="slidenum">
              <a:rPr lang="en-US" smtClean="0"/>
              <a:t>22</a:t>
            </a:fld>
            <a:endParaRPr lang="en-US"/>
          </a:p>
        </p:txBody>
      </p:sp>
    </p:spTree>
    <p:extLst>
      <p:ext uri="{BB962C8B-B14F-4D97-AF65-F5344CB8AC3E}">
        <p14:creationId xmlns:p14="http://schemas.microsoft.com/office/powerpoint/2010/main" val="340972186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Standards are overwhelming and leave a lot of gaps for evaluating interactive data visualizations.</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23</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pic>
        <p:nvPicPr>
          <p:cNvPr id="2" name="Picture 1">
            <a:extLst>
              <a:ext uri="{FF2B5EF4-FFF2-40B4-BE49-F238E27FC236}">
                <a16:creationId xmlns:a16="http://schemas.microsoft.com/office/drawing/2014/main" id="{9C47E176-C907-0303-0414-24FA01733856}"/>
              </a:ext>
            </a:extLst>
          </p:cNvPr>
          <p:cNvPicPr>
            <a:picLocks noChangeAspect="1"/>
          </p:cNvPicPr>
          <p:nvPr/>
        </p:nvPicPr>
        <p:blipFill>
          <a:blip r:embed="rId3"/>
          <a:stretch>
            <a:fillRect/>
          </a:stretch>
        </p:blipFill>
        <p:spPr>
          <a:xfrm>
            <a:off x="1206400" y="4338933"/>
            <a:ext cx="3461631" cy="7708014"/>
          </a:xfrm>
          <a:prstGeom prst="rect">
            <a:avLst/>
          </a:prstGeom>
        </p:spPr>
      </p:pic>
      <p:pic>
        <p:nvPicPr>
          <p:cNvPr id="3" name="Picture 2">
            <a:extLst>
              <a:ext uri="{FF2B5EF4-FFF2-40B4-BE49-F238E27FC236}">
                <a16:creationId xmlns:a16="http://schemas.microsoft.com/office/drawing/2014/main" id="{64933A57-FE6A-A4C4-03B0-56B51B8F857A}"/>
              </a:ext>
            </a:extLst>
          </p:cNvPr>
          <p:cNvPicPr>
            <a:picLocks noChangeAspect="1"/>
          </p:cNvPicPr>
          <p:nvPr/>
        </p:nvPicPr>
        <p:blipFill>
          <a:blip r:embed="rId4"/>
          <a:stretch>
            <a:fillRect/>
          </a:stretch>
        </p:blipFill>
        <p:spPr>
          <a:xfrm>
            <a:off x="5224096" y="4338933"/>
            <a:ext cx="3461631" cy="7653383"/>
          </a:xfrm>
          <a:prstGeom prst="rect">
            <a:avLst/>
          </a:prstGeom>
        </p:spPr>
      </p:pic>
      <p:pic>
        <p:nvPicPr>
          <p:cNvPr id="4" name="Picture 3">
            <a:extLst>
              <a:ext uri="{FF2B5EF4-FFF2-40B4-BE49-F238E27FC236}">
                <a16:creationId xmlns:a16="http://schemas.microsoft.com/office/drawing/2014/main" id="{A9DBCB14-6113-D376-53E2-0B7149FD2D0C}"/>
              </a:ext>
            </a:extLst>
          </p:cNvPr>
          <p:cNvPicPr>
            <a:picLocks noChangeAspect="1"/>
          </p:cNvPicPr>
          <p:nvPr/>
        </p:nvPicPr>
        <p:blipFill>
          <a:blip r:embed="rId5"/>
          <a:stretch>
            <a:fillRect/>
          </a:stretch>
        </p:blipFill>
        <p:spPr>
          <a:xfrm>
            <a:off x="9241792" y="4338933"/>
            <a:ext cx="3446078" cy="6048218"/>
          </a:xfrm>
          <a:prstGeom prst="rect">
            <a:avLst/>
          </a:prstGeom>
        </p:spPr>
      </p:pic>
      <p:sp>
        <p:nvSpPr>
          <p:cNvPr id="5" name="TextBox 4">
            <a:extLst>
              <a:ext uri="{FF2B5EF4-FFF2-40B4-BE49-F238E27FC236}">
                <a16:creationId xmlns:a16="http://schemas.microsoft.com/office/drawing/2014/main" id="{C09AB64B-C7AF-BE58-762F-21C237663E2E}"/>
              </a:ext>
            </a:extLst>
          </p:cNvPr>
          <p:cNvSpPr txBox="1"/>
          <p:nvPr/>
        </p:nvSpPr>
        <p:spPr>
          <a:xfrm>
            <a:off x="15984117" y="6165292"/>
            <a:ext cx="7244283"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2004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4000" dirty="0">
                <a:solidFill>
                  <a:srgbClr val="000000"/>
                </a:solidFill>
              </a:rPr>
              <a:t>All 78 criteria in WCAG must be interpreted for data visualization work.</a:t>
            </a:r>
            <a:endParaRPr kumimoji="0" lang="en-US" sz="4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12CB95E6-EBF2-848C-9AFC-23D4BCAD2B70}"/>
              </a:ext>
            </a:extLst>
          </p:cNvPr>
          <p:cNvSpPr/>
          <p:nvPr/>
        </p:nvSpPr>
        <p:spPr>
          <a:xfrm>
            <a:off x="999460" y="4030587"/>
            <a:ext cx="12482624" cy="8334219"/>
          </a:xfrm>
          <a:prstGeom prst="rect">
            <a:avLst/>
          </a:prstGeom>
          <a:noFill/>
          <a:ln w="1524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1" name="Straight Arrow Connector 10">
            <a:extLst>
              <a:ext uri="{FF2B5EF4-FFF2-40B4-BE49-F238E27FC236}">
                <a16:creationId xmlns:a16="http://schemas.microsoft.com/office/drawing/2014/main" id="{56A774FB-7C6A-F368-31DE-9B18ABA01189}"/>
              </a:ext>
            </a:extLst>
          </p:cNvPr>
          <p:cNvCxnSpPr>
            <a:cxnSpLocks/>
            <a:stCxn id="9" idx="3"/>
            <a:endCxn id="5" idx="1"/>
          </p:cNvCxnSpPr>
          <p:nvPr/>
        </p:nvCxnSpPr>
        <p:spPr>
          <a:xfrm flipV="1">
            <a:off x="13482084" y="7139918"/>
            <a:ext cx="2502033" cy="1057779"/>
          </a:xfrm>
          <a:prstGeom prst="straightConnector1">
            <a:avLst/>
          </a:prstGeom>
          <a:noFill/>
          <a:ln w="152400" cap="flat">
            <a:solidFill>
              <a:srgbClr val="000000"/>
            </a:solidFill>
            <a:prstDash val="solid"/>
            <a:miter lim="400000"/>
            <a:tailEnd type="oval"/>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7108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dirty="0"/>
              <a:t>Can we organize knowledge to fill the gaps left by standards?</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a:lstStyle/>
          <a:p>
            <a:fld id="{86CB4B4D-7CA3-9044-876B-883B54F8677D}" type="slidenum">
              <a:rPr lang="en-US" smtClean="0"/>
              <a:t>24</a:t>
            </a:fld>
            <a:endParaRPr lang="en-US"/>
          </a:p>
        </p:txBody>
      </p:sp>
    </p:spTree>
    <p:extLst>
      <p:ext uri="{BB962C8B-B14F-4D97-AF65-F5344CB8AC3E}">
        <p14:creationId xmlns:p14="http://schemas.microsoft.com/office/powerpoint/2010/main" val="61852643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Input data: a </a:t>
            </a:r>
            <a:r>
              <a:rPr lang="en-US" i="1" dirty="0"/>
              <a:t>goldilocks</a:t>
            </a:r>
            <a:r>
              <a:rPr lang="en-US" dirty="0"/>
              <a:t> problem</a:t>
            </a:r>
            <a:endParaRPr dirty="0"/>
          </a:p>
        </p:txBody>
      </p:sp>
      <p:sp>
        <p:nvSpPr>
          <p:cNvPr id="142" name="Google Shape;142;g10104eaf235_1_123"/>
          <p:cNvSpPr txBox="1">
            <a:spLocks noGrp="1"/>
          </p:cNvSpPr>
          <p:nvPr>
            <p:ph type="body" idx="1"/>
          </p:nvPr>
        </p:nvSpPr>
        <p:spPr>
          <a:xfrm>
            <a:off x="1206500" y="2372962"/>
            <a:ext cx="21971100" cy="1743546"/>
          </a:xfrm>
          <a:prstGeom prst="rect">
            <a:avLst/>
          </a:prstGeom>
          <a:noFill/>
          <a:ln>
            <a:noFill/>
          </a:ln>
        </p:spPr>
        <p:txBody>
          <a:bodyPr spcFirstLastPara="1" wrap="square" lIns="45700" tIns="45700" rIns="45700" bIns="45700" anchor="t" anchorCtr="0">
            <a:normAutofit/>
          </a:bodyPr>
          <a:lstStyle/>
          <a:p>
            <a:pPr marL="0" lvl="0" indent="0"/>
            <a:r>
              <a:rPr lang="en-US" dirty="0"/>
              <a:t>We lacked input data that was </a:t>
            </a:r>
            <a:r>
              <a:rPr lang="en-US" i="1" dirty="0"/>
              <a:t>just right</a:t>
            </a:r>
            <a:r>
              <a:rPr lang="en-US" dirty="0"/>
              <a:t>.</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25</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41" name="Oval 40">
            <a:extLst>
              <a:ext uri="{FF2B5EF4-FFF2-40B4-BE49-F238E27FC236}">
                <a16:creationId xmlns:a16="http://schemas.microsoft.com/office/drawing/2014/main" id="{A63B2DD2-BBB7-AFEB-7A47-6CED6684AEB8}"/>
              </a:ext>
            </a:extLst>
          </p:cNvPr>
          <p:cNvSpPr/>
          <p:nvPr/>
        </p:nvSpPr>
        <p:spPr>
          <a:xfrm>
            <a:off x="1604319" y="7353141"/>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Web Standards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5581109"/>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Too broad for visualization.</a:t>
            </a:r>
          </a:p>
        </p:txBody>
      </p:sp>
      <p:sp>
        <p:nvSpPr>
          <p:cNvPr id="42" name="Oval 41">
            <a:extLst>
              <a:ext uri="{FF2B5EF4-FFF2-40B4-BE49-F238E27FC236}">
                <a16:creationId xmlns:a16="http://schemas.microsoft.com/office/drawing/2014/main" id="{87C12012-03EA-D361-7635-5E18B1FEBFAC}"/>
              </a:ext>
            </a:extLst>
          </p:cNvPr>
          <p:cNvSpPr/>
          <p:nvPr/>
        </p:nvSpPr>
        <p:spPr>
          <a:xfrm>
            <a:off x="10410396"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Academic Research</a:t>
            </a:r>
          </a:p>
        </p:txBody>
      </p:sp>
      <p:sp>
        <p:nvSpPr>
          <p:cNvPr id="45" name="TextBox 44">
            <a:extLst>
              <a:ext uri="{FF2B5EF4-FFF2-40B4-BE49-F238E27FC236}">
                <a16:creationId xmlns:a16="http://schemas.microsoft.com/office/drawing/2014/main" id="{468DA248-E53E-E769-339F-D92C0AD4FB07}"/>
              </a:ext>
            </a:extLst>
          </p:cNvPr>
          <p:cNvSpPr txBox="1"/>
          <p:nvPr/>
        </p:nvSpPr>
        <p:spPr>
          <a:xfrm>
            <a:off x="9968345" y="5581109"/>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Heavily focused on vision.</a:t>
            </a:r>
          </a:p>
        </p:txBody>
      </p:sp>
      <p:sp>
        <p:nvSpPr>
          <p:cNvPr id="43" name="Oval 42">
            <a:extLst>
              <a:ext uri="{FF2B5EF4-FFF2-40B4-BE49-F238E27FC236}">
                <a16:creationId xmlns:a16="http://schemas.microsoft.com/office/drawing/2014/main" id="{4088017C-23FE-945C-736C-0C401CF90B96}"/>
              </a:ext>
            </a:extLst>
          </p:cNvPr>
          <p:cNvSpPr/>
          <p:nvPr/>
        </p:nvSpPr>
        <p:spPr>
          <a:xfrm>
            <a:off x="19216472"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Practitioner Artifacts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74422" y="5581109"/>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Technically specific.</a:t>
            </a:r>
          </a:p>
        </p:txBody>
      </p:sp>
    </p:spTree>
    <p:extLst>
      <p:ext uri="{BB962C8B-B14F-4D97-AF65-F5344CB8AC3E}">
        <p14:creationId xmlns:p14="http://schemas.microsoft.com/office/powerpoint/2010/main" val="256282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093304" y="1079499"/>
            <a:ext cx="2214393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Thematic analysis of standards, research, and practitioner artifacts produced 45 heuristics.</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26</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9" name="Oval 8">
            <a:extLst>
              <a:ext uri="{FF2B5EF4-FFF2-40B4-BE49-F238E27FC236}">
                <a16:creationId xmlns:a16="http://schemas.microsoft.com/office/drawing/2014/main" id="{9C8436C5-1495-ADD3-BA1F-89D0571BA540}"/>
              </a:ext>
            </a:extLst>
          </p:cNvPr>
          <p:cNvSpPr/>
          <p:nvPr/>
        </p:nvSpPr>
        <p:spPr>
          <a:xfrm>
            <a:off x="1703453" y="4993234"/>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Web Standards</a:t>
            </a:r>
          </a:p>
        </p:txBody>
      </p:sp>
      <p:sp>
        <p:nvSpPr>
          <p:cNvPr id="10" name="Oval 9">
            <a:extLst>
              <a:ext uri="{FF2B5EF4-FFF2-40B4-BE49-F238E27FC236}">
                <a16:creationId xmlns:a16="http://schemas.microsoft.com/office/drawing/2014/main" id="{E00241A5-C3D8-5921-B7B0-327941653473}"/>
              </a:ext>
            </a:extLst>
          </p:cNvPr>
          <p:cNvSpPr/>
          <p:nvPr/>
        </p:nvSpPr>
        <p:spPr>
          <a:xfrm>
            <a:off x="1752880" y="7047102"/>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Academic Papers</a:t>
            </a:r>
          </a:p>
        </p:txBody>
      </p:sp>
      <p:sp>
        <p:nvSpPr>
          <p:cNvPr id="11" name="Oval 10">
            <a:extLst>
              <a:ext uri="{FF2B5EF4-FFF2-40B4-BE49-F238E27FC236}">
                <a16:creationId xmlns:a16="http://schemas.microsoft.com/office/drawing/2014/main" id="{4BA7B704-DEFB-11B0-2C0C-8AF82098122E}"/>
              </a:ext>
            </a:extLst>
          </p:cNvPr>
          <p:cNvSpPr/>
          <p:nvPr/>
        </p:nvSpPr>
        <p:spPr>
          <a:xfrm>
            <a:off x="1703453" y="9100970"/>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Practitioner Artifacts</a:t>
            </a:r>
          </a:p>
        </p:txBody>
      </p:sp>
      <p:sp>
        <p:nvSpPr>
          <p:cNvPr id="12" name="Rectangle 11">
            <a:extLst>
              <a:ext uri="{FF2B5EF4-FFF2-40B4-BE49-F238E27FC236}">
                <a16:creationId xmlns:a16="http://schemas.microsoft.com/office/drawing/2014/main" id="{D087611B-272F-B507-B94E-97E5BBEA5776}"/>
              </a:ext>
            </a:extLst>
          </p:cNvPr>
          <p:cNvSpPr/>
          <p:nvPr/>
        </p:nvSpPr>
        <p:spPr>
          <a:xfrm>
            <a:off x="8561351" y="4398199"/>
            <a:ext cx="4176584" cy="595035"/>
          </a:xfrm>
          <a:prstGeom prst="rect">
            <a:avLst/>
          </a:prstGeom>
          <a:solidFill>
            <a:schemeClr val="bg1"/>
          </a:solidFill>
          <a:ln w="285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Coded Data</a:t>
            </a:r>
          </a:p>
        </p:txBody>
      </p:sp>
      <p:grpSp>
        <p:nvGrpSpPr>
          <p:cNvPr id="5" name="Group 4">
            <a:extLst>
              <a:ext uri="{FF2B5EF4-FFF2-40B4-BE49-F238E27FC236}">
                <a16:creationId xmlns:a16="http://schemas.microsoft.com/office/drawing/2014/main" id="{C84B5AC1-1656-F395-C526-D76D2F152D91}"/>
              </a:ext>
            </a:extLst>
          </p:cNvPr>
          <p:cNvGrpSpPr/>
          <p:nvPr/>
        </p:nvGrpSpPr>
        <p:grpSpPr>
          <a:xfrm>
            <a:off x="9000220" y="5369761"/>
            <a:ext cx="3466364" cy="4958123"/>
            <a:chOff x="12181998" y="5284287"/>
            <a:chExt cx="3466364" cy="4958123"/>
          </a:xfrm>
        </p:grpSpPr>
        <p:sp>
          <p:nvSpPr>
            <p:cNvPr id="13" name="Oval 12">
              <a:extLst>
                <a:ext uri="{FF2B5EF4-FFF2-40B4-BE49-F238E27FC236}">
                  <a16:creationId xmlns:a16="http://schemas.microsoft.com/office/drawing/2014/main" id="{A1626931-80BD-8C59-7766-CD144F3F28C5}"/>
                </a:ext>
              </a:extLst>
            </p:cNvPr>
            <p:cNvSpPr/>
            <p:nvPr/>
          </p:nvSpPr>
          <p:spPr>
            <a:xfrm>
              <a:off x="12801601" y="52842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7BD6250D-E410-BC97-41CF-C84D293A56C6}"/>
                </a:ext>
              </a:extLst>
            </p:cNvPr>
            <p:cNvSpPr/>
            <p:nvPr/>
          </p:nvSpPr>
          <p:spPr>
            <a:xfrm>
              <a:off x="13345298" y="605040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D2A73658-1869-788A-38EE-4BCA2105596B}"/>
                </a:ext>
              </a:extLst>
            </p:cNvPr>
            <p:cNvSpPr/>
            <p:nvPr/>
          </p:nvSpPr>
          <p:spPr>
            <a:xfrm>
              <a:off x="13246444" y="5531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4C52161D-EE37-7350-FD74-9C505241DEA8}"/>
                </a:ext>
              </a:extLst>
            </p:cNvPr>
            <p:cNvSpPr/>
            <p:nvPr/>
          </p:nvSpPr>
          <p:spPr>
            <a:xfrm>
              <a:off x="12776887" y="622340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9D615769-5A2C-238C-DFAE-FD81C7A02FCE}"/>
                </a:ext>
              </a:extLst>
            </p:cNvPr>
            <p:cNvSpPr/>
            <p:nvPr/>
          </p:nvSpPr>
          <p:spPr>
            <a:xfrm>
              <a:off x="12727460" y="565498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324EEAE7-E09F-00F4-A9B5-CAF58BFFFF01}"/>
                </a:ext>
              </a:extLst>
            </p:cNvPr>
            <p:cNvSpPr/>
            <p:nvPr/>
          </p:nvSpPr>
          <p:spPr>
            <a:xfrm>
              <a:off x="12986166" y="709277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078A4BDB-9E35-FA60-0304-71CADC7C8F63}"/>
                </a:ext>
              </a:extLst>
            </p:cNvPr>
            <p:cNvSpPr/>
            <p:nvPr/>
          </p:nvSpPr>
          <p:spPr>
            <a:xfrm>
              <a:off x="12887312" y="657379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3EDB2C98-F2EE-9731-3616-C701C97F5E25}"/>
                </a:ext>
              </a:extLst>
            </p:cNvPr>
            <p:cNvSpPr/>
            <p:nvPr/>
          </p:nvSpPr>
          <p:spPr>
            <a:xfrm>
              <a:off x="12541130" y="7413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3BCF5EEB-0BFD-2FC0-452A-B5122D703878}"/>
                </a:ext>
              </a:extLst>
            </p:cNvPr>
            <p:cNvSpPr/>
            <p:nvPr/>
          </p:nvSpPr>
          <p:spPr>
            <a:xfrm>
              <a:off x="12368328" y="669736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39889EE1-99E0-417D-6EAB-89D64A3F4836}"/>
                </a:ext>
              </a:extLst>
            </p:cNvPr>
            <p:cNvSpPr/>
            <p:nvPr/>
          </p:nvSpPr>
          <p:spPr>
            <a:xfrm>
              <a:off x="14248125" y="692382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0FB8D4BD-9AAC-77DD-C461-B3D3019A0C6B}"/>
                </a:ext>
              </a:extLst>
            </p:cNvPr>
            <p:cNvSpPr/>
            <p:nvPr/>
          </p:nvSpPr>
          <p:spPr>
            <a:xfrm>
              <a:off x="14149271" y="640483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53B70D6A-34E4-C71B-6BB4-90D0A4743092}"/>
                </a:ext>
              </a:extLst>
            </p:cNvPr>
            <p:cNvSpPr/>
            <p:nvPr/>
          </p:nvSpPr>
          <p:spPr>
            <a:xfrm>
              <a:off x="13679714" y="70968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4E4660BE-197E-1CD0-CB56-AA6F04F6D21D}"/>
                </a:ext>
              </a:extLst>
            </p:cNvPr>
            <p:cNvSpPr/>
            <p:nvPr/>
          </p:nvSpPr>
          <p:spPr>
            <a:xfrm>
              <a:off x="13630287" y="652840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0185E04-CF6D-1B6F-82CD-3FCD9ECC7B02}"/>
                </a:ext>
              </a:extLst>
            </p:cNvPr>
            <p:cNvSpPr/>
            <p:nvPr/>
          </p:nvSpPr>
          <p:spPr>
            <a:xfrm>
              <a:off x="12615271" y="795995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41448062-C0CC-14EE-72E6-C5E2E09681AB}"/>
                </a:ext>
              </a:extLst>
            </p:cNvPr>
            <p:cNvSpPr/>
            <p:nvPr/>
          </p:nvSpPr>
          <p:spPr>
            <a:xfrm>
              <a:off x="13158968" y="872607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D0CB75CD-ABC0-D731-1192-EC8F031968EB}"/>
                </a:ext>
              </a:extLst>
            </p:cNvPr>
            <p:cNvSpPr/>
            <p:nvPr/>
          </p:nvSpPr>
          <p:spPr>
            <a:xfrm>
              <a:off x="13060114" y="820709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40EE3C1A-FAF4-3D3E-8280-A5A2654E59E2}"/>
                </a:ext>
              </a:extLst>
            </p:cNvPr>
            <p:cNvSpPr/>
            <p:nvPr/>
          </p:nvSpPr>
          <p:spPr>
            <a:xfrm>
              <a:off x="12590557" y="889907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A9552B58-95CB-32EE-6094-BEE3C46947E9}"/>
                </a:ext>
              </a:extLst>
            </p:cNvPr>
            <p:cNvSpPr/>
            <p:nvPr/>
          </p:nvSpPr>
          <p:spPr>
            <a:xfrm>
              <a:off x="12541130" y="833065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BD15A172-FD57-D231-3A5B-19198390EBCA}"/>
                </a:ext>
              </a:extLst>
            </p:cNvPr>
            <p:cNvSpPr/>
            <p:nvPr/>
          </p:nvSpPr>
          <p:spPr>
            <a:xfrm>
              <a:off x="13715422" y="85836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FD5456BC-9C4C-4D59-7C1C-434944B9606C}"/>
                </a:ext>
              </a:extLst>
            </p:cNvPr>
            <p:cNvSpPr/>
            <p:nvPr/>
          </p:nvSpPr>
          <p:spPr>
            <a:xfrm>
              <a:off x="12700982" y="924946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5E392408-DCAC-7BDF-4D3F-1054D051038D}"/>
                </a:ext>
              </a:extLst>
            </p:cNvPr>
            <p:cNvSpPr/>
            <p:nvPr/>
          </p:nvSpPr>
          <p:spPr>
            <a:xfrm>
              <a:off x="13690708" y="905467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81DB01E4-5F70-B9EE-2B09-0125C8EBAF64}"/>
                </a:ext>
              </a:extLst>
            </p:cNvPr>
            <p:cNvSpPr/>
            <p:nvPr/>
          </p:nvSpPr>
          <p:spPr>
            <a:xfrm>
              <a:off x="12181998" y="937303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9D6D8E93-A0F4-19E2-81F6-C131210D5B8A}"/>
                </a:ext>
              </a:extLst>
            </p:cNvPr>
            <p:cNvSpPr/>
            <p:nvPr/>
          </p:nvSpPr>
          <p:spPr>
            <a:xfrm>
              <a:off x="14037083" y="814161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4417E9B4-17EC-02CB-4160-F954CE108E26}"/>
                </a:ext>
              </a:extLst>
            </p:cNvPr>
            <p:cNvSpPr/>
            <p:nvPr/>
          </p:nvSpPr>
          <p:spPr>
            <a:xfrm>
              <a:off x="13592240" y="77454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5A4249D4-F8D8-95E1-E50E-55B8AC4738C4}"/>
                </a:ext>
              </a:extLst>
            </p:cNvPr>
            <p:cNvSpPr/>
            <p:nvPr/>
          </p:nvSpPr>
          <p:spPr>
            <a:xfrm>
              <a:off x="14732392" y="731961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8B5FEEBA-AB90-6D1E-B322-A795348A44C8}"/>
                </a:ext>
              </a:extLst>
            </p:cNvPr>
            <p:cNvSpPr/>
            <p:nvPr/>
          </p:nvSpPr>
          <p:spPr>
            <a:xfrm>
              <a:off x="14559205" y="785669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39" name="TextBox 38">
            <a:extLst>
              <a:ext uri="{FF2B5EF4-FFF2-40B4-BE49-F238E27FC236}">
                <a16:creationId xmlns:a16="http://schemas.microsoft.com/office/drawing/2014/main" id="{A8804642-DD90-B56D-4799-2DA97550703F}"/>
              </a:ext>
            </a:extLst>
          </p:cNvPr>
          <p:cNvSpPr txBox="1"/>
          <p:nvPr/>
        </p:nvSpPr>
        <p:spPr>
          <a:xfrm>
            <a:off x="8732790" y="10441171"/>
            <a:ext cx="3833706"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(all data tagged with 29 Codes)</a:t>
            </a:r>
          </a:p>
        </p:txBody>
      </p:sp>
      <p:sp>
        <p:nvSpPr>
          <p:cNvPr id="6" name="Right Arrow 5">
            <a:extLst>
              <a:ext uri="{FF2B5EF4-FFF2-40B4-BE49-F238E27FC236}">
                <a16:creationId xmlns:a16="http://schemas.microsoft.com/office/drawing/2014/main" id="{68E8430D-9E24-6BD6-F99A-CCBCEBB9C74B}"/>
              </a:ext>
            </a:extLst>
          </p:cNvPr>
          <p:cNvSpPr/>
          <p:nvPr/>
        </p:nvSpPr>
        <p:spPr>
          <a:xfrm>
            <a:off x="5962571"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Right Arrow 49">
            <a:extLst>
              <a:ext uri="{FF2B5EF4-FFF2-40B4-BE49-F238E27FC236}">
                <a16:creationId xmlns:a16="http://schemas.microsoft.com/office/drawing/2014/main" id="{48D3032B-7755-0E70-7612-F3307BAC27D3}"/>
              </a:ext>
            </a:extLst>
          </p:cNvPr>
          <p:cNvSpPr/>
          <p:nvPr/>
        </p:nvSpPr>
        <p:spPr>
          <a:xfrm>
            <a:off x="13236208"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66190158-8518-D180-FF28-C40B7F3B7729}"/>
              </a:ext>
            </a:extLst>
          </p:cNvPr>
          <p:cNvSpPr/>
          <p:nvPr/>
        </p:nvSpPr>
        <p:spPr>
          <a:xfrm>
            <a:off x="16250268" y="7005257"/>
            <a:ext cx="5933868" cy="1221829"/>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4580A497-E9C8-5296-DD2A-80F7F5147335}"/>
              </a:ext>
            </a:extLst>
          </p:cNvPr>
          <p:cNvSpPr txBox="1"/>
          <p:nvPr/>
        </p:nvSpPr>
        <p:spPr>
          <a:xfrm>
            <a:off x="17498386" y="7323919"/>
            <a:ext cx="347869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45 Heuristics</a:t>
            </a:r>
          </a:p>
        </p:txBody>
      </p:sp>
    </p:spTree>
    <p:extLst>
      <p:ext uri="{BB962C8B-B14F-4D97-AF65-F5344CB8AC3E}">
        <p14:creationId xmlns:p14="http://schemas.microsoft.com/office/powerpoint/2010/main" val="1885731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Not every heuristic fit neatly back in to accessibility principles, demanding new principles be theorized.</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27</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40" name="Rectangle 39">
            <a:extLst>
              <a:ext uri="{FF2B5EF4-FFF2-40B4-BE49-F238E27FC236}">
                <a16:creationId xmlns:a16="http://schemas.microsoft.com/office/drawing/2014/main" id="{4B6FB724-0F5C-F970-1DA9-FBD95F9A0F60}"/>
              </a:ext>
            </a:extLst>
          </p:cNvPr>
          <p:cNvSpPr/>
          <p:nvPr/>
        </p:nvSpPr>
        <p:spPr>
          <a:xfrm>
            <a:off x="15653763" y="4581838"/>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Perceivable (7)</a:t>
            </a:r>
          </a:p>
        </p:txBody>
      </p:sp>
      <p:sp>
        <p:nvSpPr>
          <p:cNvPr id="41" name="Rectangle 40">
            <a:extLst>
              <a:ext uri="{FF2B5EF4-FFF2-40B4-BE49-F238E27FC236}">
                <a16:creationId xmlns:a16="http://schemas.microsoft.com/office/drawing/2014/main" id="{8E3C6FCC-FC00-AF82-0B4A-78011F7BEAD2}"/>
              </a:ext>
            </a:extLst>
          </p:cNvPr>
          <p:cNvSpPr/>
          <p:nvPr/>
        </p:nvSpPr>
        <p:spPr>
          <a:xfrm>
            <a:off x="15653763" y="5429557"/>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Operable (7)</a:t>
            </a:r>
          </a:p>
        </p:txBody>
      </p:sp>
      <p:sp>
        <p:nvSpPr>
          <p:cNvPr id="42" name="Rectangle 41">
            <a:extLst>
              <a:ext uri="{FF2B5EF4-FFF2-40B4-BE49-F238E27FC236}">
                <a16:creationId xmlns:a16="http://schemas.microsoft.com/office/drawing/2014/main" id="{723A0167-367D-5B83-1F9B-9D2D595B6531}"/>
              </a:ext>
            </a:extLst>
          </p:cNvPr>
          <p:cNvSpPr/>
          <p:nvPr/>
        </p:nvSpPr>
        <p:spPr>
          <a:xfrm>
            <a:off x="15653764" y="63686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Understandable (</a:t>
            </a:r>
            <a:r>
              <a:rPr lang="en-US" sz="3200" dirty="0">
                <a:solidFill>
                  <a:srgbClr val="000000"/>
                </a:solidFill>
                <a:latin typeface="+mn-lt"/>
                <a:ea typeface="+mn-ea"/>
                <a:cs typeface="+mn-cs"/>
                <a:sym typeface="Helvetica Neue Medium"/>
              </a:rPr>
              <a:t>9</a:t>
            </a:r>
            <a:r>
              <a:rPr kumimoji="0" lang="en-US" sz="3200" b="0" i="0" u="none" strike="noStrike" cap="none" spc="0" normalizeH="0" baseline="0" dirty="0">
                <a:ln>
                  <a:noFill/>
                </a:ln>
                <a:solidFill>
                  <a:srgbClr val="000000"/>
                </a:solidFill>
                <a:effectLst/>
                <a:uFillTx/>
                <a:latin typeface="+mn-lt"/>
                <a:ea typeface="+mn-ea"/>
                <a:cs typeface="+mn-cs"/>
                <a:sym typeface="Helvetica Neue Medium"/>
              </a:rPr>
              <a:t>)</a:t>
            </a:r>
          </a:p>
        </p:txBody>
      </p:sp>
      <p:sp>
        <p:nvSpPr>
          <p:cNvPr id="43" name="Rectangle 42">
            <a:extLst>
              <a:ext uri="{FF2B5EF4-FFF2-40B4-BE49-F238E27FC236}">
                <a16:creationId xmlns:a16="http://schemas.microsoft.com/office/drawing/2014/main" id="{4647AB7D-EA46-9798-012F-AF46FC143BF8}"/>
              </a:ext>
            </a:extLst>
          </p:cNvPr>
          <p:cNvSpPr/>
          <p:nvPr/>
        </p:nvSpPr>
        <p:spPr>
          <a:xfrm>
            <a:off x="15653763" y="72830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Robust (3)</a:t>
            </a:r>
          </a:p>
        </p:txBody>
      </p:sp>
      <p:sp>
        <p:nvSpPr>
          <p:cNvPr id="44" name="Rectangle 43">
            <a:extLst>
              <a:ext uri="{FF2B5EF4-FFF2-40B4-BE49-F238E27FC236}">
                <a16:creationId xmlns:a16="http://schemas.microsoft.com/office/drawing/2014/main" id="{7416D7D5-CFD1-A9C1-EF81-CCF402FD5899}"/>
              </a:ext>
            </a:extLst>
          </p:cNvPr>
          <p:cNvSpPr/>
          <p:nvPr/>
        </p:nvSpPr>
        <p:spPr>
          <a:xfrm>
            <a:off x="15653764" y="8889449"/>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Compromising (</a:t>
            </a:r>
            <a:r>
              <a:rPr kumimoji="0" lang="en-US" sz="3200" i="0" u="none" strike="noStrike" cap="none" spc="0" normalizeH="0" baseline="0" dirty="0">
                <a:ln>
                  <a:noFill/>
                </a:ln>
                <a:solidFill>
                  <a:srgbClr val="FFFFFF"/>
                </a:solidFill>
                <a:effectLst/>
                <a:uFillTx/>
                <a:latin typeface="+mn-lt"/>
                <a:ea typeface="+mn-ea"/>
                <a:cs typeface="+mn-cs"/>
                <a:sym typeface="Helvetica Neue Medium"/>
              </a:rPr>
              <a:t>7</a:t>
            </a:r>
            <a:r>
              <a:rPr kumimoji="0" lang="en-US" sz="3200" b="0" i="0" u="none" strike="noStrike" cap="none" spc="0" normalizeH="0" baseline="0" dirty="0">
                <a:ln>
                  <a:noFill/>
                </a:ln>
                <a:solidFill>
                  <a:srgbClr val="FFFFFF"/>
                </a:solidFill>
                <a:effectLst/>
                <a:uFillTx/>
                <a:latin typeface="+mn-lt"/>
                <a:ea typeface="+mn-ea"/>
                <a:cs typeface="+mn-cs"/>
                <a:sym typeface="Helvetica Neue Medium"/>
              </a:rPr>
              <a:t>)</a:t>
            </a:r>
          </a:p>
        </p:txBody>
      </p:sp>
      <p:sp>
        <p:nvSpPr>
          <p:cNvPr id="45" name="Rectangle 44">
            <a:extLst>
              <a:ext uri="{FF2B5EF4-FFF2-40B4-BE49-F238E27FC236}">
                <a16:creationId xmlns:a16="http://schemas.microsoft.com/office/drawing/2014/main" id="{D1E61950-6AAD-DE83-63BE-C079AF31D223}"/>
              </a:ext>
            </a:extLst>
          </p:cNvPr>
          <p:cNvSpPr/>
          <p:nvPr/>
        </p:nvSpPr>
        <p:spPr>
          <a:xfrm>
            <a:off x="15653764" y="9779136"/>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Assistive (5)</a:t>
            </a:r>
          </a:p>
        </p:txBody>
      </p:sp>
      <p:sp>
        <p:nvSpPr>
          <p:cNvPr id="46" name="Rectangle 45">
            <a:extLst>
              <a:ext uri="{FF2B5EF4-FFF2-40B4-BE49-F238E27FC236}">
                <a16:creationId xmlns:a16="http://schemas.microsoft.com/office/drawing/2014/main" id="{FF967230-D517-906C-7C94-E1D5D0BCCFF2}"/>
              </a:ext>
            </a:extLst>
          </p:cNvPr>
          <p:cNvSpPr/>
          <p:nvPr/>
        </p:nvSpPr>
        <p:spPr>
          <a:xfrm>
            <a:off x="15653764" y="10668823"/>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Flexible (7)</a:t>
            </a:r>
          </a:p>
        </p:txBody>
      </p:sp>
      <p:sp>
        <p:nvSpPr>
          <p:cNvPr id="50" name="Right Arrow 49">
            <a:extLst>
              <a:ext uri="{FF2B5EF4-FFF2-40B4-BE49-F238E27FC236}">
                <a16:creationId xmlns:a16="http://schemas.microsoft.com/office/drawing/2014/main" id="{48D3032B-7755-0E70-7612-F3307BAC27D3}"/>
              </a:ext>
            </a:extLst>
          </p:cNvPr>
          <p:cNvSpPr/>
          <p:nvPr/>
        </p:nvSpPr>
        <p:spPr>
          <a:xfrm>
            <a:off x="9601201" y="5627684"/>
            <a:ext cx="5382492" cy="1129605"/>
          </a:xfrm>
          <a:prstGeom prst="rightArrow">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Right Arrow 46">
            <a:extLst>
              <a:ext uri="{FF2B5EF4-FFF2-40B4-BE49-F238E27FC236}">
                <a16:creationId xmlns:a16="http://schemas.microsoft.com/office/drawing/2014/main" id="{BAB189C7-5560-2C3F-E56D-05BDB27D6CCF}"/>
              </a:ext>
            </a:extLst>
          </p:cNvPr>
          <p:cNvSpPr/>
          <p:nvPr/>
        </p:nvSpPr>
        <p:spPr>
          <a:xfrm>
            <a:off x="9601201" y="9504362"/>
            <a:ext cx="5382492"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angle 47">
            <a:extLst>
              <a:ext uri="{FF2B5EF4-FFF2-40B4-BE49-F238E27FC236}">
                <a16:creationId xmlns:a16="http://schemas.microsoft.com/office/drawing/2014/main" id="{70750CA8-F68A-B971-2C14-96794D485EDE}"/>
              </a:ext>
            </a:extLst>
          </p:cNvPr>
          <p:cNvSpPr/>
          <p:nvPr/>
        </p:nvSpPr>
        <p:spPr>
          <a:xfrm>
            <a:off x="3332297" y="5535460"/>
            <a:ext cx="5934456" cy="1221829"/>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9" name="TextBox 48">
            <a:extLst>
              <a:ext uri="{FF2B5EF4-FFF2-40B4-BE49-F238E27FC236}">
                <a16:creationId xmlns:a16="http://schemas.microsoft.com/office/drawing/2014/main" id="{B1FA6D6B-9CD1-491F-1B32-2D3DF710F432}"/>
              </a:ext>
            </a:extLst>
          </p:cNvPr>
          <p:cNvSpPr txBox="1"/>
          <p:nvPr/>
        </p:nvSpPr>
        <p:spPr>
          <a:xfrm>
            <a:off x="3332299" y="5854122"/>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26 Simple Heuristics</a:t>
            </a:r>
          </a:p>
        </p:txBody>
      </p:sp>
      <p:sp>
        <p:nvSpPr>
          <p:cNvPr id="51" name="Rectangle 50">
            <a:extLst>
              <a:ext uri="{FF2B5EF4-FFF2-40B4-BE49-F238E27FC236}">
                <a16:creationId xmlns:a16="http://schemas.microsoft.com/office/drawing/2014/main" id="{8FF53FF0-00E1-3F62-44DF-253CAF11C6D9}"/>
              </a:ext>
            </a:extLst>
          </p:cNvPr>
          <p:cNvSpPr/>
          <p:nvPr/>
        </p:nvSpPr>
        <p:spPr>
          <a:xfrm>
            <a:off x="3332297" y="9446994"/>
            <a:ext cx="5933868" cy="1221829"/>
          </a:xfrm>
          <a:prstGeom prst="rect">
            <a:avLst/>
          </a:prstGeom>
          <a:solidFill>
            <a:srgbClr val="000000"/>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TextBox 51">
            <a:extLst>
              <a:ext uri="{FF2B5EF4-FFF2-40B4-BE49-F238E27FC236}">
                <a16:creationId xmlns:a16="http://schemas.microsoft.com/office/drawing/2014/main" id="{47BBE9BC-F1D7-2A8B-17E1-D1EB604AED9F}"/>
              </a:ext>
            </a:extLst>
          </p:cNvPr>
          <p:cNvSpPr txBox="1"/>
          <p:nvPr/>
        </p:nvSpPr>
        <p:spPr>
          <a:xfrm>
            <a:off x="3332298" y="9765656"/>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19 Complex Heuristics</a:t>
            </a:r>
          </a:p>
        </p:txBody>
      </p:sp>
    </p:spTree>
    <p:extLst>
      <p:ext uri="{BB962C8B-B14F-4D97-AF65-F5344CB8AC3E}">
        <p14:creationId xmlns:p14="http://schemas.microsoft.com/office/powerpoint/2010/main" val="492053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28</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focus on different ways of perceiving.</a:t>
            </a:r>
            <a:endParaRPr lang="en-US" dirty="0"/>
          </a:p>
        </p:txBody>
      </p:sp>
      <p:pic>
        <p:nvPicPr>
          <p:cNvPr id="2050" name="Picture 2" descr="Testing the contrast of a chart and fixing it.">
            <a:extLst>
              <a:ext uri="{FF2B5EF4-FFF2-40B4-BE49-F238E27FC236}">
                <a16:creationId xmlns:a16="http://schemas.microsoft.com/office/drawing/2014/main" id="{F58FCB6A-C338-368F-52D8-E48217623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503" y="4509244"/>
            <a:ext cx="18840893" cy="665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062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Operable:</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29</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focus on different ways of interacting.</a:t>
            </a:r>
            <a:endParaRPr lang="en-US" dirty="0"/>
          </a:p>
        </p:txBody>
      </p:sp>
      <p:pic>
        <p:nvPicPr>
          <p:cNvPr id="6146" name="Picture 2" descr="The navigation order is shown on a stacked bar chart, zig-zaging forward. It is then fixed to show multiple possible paths, left/right or up/down.">
            <a:extLst>
              <a:ext uri="{FF2B5EF4-FFF2-40B4-BE49-F238E27FC236}">
                <a16:creationId xmlns:a16="http://schemas.microsoft.com/office/drawing/2014/main" id="{99C77E55-E8E6-8EF3-002F-42EAEFB93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368" y="4692590"/>
            <a:ext cx="20627163" cy="654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16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971004" cy="6832600"/>
          </a:xfrm>
        </p:spPr>
        <p:txBody>
          <a:bodyPr anchor="ctr">
            <a:normAutofit/>
          </a:bodyPr>
          <a:lstStyle/>
          <a:p>
            <a:r>
              <a:rPr lang="en-US" sz="10700" dirty="0"/>
              <a:t>Research coverage of accessibility in visualization doesn’t reflect the reality of people living with disabilities.</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3</a:t>
            </a:fld>
            <a:endParaRPr lang="en-US"/>
          </a:p>
        </p:txBody>
      </p:sp>
    </p:spTree>
    <p:extLst>
      <p:ext uri="{BB962C8B-B14F-4D97-AF65-F5344CB8AC3E}">
        <p14:creationId xmlns:p14="http://schemas.microsoft.com/office/powerpoint/2010/main" val="341113667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Understandable:</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30</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focus on a minimum level of comprehension.</a:t>
            </a:r>
            <a:endParaRPr lang="en-US" dirty="0"/>
          </a:p>
        </p:txBody>
      </p:sp>
      <p:pic>
        <p:nvPicPr>
          <p:cNvPr id="7170" name="Picture 2" descr="A chart with almost no text compared to a chart with a robust explanation.">
            <a:extLst>
              <a:ext uri="{FF2B5EF4-FFF2-40B4-BE49-F238E27FC236}">
                <a16:creationId xmlns:a16="http://schemas.microsoft.com/office/drawing/2014/main" id="{BE9C1D5C-99AB-EC32-B175-4D85F694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8099" y="4430915"/>
            <a:ext cx="19627702" cy="7190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74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Robust:</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31</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2165382"/>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focus on standards, semantics, and </a:t>
            </a:r>
            <a:r>
              <a:rPr lang="en-US" dirty="0"/>
              <a:t>technological interoperability.</a:t>
            </a:r>
          </a:p>
        </p:txBody>
      </p:sp>
      <p:pic>
        <p:nvPicPr>
          <p:cNvPr id="10242" name="Picture 2" descr="This section is about a screen reader (that's what you're using, I reckon, Hello!). The chart on the left is interactive but the screen reader semantics are uninformative. On the right, it states the role (toggle button) as well as gives feedback (selected).">
            <a:extLst>
              <a:ext uri="{FF2B5EF4-FFF2-40B4-BE49-F238E27FC236}">
                <a16:creationId xmlns:a16="http://schemas.microsoft.com/office/drawing/2014/main" id="{96DE545D-8520-C7D0-8509-6CE1CC6BB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020" y="4941201"/>
            <a:ext cx="15629860" cy="748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764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Compromising:</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32</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2186648"/>
          </a:xfrm>
          <a:prstGeom prst="rect">
            <a:avLst/>
          </a:prstGeom>
          <a:noFill/>
          <a:ln>
            <a:noFill/>
          </a:ln>
        </p:spPr>
        <p:txBody>
          <a:bodyPr spcFirstLastPara="1" wrap="square" lIns="45700" tIns="45700" rIns="45700" bIns="45700" anchor="t" anchorCtr="0">
            <a:normAutofit fontScale="92500"/>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mix </a:t>
            </a:r>
            <a:r>
              <a:rPr lang="en-US" sz="5500" i="1" dirty="0">
                <a:latin typeface="Helvetica Neue"/>
                <a:ea typeface="Helvetica Neue"/>
                <a:cs typeface="Helvetica Neue"/>
                <a:sym typeface="Helvetica Neue"/>
              </a:rPr>
              <a:t>understandable</a:t>
            </a:r>
            <a:r>
              <a:rPr lang="en-US" sz="5500" dirty="0">
                <a:latin typeface="Helvetica Neue"/>
                <a:ea typeface="Helvetica Neue"/>
                <a:cs typeface="Helvetica Neue"/>
                <a:sym typeface="Helvetica Neue"/>
              </a:rPr>
              <a:t> and </a:t>
            </a:r>
            <a:r>
              <a:rPr lang="en-US" sz="5500" i="1" dirty="0">
                <a:latin typeface="Helvetica Neue"/>
                <a:ea typeface="Helvetica Neue"/>
                <a:cs typeface="Helvetica Neue"/>
                <a:sym typeface="Helvetica Neue"/>
              </a:rPr>
              <a:t>robust</a:t>
            </a:r>
            <a:r>
              <a:rPr lang="en-US" i="1" dirty="0"/>
              <a:t>, </a:t>
            </a:r>
            <a:r>
              <a:rPr lang="en-US" dirty="0"/>
              <a:t>evaluating the different ways people use and understand information during interaction.</a:t>
            </a:r>
          </a:p>
        </p:txBody>
      </p:sp>
      <p:pic>
        <p:nvPicPr>
          <p:cNvPr id="20" name="Picture 2" descr="A chart that shows a trend next to a table that shows the month-by-month data for that trend listed out.">
            <a:extLst>
              <a:ext uri="{FF2B5EF4-FFF2-40B4-BE49-F238E27FC236}">
                <a16:creationId xmlns:a16="http://schemas.microsoft.com/office/drawing/2014/main" id="{921A17F5-853A-7138-3733-679388751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674" y="4769585"/>
            <a:ext cx="12438652" cy="7274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62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Assistive:</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33</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understandable</a:t>
            </a:r>
            <a:r>
              <a:rPr lang="en-US" dirty="0"/>
              <a:t> and </a:t>
            </a:r>
            <a:r>
              <a:rPr lang="en-US" i="1" dirty="0"/>
              <a:t>perceivable</a:t>
            </a:r>
            <a:r>
              <a:rPr lang="en-US" dirty="0"/>
              <a:t>, focusing primarily on the labor required for access.</a:t>
            </a:r>
          </a:p>
        </p:txBody>
      </p:sp>
      <p:pic>
        <p:nvPicPr>
          <p:cNvPr id="4098" name="Picture 2" descr="A dense scatterplot being accessed one element at a time compared by a screen reader to a dense scatterplot where the main outlier cluster (the important part) is being accessed instead.">
            <a:extLst>
              <a:ext uri="{FF2B5EF4-FFF2-40B4-BE49-F238E27FC236}">
                <a16:creationId xmlns:a16="http://schemas.microsoft.com/office/drawing/2014/main" id="{020E58AB-2C2D-4956-25EF-85427DC9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99" y="4740114"/>
            <a:ext cx="16884502" cy="7467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66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Flexible:</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34</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perceivable</a:t>
            </a:r>
            <a:r>
              <a:rPr lang="en-US" dirty="0"/>
              <a:t> and </a:t>
            </a:r>
            <a:r>
              <a:rPr lang="en-US" i="1" dirty="0"/>
              <a:t>robust</a:t>
            </a:r>
            <a:r>
              <a:rPr lang="en-US" dirty="0"/>
              <a:t>, emphasizing the importance of adjustable and adaptive presentations.</a:t>
            </a:r>
          </a:p>
        </p:txBody>
      </p:sp>
      <p:pic>
        <p:nvPicPr>
          <p:cNvPr id="5122" name="Picture 2" descr="A bar chart that has patterned textures combined with color changing into black and white (but still with textures).">
            <a:extLst>
              <a:ext uri="{FF2B5EF4-FFF2-40B4-BE49-F238E27FC236}">
                <a16:creationId xmlns:a16="http://schemas.microsoft.com/office/drawing/2014/main" id="{CB0DF711-3233-2FA1-6DBC-57478EF99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24" y="5263266"/>
            <a:ext cx="15732051" cy="6420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819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2816639"/>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9600" dirty="0"/>
              <a:t>Early pre-evaluations helped us discover </a:t>
            </a:r>
            <a:r>
              <a:rPr lang="en-US" sz="9600" i="1" dirty="0"/>
              <a:t>critical </a:t>
            </a:r>
            <a:r>
              <a:rPr lang="en-US" sz="9600" dirty="0"/>
              <a:t>heuristics</a:t>
            </a:r>
            <a:endParaRPr sz="9600" dirty="0"/>
          </a:p>
        </p:txBody>
      </p:sp>
      <p:sp>
        <p:nvSpPr>
          <p:cNvPr id="142" name="Google Shape;142;g10104eaf235_1_123"/>
          <p:cNvSpPr txBox="1">
            <a:spLocks noGrp="1"/>
          </p:cNvSpPr>
          <p:nvPr>
            <p:ph type="body" idx="1"/>
          </p:nvPr>
        </p:nvSpPr>
        <p:spPr>
          <a:xfrm>
            <a:off x="1206449" y="3749245"/>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sz="5500" dirty="0">
                <a:latin typeface="Helvetica Neue"/>
                <a:ea typeface="Helvetica Neue"/>
                <a:cs typeface="Helvetica Neue"/>
                <a:sym typeface="Helvetica Neue"/>
              </a:rPr>
              <a:t>Professionals and community members with disabilities offered us early feedback on the most important heuristics in Chartability.</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35</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41" name="Oval 40">
            <a:extLst>
              <a:ext uri="{FF2B5EF4-FFF2-40B4-BE49-F238E27FC236}">
                <a16:creationId xmlns:a16="http://schemas.microsoft.com/office/drawing/2014/main" id="{A63B2DD2-BBB7-AFEB-7A47-6CED6684AEB8}"/>
              </a:ext>
            </a:extLst>
          </p:cNvPr>
          <p:cNvSpPr/>
          <p:nvPr/>
        </p:nvSpPr>
        <p:spPr>
          <a:xfrm>
            <a:off x="1604319" y="7353141"/>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preliminary audits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6479003"/>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Beta Testing</a:t>
            </a:r>
          </a:p>
        </p:txBody>
      </p:sp>
      <p:sp>
        <p:nvSpPr>
          <p:cNvPr id="42" name="Oval 41">
            <a:extLst>
              <a:ext uri="{FF2B5EF4-FFF2-40B4-BE49-F238E27FC236}">
                <a16:creationId xmlns:a16="http://schemas.microsoft.com/office/drawing/2014/main" id="{87C12012-03EA-D361-7635-5E18B1FEBFAC}"/>
              </a:ext>
            </a:extLst>
          </p:cNvPr>
          <p:cNvSpPr/>
          <p:nvPr/>
        </p:nvSpPr>
        <p:spPr>
          <a:xfrm>
            <a:off x="12863198" y="7353141"/>
            <a:ext cx="44473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14 experts, 5 with disabilities</a:t>
            </a:r>
          </a:p>
        </p:txBody>
      </p:sp>
      <p:sp>
        <p:nvSpPr>
          <p:cNvPr id="45" name="TextBox 44">
            <a:extLst>
              <a:ext uri="{FF2B5EF4-FFF2-40B4-BE49-F238E27FC236}">
                <a16:creationId xmlns:a16="http://schemas.microsoft.com/office/drawing/2014/main" id="{468DA248-E53E-E769-339F-D92C0AD4FB07}"/>
              </a:ext>
            </a:extLst>
          </p:cNvPr>
          <p:cNvSpPr txBox="1"/>
          <p:nvPr/>
        </p:nvSpPr>
        <p:spPr>
          <a:xfrm>
            <a:off x="7012733" y="6479003"/>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Early Advice</a:t>
            </a:r>
          </a:p>
        </p:txBody>
      </p:sp>
      <p:sp>
        <p:nvSpPr>
          <p:cNvPr id="43" name="Oval 42">
            <a:extLst>
              <a:ext uri="{FF2B5EF4-FFF2-40B4-BE49-F238E27FC236}">
                <a16:creationId xmlns:a16="http://schemas.microsoft.com/office/drawing/2014/main" id="{4088017C-23FE-945C-736C-0C401CF90B96}"/>
              </a:ext>
            </a:extLst>
          </p:cNvPr>
          <p:cNvSpPr/>
          <p:nvPr/>
        </p:nvSpPr>
        <p:spPr>
          <a:xfrm>
            <a:off x="19216472"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50 participants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13663" y="5801895"/>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Professional Workshop</a:t>
            </a:r>
          </a:p>
        </p:txBody>
      </p:sp>
      <p:sp>
        <p:nvSpPr>
          <p:cNvPr id="12" name="TextBox 11">
            <a:extLst>
              <a:ext uri="{FF2B5EF4-FFF2-40B4-BE49-F238E27FC236}">
                <a16:creationId xmlns:a16="http://schemas.microsoft.com/office/drawing/2014/main" id="{97121C9E-FFDF-F090-BF25-F63C20DD6551}"/>
              </a:ext>
            </a:extLst>
          </p:cNvPr>
          <p:cNvSpPr txBox="1"/>
          <p:nvPr/>
        </p:nvSpPr>
        <p:spPr>
          <a:xfrm>
            <a:off x="12863198" y="5801895"/>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Deep Feedback Sessions</a:t>
            </a:r>
          </a:p>
        </p:txBody>
      </p:sp>
      <p:sp>
        <p:nvSpPr>
          <p:cNvPr id="13" name="Oval 12">
            <a:extLst>
              <a:ext uri="{FF2B5EF4-FFF2-40B4-BE49-F238E27FC236}">
                <a16:creationId xmlns:a16="http://schemas.microsoft.com/office/drawing/2014/main" id="{DF45109F-F69D-BB67-5E6E-0A9C3AEBF5B6}"/>
              </a:ext>
            </a:extLst>
          </p:cNvPr>
          <p:cNvSpPr/>
          <p:nvPr/>
        </p:nvSpPr>
        <p:spPr>
          <a:xfrm>
            <a:off x="7454783" y="7353141"/>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experts and 6 PWD</a:t>
            </a:r>
          </a:p>
        </p:txBody>
      </p:sp>
      <p:sp>
        <p:nvSpPr>
          <p:cNvPr id="15" name="Rectangle 14">
            <a:extLst>
              <a:ext uri="{FF2B5EF4-FFF2-40B4-BE49-F238E27FC236}">
                <a16:creationId xmlns:a16="http://schemas.microsoft.com/office/drawing/2014/main" id="{1496068B-18AA-A440-1177-00485370E153}"/>
              </a:ext>
            </a:extLst>
          </p:cNvPr>
          <p:cNvSpPr/>
          <p:nvPr/>
        </p:nvSpPr>
        <p:spPr>
          <a:xfrm>
            <a:off x="8934909" y="11451825"/>
            <a:ext cx="6042304" cy="71814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10 Critical Heuristics</a:t>
            </a:r>
          </a:p>
        </p:txBody>
      </p:sp>
      <p:cxnSp>
        <p:nvCxnSpPr>
          <p:cNvPr id="4" name="Straight Arrow Connector 3">
            <a:extLst>
              <a:ext uri="{FF2B5EF4-FFF2-40B4-BE49-F238E27FC236}">
                <a16:creationId xmlns:a16="http://schemas.microsoft.com/office/drawing/2014/main" id="{15AFDCA9-0A50-7310-0FB7-4F8E5EAC2D0F}"/>
              </a:ext>
            </a:extLst>
          </p:cNvPr>
          <p:cNvCxnSpPr>
            <a:stCxn id="41" idx="5"/>
            <a:endCxn id="15" idx="0"/>
          </p:cNvCxnSpPr>
          <p:nvPr/>
        </p:nvCxnSpPr>
        <p:spPr>
          <a:xfrm>
            <a:off x="4645706" y="8658394"/>
            <a:ext cx="7310355"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DB77AB39-4731-BB81-D663-2CE211521F2E}"/>
              </a:ext>
            </a:extLst>
          </p:cNvPr>
          <p:cNvCxnSpPr>
            <a:cxnSpLocks/>
            <a:stCxn id="13" idx="5"/>
            <a:endCxn id="15" idx="0"/>
          </p:cNvCxnSpPr>
          <p:nvPr/>
        </p:nvCxnSpPr>
        <p:spPr>
          <a:xfrm>
            <a:off x="10496170" y="8658394"/>
            <a:ext cx="1459891"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80374356-8976-D2F8-F158-980F3E2E75FD}"/>
              </a:ext>
            </a:extLst>
          </p:cNvPr>
          <p:cNvCxnSpPr>
            <a:cxnSpLocks/>
            <a:stCxn id="42" idx="3"/>
            <a:endCxn id="15" idx="0"/>
          </p:cNvCxnSpPr>
          <p:nvPr/>
        </p:nvCxnSpPr>
        <p:spPr>
          <a:xfrm flipH="1">
            <a:off x="11956061" y="8658394"/>
            <a:ext cx="1558430"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D8CFBC59-C0E5-3498-9734-1A7D591DB78A}"/>
              </a:ext>
            </a:extLst>
          </p:cNvPr>
          <p:cNvCxnSpPr>
            <a:cxnSpLocks/>
            <a:stCxn id="43" idx="3"/>
            <a:endCxn id="15" idx="0"/>
          </p:cNvCxnSpPr>
          <p:nvPr/>
        </p:nvCxnSpPr>
        <p:spPr>
          <a:xfrm flipH="1">
            <a:off x="11956061" y="8658394"/>
            <a:ext cx="7782231"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44142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dirty="0"/>
              <a:t>How do we evaluate a set of heuristics in a complex domain?</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a:lstStyle/>
          <a:p>
            <a:fld id="{86CB4B4D-7CA3-9044-876B-883B54F8677D}" type="slidenum">
              <a:rPr lang="en-US" smtClean="0"/>
              <a:t>36</a:t>
            </a:fld>
            <a:endParaRPr lang="en-US"/>
          </a:p>
        </p:txBody>
      </p:sp>
    </p:spTree>
    <p:extLst>
      <p:ext uri="{BB962C8B-B14F-4D97-AF65-F5344CB8AC3E}">
        <p14:creationId xmlns:p14="http://schemas.microsoft.com/office/powerpoint/2010/main" val="28014040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We tested Chartability in the wild</a:t>
            </a:r>
            <a:endParaRPr dirty="0"/>
          </a:p>
        </p:txBody>
      </p:sp>
      <p:sp>
        <p:nvSpPr>
          <p:cNvPr id="142" name="Google Shape;142;g10104eaf235_1_123"/>
          <p:cNvSpPr txBox="1">
            <a:spLocks noGrp="1"/>
          </p:cNvSpPr>
          <p:nvPr>
            <p:ph type="body" idx="1"/>
          </p:nvPr>
        </p:nvSpPr>
        <p:spPr>
          <a:xfrm>
            <a:off x="1206500" y="23729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dirty="0"/>
              <a:t>We chose to evaluate real projects being worked on by real teams. All participants are experts in data visualization.</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37</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2" name="Oval 1">
            <a:extLst>
              <a:ext uri="{FF2B5EF4-FFF2-40B4-BE49-F238E27FC236}">
                <a16:creationId xmlns:a16="http://schemas.microsoft.com/office/drawing/2014/main" id="{5269CC79-4869-8B0F-4D01-C648946EEE17}"/>
              </a:ext>
            </a:extLst>
          </p:cNvPr>
          <p:cNvSpPr/>
          <p:nvPr/>
        </p:nvSpPr>
        <p:spPr>
          <a:xfrm>
            <a:off x="1729409" y="697726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Oval 7">
            <a:extLst>
              <a:ext uri="{FF2B5EF4-FFF2-40B4-BE49-F238E27FC236}">
                <a16:creationId xmlns:a16="http://schemas.microsoft.com/office/drawing/2014/main" id="{0440D5CB-DCC2-B935-E22E-0C1A1053EFAB}"/>
              </a:ext>
            </a:extLst>
          </p:cNvPr>
          <p:cNvSpPr/>
          <p:nvPr/>
        </p:nvSpPr>
        <p:spPr>
          <a:xfrm>
            <a:off x="5613401" y="697726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a:extLst>
              <a:ext uri="{FF2B5EF4-FFF2-40B4-BE49-F238E27FC236}">
                <a16:creationId xmlns:a16="http://schemas.microsoft.com/office/drawing/2014/main" id="{7C22A9F5-C91A-320A-C36D-57BE9426CE15}"/>
              </a:ext>
            </a:extLst>
          </p:cNvPr>
          <p:cNvSpPr/>
          <p:nvPr/>
        </p:nvSpPr>
        <p:spPr>
          <a:xfrm>
            <a:off x="9497393" y="697726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Oval 9">
            <a:extLst>
              <a:ext uri="{FF2B5EF4-FFF2-40B4-BE49-F238E27FC236}">
                <a16:creationId xmlns:a16="http://schemas.microsoft.com/office/drawing/2014/main" id="{CC86A123-66EA-35D6-5FE8-06681CF25884}"/>
              </a:ext>
            </a:extLst>
          </p:cNvPr>
          <p:cNvSpPr/>
          <p:nvPr/>
        </p:nvSpPr>
        <p:spPr>
          <a:xfrm>
            <a:off x="14852377" y="697726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a:extLst>
              <a:ext uri="{FF2B5EF4-FFF2-40B4-BE49-F238E27FC236}">
                <a16:creationId xmlns:a16="http://schemas.microsoft.com/office/drawing/2014/main" id="{9333B550-0167-F95D-4102-D8EF165DA89B}"/>
              </a:ext>
            </a:extLst>
          </p:cNvPr>
          <p:cNvSpPr/>
          <p:nvPr/>
        </p:nvSpPr>
        <p:spPr>
          <a:xfrm>
            <a:off x="19364740" y="6977268"/>
            <a:ext cx="1888434" cy="1808922"/>
          </a:xfrm>
          <a:prstGeom prst="ellips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riangle 2">
            <a:extLst>
              <a:ext uri="{FF2B5EF4-FFF2-40B4-BE49-F238E27FC236}">
                <a16:creationId xmlns:a16="http://schemas.microsoft.com/office/drawing/2014/main" id="{A05ECC4F-E95A-D679-2AE1-C4D55091D143}"/>
              </a:ext>
            </a:extLst>
          </p:cNvPr>
          <p:cNvSpPr/>
          <p:nvPr/>
        </p:nvSpPr>
        <p:spPr>
          <a:xfrm>
            <a:off x="1739746" y="9969800"/>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riangle 12">
            <a:extLst>
              <a:ext uri="{FF2B5EF4-FFF2-40B4-BE49-F238E27FC236}">
                <a16:creationId xmlns:a16="http://schemas.microsoft.com/office/drawing/2014/main" id="{5B2487DD-329E-C780-0CA4-39707F70F1AD}"/>
              </a:ext>
            </a:extLst>
          </p:cNvPr>
          <p:cNvSpPr/>
          <p:nvPr/>
        </p:nvSpPr>
        <p:spPr>
          <a:xfrm>
            <a:off x="5623738" y="9969800"/>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riangle 13">
            <a:extLst>
              <a:ext uri="{FF2B5EF4-FFF2-40B4-BE49-F238E27FC236}">
                <a16:creationId xmlns:a16="http://schemas.microsoft.com/office/drawing/2014/main" id="{35D805D5-51E4-5661-FBBF-8E187422A286}"/>
              </a:ext>
            </a:extLst>
          </p:cNvPr>
          <p:cNvSpPr/>
          <p:nvPr/>
        </p:nvSpPr>
        <p:spPr>
          <a:xfrm>
            <a:off x="9507730" y="9969800"/>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Cross 3">
            <a:extLst>
              <a:ext uri="{FF2B5EF4-FFF2-40B4-BE49-F238E27FC236}">
                <a16:creationId xmlns:a16="http://schemas.microsoft.com/office/drawing/2014/main" id="{3EFF431D-9DB2-AF15-4519-2D6A778B08D2}"/>
              </a:ext>
            </a:extLst>
          </p:cNvPr>
          <p:cNvSpPr/>
          <p:nvPr/>
        </p:nvSpPr>
        <p:spPr>
          <a:xfrm>
            <a:off x="14852377" y="966991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Cross 15">
            <a:extLst>
              <a:ext uri="{FF2B5EF4-FFF2-40B4-BE49-F238E27FC236}">
                <a16:creationId xmlns:a16="http://schemas.microsoft.com/office/drawing/2014/main" id="{2542E697-EF36-B4E1-FA6F-986C879C567F}"/>
              </a:ext>
            </a:extLst>
          </p:cNvPr>
          <p:cNvSpPr/>
          <p:nvPr/>
        </p:nvSpPr>
        <p:spPr>
          <a:xfrm>
            <a:off x="20398413" y="966991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Cross 16">
            <a:extLst>
              <a:ext uri="{FF2B5EF4-FFF2-40B4-BE49-F238E27FC236}">
                <a16:creationId xmlns:a16="http://schemas.microsoft.com/office/drawing/2014/main" id="{0E1ECA19-FD94-B514-733F-87EDDBE3CC96}"/>
              </a:ext>
            </a:extLst>
          </p:cNvPr>
          <p:cNvSpPr/>
          <p:nvPr/>
        </p:nvSpPr>
        <p:spPr>
          <a:xfrm>
            <a:off x="18331072" y="966991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2" name="Straight Arrow Connector 11">
            <a:extLst>
              <a:ext uri="{FF2B5EF4-FFF2-40B4-BE49-F238E27FC236}">
                <a16:creationId xmlns:a16="http://schemas.microsoft.com/office/drawing/2014/main" id="{C1FF224B-F12C-5096-5397-5F3FB3802083}"/>
              </a:ext>
            </a:extLst>
          </p:cNvPr>
          <p:cNvCxnSpPr>
            <a:stCxn id="3" idx="0"/>
            <a:endCxn id="2" idx="4"/>
          </p:cNvCxnSpPr>
          <p:nvPr/>
        </p:nvCxnSpPr>
        <p:spPr>
          <a:xfrm flipH="1" flipV="1">
            <a:off x="2673626" y="8786190"/>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3F10A87-7158-99A2-EFA0-DE17C0966537}"/>
              </a:ext>
            </a:extLst>
          </p:cNvPr>
          <p:cNvCxnSpPr>
            <a:cxnSpLocks/>
            <a:stCxn id="13" idx="0"/>
          </p:cNvCxnSpPr>
          <p:nvPr/>
        </p:nvCxnSpPr>
        <p:spPr>
          <a:xfrm flipH="1" flipV="1">
            <a:off x="6557618" y="8786190"/>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27AD5B8C-671A-B53C-DD16-26D123E915DC}"/>
              </a:ext>
            </a:extLst>
          </p:cNvPr>
          <p:cNvCxnSpPr>
            <a:cxnSpLocks/>
            <a:stCxn id="14" idx="0"/>
            <a:endCxn id="9" idx="4"/>
          </p:cNvCxnSpPr>
          <p:nvPr/>
        </p:nvCxnSpPr>
        <p:spPr>
          <a:xfrm flipH="1" flipV="1">
            <a:off x="10441610" y="8786190"/>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43DD64A9-872E-D8F0-C380-DA04CAAB5394}"/>
              </a:ext>
            </a:extLst>
          </p:cNvPr>
          <p:cNvCxnSpPr>
            <a:cxnSpLocks/>
            <a:stCxn id="4" idx="0"/>
            <a:endCxn id="10" idx="4"/>
          </p:cNvCxnSpPr>
          <p:nvPr/>
        </p:nvCxnSpPr>
        <p:spPr>
          <a:xfrm flipV="1">
            <a:off x="15796594" y="8786190"/>
            <a:ext cx="0"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8A0BF03-70A9-E28B-A548-5E2AF74E79E3}"/>
              </a:ext>
            </a:extLst>
          </p:cNvPr>
          <p:cNvCxnSpPr>
            <a:cxnSpLocks/>
            <a:stCxn id="17" idx="0"/>
            <a:endCxn id="11" idx="4"/>
          </p:cNvCxnSpPr>
          <p:nvPr/>
        </p:nvCxnSpPr>
        <p:spPr>
          <a:xfrm flipV="1">
            <a:off x="19275289" y="8786190"/>
            <a:ext cx="1033668"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3D757AAA-D6BB-9270-F466-9873341A3E26}"/>
              </a:ext>
            </a:extLst>
          </p:cNvPr>
          <p:cNvCxnSpPr>
            <a:cxnSpLocks/>
            <a:stCxn id="16" idx="0"/>
            <a:endCxn id="11" idx="4"/>
          </p:cNvCxnSpPr>
          <p:nvPr/>
        </p:nvCxnSpPr>
        <p:spPr>
          <a:xfrm flipH="1" flipV="1">
            <a:off x="20308957" y="8786190"/>
            <a:ext cx="1033673"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2" name="Right Brace 31">
            <a:extLst>
              <a:ext uri="{FF2B5EF4-FFF2-40B4-BE49-F238E27FC236}">
                <a16:creationId xmlns:a16="http://schemas.microsoft.com/office/drawing/2014/main" id="{D9BDA1D8-A088-7337-6A45-C5C4C4C24F60}"/>
              </a:ext>
            </a:extLst>
          </p:cNvPr>
          <p:cNvSpPr/>
          <p:nvPr/>
        </p:nvSpPr>
        <p:spPr>
          <a:xfrm rot="16200000">
            <a:off x="6060662" y="1242392"/>
            <a:ext cx="993913" cy="10595112"/>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8" name="Right Brace 37">
            <a:extLst>
              <a:ext uri="{FF2B5EF4-FFF2-40B4-BE49-F238E27FC236}">
                <a16:creationId xmlns:a16="http://schemas.microsoft.com/office/drawing/2014/main" id="{0114115F-BD7C-56E5-A9A4-567ED5D8B4B0}"/>
              </a:ext>
            </a:extLst>
          </p:cNvPr>
          <p:cNvSpPr/>
          <p:nvPr/>
        </p:nvSpPr>
        <p:spPr>
          <a:xfrm rot="16200000">
            <a:off x="17754050" y="2219064"/>
            <a:ext cx="993913" cy="8751953"/>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TextBox 33">
            <a:extLst>
              <a:ext uri="{FF2B5EF4-FFF2-40B4-BE49-F238E27FC236}">
                <a16:creationId xmlns:a16="http://schemas.microsoft.com/office/drawing/2014/main" id="{ED8D5AF0-017B-414A-9144-9CE9D650C22A}"/>
              </a:ext>
            </a:extLst>
          </p:cNvPr>
          <p:cNvSpPr txBox="1"/>
          <p:nvPr/>
        </p:nvSpPr>
        <p:spPr>
          <a:xfrm>
            <a:off x="2164522" y="5105602"/>
            <a:ext cx="878619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t>
            </a:r>
            <a:r>
              <a:rPr lang="en-US" sz="3200" dirty="0">
                <a:solidFill>
                  <a:srgbClr val="000000"/>
                </a:solidFill>
                <a:latin typeface="Helvetica Neue Light" panose="02000403000000020004" pitchFamily="2" charset="0"/>
                <a:ea typeface="Helvetica Neue Light" panose="02000403000000020004" pitchFamily="2" charset="0"/>
              </a:rPr>
              <a:t>a</a:t>
            </a:r>
            <a:r>
              <a:rPr kumimoji="0" lang="en-US" sz="32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ccessibility </a:t>
            </a:r>
            <a:r>
              <a:rPr lang="en-US" sz="3200" dirty="0">
                <a:solidFill>
                  <a:srgbClr val="000000"/>
                </a:solidFill>
                <a:latin typeface="Helvetica Neue Light" panose="02000403000000020004" pitchFamily="2" charset="0"/>
                <a:ea typeface="Helvetica Neue Light" panose="02000403000000020004" pitchFamily="2" charset="0"/>
              </a:rPr>
              <a:t>n</a:t>
            </a:r>
            <a:r>
              <a:rPr kumimoji="0" lang="en-US" sz="32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ovices. Each with 1 project.</a:t>
            </a:r>
          </a:p>
        </p:txBody>
      </p:sp>
      <p:sp>
        <p:nvSpPr>
          <p:cNvPr id="40" name="TextBox 39">
            <a:extLst>
              <a:ext uri="{FF2B5EF4-FFF2-40B4-BE49-F238E27FC236}">
                <a16:creationId xmlns:a16="http://schemas.microsoft.com/office/drawing/2014/main" id="{00BA5C4A-89E2-3FCD-B35F-B79A91C7AE09}"/>
              </a:ext>
            </a:extLst>
          </p:cNvPr>
          <p:cNvSpPr txBox="1"/>
          <p:nvPr/>
        </p:nvSpPr>
        <p:spPr>
          <a:xfrm>
            <a:off x="13857910" y="5202039"/>
            <a:ext cx="878619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accessibility </a:t>
            </a:r>
            <a:r>
              <a:rPr lang="en-US" sz="3200" dirty="0">
                <a:solidFill>
                  <a:srgbClr val="000000"/>
                </a:solidFill>
                <a:latin typeface="Helvetica Neue Light" panose="02000403000000020004" pitchFamily="2" charset="0"/>
                <a:ea typeface="Helvetica Neue Light" panose="02000403000000020004" pitchFamily="2" charset="0"/>
              </a:rPr>
              <a:t>experts</a:t>
            </a:r>
            <a:r>
              <a:rPr kumimoji="0" lang="en-US" sz="32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 2 with a shared project.</a:t>
            </a:r>
          </a:p>
        </p:txBody>
      </p:sp>
    </p:spTree>
    <p:extLst>
      <p:ext uri="{BB962C8B-B14F-4D97-AF65-F5344CB8AC3E}">
        <p14:creationId xmlns:p14="http://schemas.microsoft.com/office/powerpoint/2010/main" val="382888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Novices: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felt more confident auditing visualizations for accessibility after Chartability.</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38</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1789478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6108580"/>
            <a:ext cx="19400730" cy="848813"/>
          </a:xfrm>
          <a:prstGeom prst="rect">
            <a:avLst/>
          </a:prstGeom>
          <a:noFill/>
          <a:ln>
            <a:noFill/>
          </a:ln>
        </p:spPr>
        <p:txBody>
          <a:bodyPr spcFirstLastPara="1" wrap="square" lIns="45700" tIns="45700" rIns="45700" bIns="45700" anchor="t" anchorCtr="0">
            <a:normAutofit fontScale="92500" lnSpcReduction="10000"/>
          </a:bodyPr>
          <a:lstStyle/>
          <a:p>
            <a:pPr marL="0" lvl="0" indent="0"/>
            <a:r>
              <a:rPr lang="en-US" dirty="0"/>
              <a:t>“Audits are </a:t>
            </a:r>
            <a:r>
              <a:rPr lang="en-US" b="1" dirty="0"/>
              <a:t>slow</a:t>
            </a:r>
            <a:r>
              <a:rPr lang="en-US" dirty="0"/>
              <a:t>, but help me </a:t>
            </a:r>
            <a:r>
              <a:rPr lang="en-US" b="1" dirty="0"/>
              <a:t>focus</a:t>
            </a:r>
            <a:r>
              <a:rPr lang="en-US" dirty="0"/>
              <a:t> and </a:t>
            </a:r>
            <a:r>
              <a:rPr lang="en-US" b="1" dirty="0"/>
              <a:t>prioritize</a:t>
            </a:r>
            <a:r>
              <a:rPr lang="en-US" dirty="0"/>
              <a:t>.”</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39</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074907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2" name="Picture 1">
            <a:extLst>
              <a:ext uri="{FF2B5EF4-FFF2-40B4-BE49-F238E27FC236}">
                <a16:creationId xmlns:a16="http://schemas.microsoft.com/office/drawing/2014/main" id="{3A41E285-8DF1-55CA-B0F3-C06800807A19}"/>
              </a:ext>
            </a:extLst>
          </p:cNvPr>
          <p:cNvPicPr>
            <a:picLocks noChangeAspect="1"/>
          </p:cNvPicPr>
          <p:nvPr/>
        </p:nvPicPr>
        <p:blipFill>
          <a:blip r:embed="rId3"/>
          <a:stretch>
            <a:fillRect/>
          </a:stretch>
        </p:blipFill>
        <p:spPr>
          <a:xfrm>
            <a:off x="3239389" y="4649382"/>
            <a:ext cx="8368411" cy="5638800"/>
          </a:xfrm>
          <a:prstGeom prst="rect">
            <a:avLst/>
          </a:prstGeom>
        </p:spPr>
      </p:pic>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44" name="Google Shape;144;g10104eaf235_1_123"/>
          <p:cNvSpPr txBox="1">
            <a:spLocks noGrp="1"/>
          </p:cNvSpPr>
          <p:nvPr>
            <p:ph type="sldNum" idx="12"/>
          </p:nvPr>
        </p:nvSpPr>
        <p:spPr>
          <a:xfrm>
            <a:off x="23177600" y="12893888"/>
            <a:ext cx="62245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a:t>
            </a:fld>
            <a:endParaRPr dirty="0"/>
          </a:p>
        </p:txBody>
      </p:sp>
      <p:sp>
        <p:nvSpPr>
          <p:cNvPr id="141" name="Google Shape;141;g10104eaf235_1_123"/>
          <p:cNvSpPr txBox="1">
            <a:spLocks noGrp="1"/>
          </p:cNvSpPr>
          <p:nvPr>
            <p:ph type="title"/>
          </p:nvPr>
        </p:nvSpPr>
        <p:spPr>
          <a:xfrm>
            <a:off x="787246" y="3009900"/>
            <a:ext cx="11607954" cy="1435200"/>
          </a:xfrm>
          <a:prstGeom prst="rect">
            <a:avLst/>
          </a:prstGeom>
          <a:noFill/>
          <a:ln>
            <a:noFill/>
          </a:ln>
        </p:spPr>
        <p:txBody>
          <a:bodyPr spcFirstLastPara="1" wrap="square" lIns="50800" tIns="50800" rIns="50800" bIns="50800" anchor="t" anchorCtr="0">
            <a:normAutofit/>
          </a:bodyPr>
          <a:lstStyle/>
          <a:p>
            <a:pPr lvl="0">
              <a:buSzPts val="8500"/>
            </a:pPr>
            <a:r>
              <a:rPr lang="en-US" dirty="0"/>
              <a:t>Disabilities in the US</a:t>
            </a:r>
            <a:endParaRPr dirty="0"/>
          </a:p>
        </p:txBody>
      </p:sp>
      <p:pic>
        <p:nvPicPr>
          <p:cNvPr id="13" name="Picture 12">
            <a:extLst>
              <a:ext uri="{FF2B5EF4-FFF2-40B4-BE49-F238E27FC236}">
                <a16:creationId xmlns:a16="http://schemas.microsoft.com/office/drawing/2014/main" id="{22200F61-0570-B83C-48E2-D2E7CD4FF7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38400" y="4654600"/>
            <a:ext cx="8368410" cy="563880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660246"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4840732"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660246"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50927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660246"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8724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660246"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104775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660246"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68199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2" name="Google Shape;141;g10104eaf235_1_123">
            <a:extLst>
              <a:ext uri="{FF2B5EF4-FFF2-40B4-BE49-F238E27FC236}">
                <a16:creationId xmlns:a16="http://schemas.microsoft.com/office/drawing/2014/main" id="{E9882012-A643-76F4-4D54-800E3364BF66}"/>
              </a:ext>
            </a:extLst>
          </p:cNvPr>
          <p:cNvSpPr txBox="1">
            <a:spLocks/>
          </p:cNvSpPr>
          <p:nvPr/>
        </p:nvSpPr>
        <p:spPr>
          <a:xfrm>
            <a:off x="12570989" y="2025929"/>
            <a:ext cx="11607954" cy="2419171"/>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pPr>
            <a:r>
              <a:rPr lang="en-US" dirty="0"/>
              <a:t>Accessibility in Visualization Research</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2570989"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27" name="TextBox 26">
            <a:extLst>
              <a:ext uri="{FF2B5EF4-FFF2-40B4-BE49-F238E27FC236}">
                <a16:creationId xmlns:a16="http://schemas.microsoft.com/office/drawing/2014/main" id="{8E204FDE-00BE-A6C7-77D5-FDF523B99556}"/>
              </a:ext>
            </a:extLst>
          </p:cNvPr>
          <p:cNvSpPr txBox="1"/>
          <p:nvPr/>
        </p:nvSpPr>
        <p:spPr>
          <a:xfrm>
            <a:off x="227965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233</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4" name="TextBox 33">
            <a:extLst>
              <a:ext uri="{FF2B5EF4-FFF2-40B4-BE49-F238E27FC236}">
                <a16:creationId xmlns:a16="http://schemas.microsoft.com/office/drawing/2014/main" id="{84EDA45A-E403-9BDF-3B14-DC15F5C8A23C}"/>
              </a:ext>
            </a:extLst>
          </p:cNvPr>
          <p:cNvSpPr txBox="1"/>
          <p:nvPr/>
        </p:nvSpPr>
        <p:spPr>
          <a:xfrm>
            <a:off x="12570989"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28" name="TextBox 27">
            <a:extLst>
              <a:ext uri="{FF2B5EF4-FFF2-40B4-BE49-F238E27FC236}">
                <a16:creationId xmlns:a16="http://schemas.microsoft.com/office/drawing/2014/main" id="{AFB83440-9176-E850-F7FB-9F78C4864983}"/>
              </a:ext>
            </a:extLst>
          </p:cNvPr>
          <p:cNvSpPr txBox="1"/>
          <p:nvPr/>
        </p:nvSpPr>
        <p:spPr>
          <a:xfrm>
            <a:off x="16827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62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5" name="TextBox 34">
            <a:extLst>
              <a:ext uri="{FF2B5EF4-FFF2-40B4-BE49-F238E27FC236}">
                <a16:creationId xmlns:a16="http://schemas.microsoft.com/office/drawing/2014/main" id="{B528085C-4543-EAEC-479F-3535621A28F7}"/>
              </a:ext>
            </a:extLst>
          </p:cNvPr>
          <p:cNvSpPr txBox="1"/>
          <p:nvPr/>
        </p:nvSpPr>
        <p:spPr>
          <a:xfrm>
            <a:off x="12570989"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9" name="TextBox 28">
            <a:extLst>
              <a:ext uri="{FF2B5EF4-FFF2-40B4-BE49-F238E27FC236}">
                <a16:creationId xmlns:a16="http://schemas.microsoft.com/office/drawing/2014/main" id="{F45BBBE1-30EA-F7A2-DD9B-B1DFB4BA6B56}"/>
              </a:ext>
            </a:extLst>
          </p:cNvPr>
          <p:cNvSpPr txBox="1"/>
          <p:nvPr/>
        </p:nvSpPr>
        <p:spPr>
          <a:xfrm>
            <a:off x="15328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6" name="TextBox 35">
            <a:extLst>
              <a:ext uri="{FF2B5EF4-FFF2-40B4-BE49-F238E27FC236}">
                <a16:creationId xmlns:a16="http://schemas.microsoft.com/office/drawing/2014/main" id="{B51CEF7C-EE62-BFEB-5DE4-D652C48B0274}"/>
              </a:ext>
            </a:extLst>
          </p:cNvPr>
          <p:cNvSpPr txBox="1"/>
          <p:nvPr/>
        </p:nvSpPr>
        <p:spPr>
          <a:xfrm>
            <a:off x="12570989"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30" name="TextBox 29">
            <a:extLst>
              <a:ext uri="{FF2B5EF4-FFF2-40B4-BE49-F238E27FC236}">
                <a16:creationId xmlns:a16="http://schemas.microsoft.com/office/drawing/2014/main" id="{F2170EEF-26A2-089A-159F-86DD9D2A3D05}"/>
              </a:ext>
            </a:extLst>
          </p:cNvPr>
          <p:cNvSpPr txBox="1"/>
          <p:nvPr/>
        </p:nvSpPr>
        <p:spPr>
          <a:xfrm>
            <a:off x="152781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8CE6D754-076F-EC59-2600-EE935582442F}"/>
              </a:ext>
            </a:extLst>
          </p:cNvPr>
          <p:cNvSpPr txBox="1"/>
          <p:nvPr/>
        </p:nvSpPr>
        <p:spPr>
          <a:xfrm>
            <a:off x="12570989"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31" name="TextBox 30">
            <a:extLst>
              <a:ext uri="{FF2B5EF4-FFF2-40B4-BE49-F238E27FC236}">
                <a16:creationId xmlns:a16="http://schemas.microsoft.com/office/drawing/2014/main" id="{0DD38AB2-037D-1269-8E7C-A4CA03FF7505}"/>
              </a:ext>
            </a:extLst>
          </p:cNvPr>
          <p:cNvSpPr txBox="1"/>
          <p:nvPr/>
        </p:nvSpPr>
        <p:spPr>
          <a:xfrm>
            <a:off x="152781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4" name="TextBox 3">
            <a:extLst>
              <a:ext uri="{FF2B5EF4-FFF2-40B4-BE49-F238E27FC236}">
                <a16:creationId xmlns:a16="http://schemas.microsoft.com/office/drawing/2014/main" id="{FE890434-44B1-9F34-2BCA-598EF27C66C7}"/>
              </a:ext>
            </a:extLst>
          </p:cNvPr>
          <p:cNvSpPr txBox="1"/>
          <p:nvPr/>
        </p:nvSpPr>
        <p:spPr>
          <a:xfrm>
            <a:off x="660245" y="10700467"/>
            <a:ext cx="128362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CVD statistics are only for people of European Ancestry. Mean total Global and US numbers are not known.</a:t>
            </a:r>
          </a:p>
        </p:txBody>
      </p:sp>
    </p:spTree>
    <p:extLst>
      <p:ext uri="{BB962C8B-B14F-4D97-AF65-F5344CB8AC3E}">
        <p14:creationId xmlns:p14="http://schemas.microsoft.com/office/powerpoint/2010/main" val="4131237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helps me consider so much more than </a:t>
            </a:r>
            <a:r>
              <a:rPr lang="en-US" b="1" dirty="0"/>
              <a:t>colorblindness</a:t>
            </a:r>
            <a:r>
              <a:rPr lang="en-US" dirty="0"/>
              <a:t>”</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40</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68740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“I was </a:t>
            </a:r>
            <a:r>
              <a:rPr lang="en-US" b="1" dirty="0"/>
              <a:t>overwhelmed</a:t>
            </a:r>
            <a:r>
              <a:rPr lang="en-US" dirty="0"/>
              <a:t> by accessibility </a:t>
            </a:r>
            <a:r>
              <a:rPr lang="en-US" b="1" dirty="0"/>
              <a:t>at first</a:t>
            </a:r>
            <a:r>
              <a:rPr lang="en-US" dirty="0"/>
              <a:t>. But after trying Chartability, </a:t>
            </a:r>
            <a:r>
              <a:rPr lang="en-US" b="1" dirty="0"/>
              <a:t>now I feel like I have a process</a:t>
            </a:r>
            <a:r>
              <a:rPr lang="en-US" dirty="0"/>
              <a:t>.”</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41</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25065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Experts: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intend to keep using Chartability in their own professional work.</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42</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384321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4524424"/>
            <a:ext cx="19400730" cy="1910022"/>
          </a:xfrm>
          <a:prstGeom prst="rect">
            <a:avLst/>
          </a:prstGeom>
          <a:noFill/>
          <a:ln>
            <a:noFill/>
          </a:ln>
        </p:spPr>
        <p:txBody>
          <a:bodyPr spcFirstLastPara="1" wrap="square" lIns="45700" tIns="45700" rIns="45700" bIns="45700" anchor="t" anchorCtr="0">
            <a:normAutofit fontScale="85000" lnSpcReduction="10000"/>
          </a:bodyPr>
          <a:lstStyle/>
          <a:p>
            <a:pPr marL="0" lvl="0" indent="0"/>
            <a:r>
              <a:rPr lang="en-US" dirty="0"/>
              <a:t>“Chartability did a very good job of </a:t>
            </a:r>
            <a:r>
              <a:rPr lang="en-US" b="1" dirty="0"/>
              <a:t>highlighting concerns </a:t>
            </a:r>
            <a:r>
              <a:rPr lang="en-US" dirty="0"/>
              <a:t>that are </a:t>
            </a:r>
            <a:r>
              <a:rPr lang="en-US" b="1" dirty="0"/>
              <a:t>often ignored or forgotten</a:t>
            </a:r>
            <a:r>
              <a:rPr lang="en-US" dirty="0"/>
              <a:t> when auditing and designing/developing”</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43</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6" name="Cross 5">
            <a:extLst>
              <a:ext uri="{FF2B5EF4-FFF2-40B4-BE49-F238E27FC236}">
                <a16:creationId xmlns:a16="http://schemas.microsoft.com/office/drawing/2014/main" id="{760FBB55-FE47-D6F1-61F5-55AFE5D9CFC3}"/>
              </a:ext>
            </a:extLst>
          </p:cNvPr>
          <p:cNvSpPr/>
          <p:nvPr/>
        </p:nvSpPr>
        <p:spPr>
          <a:xfrm>
            <a:off x="1156256" y="4266009"/>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Google Shape;142;g10104eaf235_1_123">
            <a:extLst>
              <a:ext uri="{FF2B5EF4-FFF2-40B4-BE49-F238E27FC236}">
                <a16:creationId xmlns:a16="http://schemas.microsoft.com/office/drawing/2014/main" id="{DC2AEC65-C724-D541-874D-D36816096CFA}"/>
              </a:ext>
            </a:extLst>
          </p:cNvPr>
          <p:cNvSpPr txBox="1">
            <a:spLocks/>
          </p:cNvSpPr>
          <p:nvPr/>
        </p:nvSpPr>
        <p:spPr>
          <a:xfrm>
            <a:off x="3299792" y="7539970"/>
            <a:ext cx="19400730" cy="19100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fontScale="85000" lnSpcReduction="10000"/>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“Depending on the day </a:t>
            </a:r>
            <a:r>
              <a:rPr lang="en-US" b="1" dirty="0"/>
              <a:t>I might not remember everything</a:t>
            </a:r>
            <a:r>
              <a:rPr lang="en-US" dirty="0"/>
              <a:t>. I am </a:t>
            </a:r>
            <a:r>
              <a:rPr lang="en-US" b="1" dirty="0"/>
              <a:t>more confident in consistency </a:t>
            </a:r>
            <a:r>
              <a:rPr lang="en-US" dirty="0"/>
              <a:t>between different auditing sessions.”</a:t>
            </a:r>
          </a:p>
        </p:txBody>
      </p:sp>
      <p:sp>
        <p:nvSpPr>
          <p:cNvPr id="9" name="Cross 8">
            <a:extLst>
              <a:ext uri="{FF2B5EF4-FFF2-40B4-BE49-F238E27FC236}">
                <a16:creationId xmlns:a16="http://schemas.microsoft.com/office/drawing/2014/main" id="{CD4D9248-293A-4500-2F05-58724BB2DB39}"/>
              </a:ext>
            </a:extLst>
          </p:cNvPr>
          <p:cNvSpPr/>
          <p:nvPr/>
        </p:nvSpPr>
        <p:spPr>
          <a:xfrm>
            <a:off x="1156256" y="728155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605656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a:t>
            </a:r>
            <a:r>
              <a:rPr lang="en-US" b="1" dirty="0"/>
              <a:t>goes beyond compliance</a:t>
            </a:r>
            <a:r>
              <a:rPr lang="en-US" dirty="0"/>
              <a:t>. It is clearly focusing on a </a:t>
            </a:r>
            <a:r>
              <a:rPr lang="en-US" b="1" dirty="0"/>
              <a:t>good experience</a:t>
            </a:r>
            <a:r>
              <a:rPr lang="en-US" dirty="0"/>
              <a:t>.”</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44</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4555097"/>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ross 5">
            <a:extLst>
              <a:ext uri="{FF2B5EF4-FFF2-40B4-BE49-F238E27FC236}">
                <a16:creationId xmlns:a16="http://schemas.microsoft.com/office/drawing/2014/main" id="{FC883336-4E4A-59BA-A800-BA759182211D}"/>
              </a:ext>
            </a:extLst>
          </p:cNvPr>
          <p:cNvSpPr/>
          <p:nvPr/>
        </p:nvSpPr>
        <p:spPr>
          <a:xfrm>
            <a:off x="1185727" y="653583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569403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“We need </a:t>
            </a:r>
            <a:r>
              <a:rPr lang="en-US" b="1" dirty="0"/>
              <a:t>more resources</a:t>
            </a:r>
            <a:r>
              <a:rPr lang="en-US" dirty="0"/>
              <a:t>. Learning how to use assistive technologies and auditing tools is very hard.”</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45</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4555097"/>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ross 5">
            <a:extLst>
              <a:ext uri="{FF2B5EF4-FFF2-40B4-BE49-F238E27FC236}">
                <a16:creationId xmlns:a16="http://schemas.microsoft.com/office/drawing/2014/main" id="{FC883336-4E4A-59BA-A800-BA759182211D}"/>
              </a:ext>
            </a:extLst>
          </p:cNvPr>
          <p:cNvSpPr/>
          <p:nvPr/>
        </p:nvSpPr>
        <p:spPr>
          <a:xfrm>
            <a:off x="1185727" y="653583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748460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“We need </a:t>
            </a:r>
            <a:r>
              <a:rPr lang="en-US" b="1" dirty="0"/>
              <a:t>more examples</a:t>
            </a:r>
            <a:r>
              <a:rPr lang="en-US" dirty="0"/>
              <a:t>. Some tests are obvious, but it would be helpful to see what good and bad look like.”</a:t>
            </a: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46</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4555097"/>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ross 5">
            <a:extLst>
              <a:ext uri="{FF2B5EF4-FFF2-40B4-BE49-F238E27FC236}">
                <a16:creationId xmlns:a16="http://schemas.microsoft.com/office/drawing/2014/main" id="{FC883336-4E4A-59BA-A800-BA759182211D}"/>
              </a:ext>
            </a:extLst>
          </p:cNvPr>
          <p:cNvSpPr/>
          <p:nvPr/>
        </p:nvSpPr>
        <p:spPr>
          <a:xfrm>
            <a:off x="1185727" y="653583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963739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dirty="0"/>
              <a:t>What other results are worth noting from </a:t>
            </a:r>
            <a:r>
              <a:rPr lang="en-US" dirty="0" err="1"/>
              <a:t>Chartability’s</a:t>
            </a:r>
            <a:r>
              <a:rPr lang="en-US" dirty="0"/>
              <a:t> use?</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1476008587"/>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Community Involvement has Improved Chartability</a:t>
            </a:r>
            <a:endParaRPr dirty="0"/>
          </a:p>
        </p:txBody>
      </p:sp>
      <p:sp>
        <p:nvSpPr>
          <p:cNvPr id="142" name="Google Shape;142;g10104eaf235_1_123"/>
          <p:cNvSpPr txBox="1">
            <a:spLocks noGrp="1"/>
          </p:cNvSpPr>
          <p:nvPr>
            <p:ph type="body" idx="1"/>
          </p:nvPr>
        </p:nvSpPr>
        <p:spPr>
          <a:xfrm>
            <a:off x="1206450" y="67162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sz="5500" dirty="0">
                <a:latin typeface="Helvetica Neue"/>
                <a:ea typeface="Helvetica Neue"/>
                <a:cs typeface="Helvetica Neue"/>
                <a:sym typeface="Helvetica Neue"/>
              </a:rPr>
              <a:t>Chartability is now on Version 2, with 50 total heuristics (14 of which are critical).</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48</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611800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4130716"/>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Chartability is well-travelled</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49</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pic>
        <p:nvPicPr>
          <p:cNvPr id="31746" name="Picture 2" descr="Microsoft logo">
            <a:extLst>
              <a:ext uri="{FF2B5EF4-FFF2-40B4-BE49-F238E27FC236}">
                <a16:creationId xmlns:a16="http://schemas.microsoft.com/office/drawing/2014/main" id="{C44B62DD-45DE-D762-6912-0E7CE0CE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4" y="5102321"/>
            <a:ext cx="4971156" cy="3728369"/>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ighcharts logo">
            <a:extLst>
              <a:ext uri="{FF2B5EF4-FFF2-40B4-BE49-F238E27FC236}">
                <a16:creationId xmlns:a16="http://schemas.microsoft.com/office/drawing/2014/main" id="{D645582F-C24D-4E67-1F64-C3E5DDE0A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6127" y="5703138"/>
            <a:ext cx="6176466" cy="252673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Project Jupyter logo">
            <a:extLst>
              <a:ext uri="{FF2B5EF4-FFF2-40B4-BE49-F238E27FC236}">
                <a16:creationId xmlns:a16="http://schemas.microsoft.com/office/drawing/2014/main" id="{DC177F81-3E04-1344-6828-CECC33ED2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69240" y="5601792"/>
            <a:ext cx="2354761" cy="2729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izz Studio Logo">
            <a:extLst>
              <a:ext uri="{FF2B5EF4-FFF2-40B4-BE49-F238E27FC236}">
                <a16:creationId xmlns:a16="http://schemas.microsoft.com/office/drawing/2014/main" id="{96B71B05-8A8A-A868-3CF6-F347CF098ED2}"/>
              </a:ext>
            </a:extLst>
          </p:cNvPr>
          <p:cNvPicPr>
            <a:picLocks noChangeAspect="1"/>
          </p:cNvPicPr>
          <p:nvPr/>
        </p:nvPicPr>
        <p:blipFill>
          <a:blip r:embed="rId6"/>
          <a:stretch>
            <a:fillRect/>
          </a:stretch>
        </p:blipFill>
        <p:spPr>
          <a:xfrm>
            <a:off x="19690649" y="5601792"/>
            <a:ext cx="3867903" cy="2729426"/>
          </a:xfrm>
          <a:prstGeom prst="rect">
            <a:avLst/>
          </a:prstGeom>
        </p:spPr>
      </p:pic>
      <p:pic>
        <p:nvPicPr>
          <p:cNvPr id="31752" name="Picture 8" descr="FiveThirtyEight logo">
            <a:extLst>
              <a:ext uri="{FF2B5EF4-FFF2-40B4-BE49-F238E27FC236}">
                <a16:creationId xmlns:a16="http://schemas.microsoft.com/office/drawing/2014/main" id="{5CC44C3B-5A9C-10E6-97FE-16100EE571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5948"/>
          <a:stretch/>
        </p:blipFill>
        <p:spPr bwMode="auto">
          <a:xfrm>
            <a:off x="19317627" y="8531860"/>
            <a:ext cx="3859923" cy="2858372"/>
          </a:xfrm>
          <a:prstGeom prst="rect">
            <a:avLst/>
          </a:prstGeom>
          <a:noFill/>
          <a:extLst>
            <a:ext uri="{909E8E84-426E-40DD-AFC4-6F175D3DCCD1}">
              <a14:hiddenFill xmlns:a14="http://schemas.microsoft.com/office/drawing/2010/main">
                <a:solidFill>
                  <a:srgbClr val="FFFFFF"/>
                </a:solidFill>
              </a14:hiddenFill>
            </a:ext>
          </a:extLst>
        </p:spPr>
      </p:pic>
      <p:pic>
        <p:nvPicPr>
          <p:cNvPr id="31756" name="Picture 12" descr="UCLA logo">
            <a:extLst>
              <a:ext uri="{FF2B5EF4-FFF2-40B4-BE49-F238E27FC236}">
                <a16:creationId xmlns:a16="http://schemas.microsoft.com/office/drawing/2014/main" id="{3A2A17CB-7CC6-4A31-0447-0D260AACDB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6309" y="9065174"/>
            <a:ext cx="3700589" cy="2325058"/>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Seal of San Francisco">
            <a:extLst>
              <a:ext uri="{FF2B5EF4-FFF2-40B4-BE49-F238E27FC236}">
                <a16:creationId xmlns:a16="http://schemas.microsoft.com/office/drawing/2014/main" id="{5DF80E28-50F8-7EEC-F29F-EEA932455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2744" y="8188157"/>
            <a:ext cx="3202075" cy="3202075"/>
          </a:xfrm>
          <a:prstGeom prst="rect">
            <a:avLst/>
          </a:prstGeom>
          <a:noFill/>
          <a:extLst>
            <a:ext uri="{909E8E84-426E-40DD-AFC4-6F175D3DCCD1}">
              <a14:hiddenFill xmlns:a14="http://schemas.microsoft.com/office/drawing/2010/main">
                <a:solidFill>
                  <a:srgbClr val="FFFFFF"/>
                </a:solidFill>
              </a14:hiddenFill>
            </a:ext>
          </a:extLst>
        </p:spPr>
      </p:pic>
      <p:pic>
        <p:nvPicPr>
          <p:cNvPr id="31760" name="Picture 16" descr="University of Missouri School of Journalism">
            <a:extLst>
              <a:ext uri="{FF2B5EF4-FFF2-40B4-BE49-F238E27FC236}">
                <a16:creationId xmlns:a16="http://schemas.microsoft.com/office/drawing/2014/main" id="{B469CB3F-41B6-EA44-49D5-B047419524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600" b="14997"/>
          <a:stretch/>
        </p:blipFill>
        <p:spPr bwMode="auto">
          <a:xfrm>
            <a:off x="11140665" y="8546091"/>
            <a:ext cx="6431117" cy="284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0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971004" cy="6832600"/>
          </a:xfrm>
        </p:spPr>
        <p:txBody>
          <a:bodyPr anchor="ctr">
            <a:normAutofit/>
          </a:bodyPr>
          <a:lstStyle/>
          <a:p>
            <a:pPr algn="ctr"/>
            <a:r>
              <a:rPr lang="en-US" sz="8800" dirty="0">
                <a:latin typeface="Helvetica Neue Light" panose="02000403000000020004" pitchFamily="2" charset="0"/>
                <a:ea typeface="Helvetica Neue Light" panose="02000403000000020004" pitchFamily="2" charset="0"/>
              </a:rPr>
              <a:t>How can we build a more accessible world if we don’t know how to recognize inaccessibility?</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5</a:t>
            </a:fld>
            <a:endParaRPr lang="en-US"/>
          </a:p>
        </p:txBody>
      </p:sp>
    </p:spTree>
    <p:extLst>
      <p:ext uri="{BB962C8B-B14F-4D97-AF65-F5344CB8AC3E}">
        <p14:creationId xmlns:p14="http://schemas.microsoft.com/office/powerpoint/2010/main" val="112329860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4130716"/>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Chartability has breadth</a:t>
            </a:r>
            <a:endParaRPr dirty="0"/>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50</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pic>
        <p:nvPicPr>
          <p:cNvPr id="32774" name="Picture 6" descr="Microsoft Excel logo">
            <a:extLst>
              <a:ext uri="{FF2B5EF4-FFF2-40B4-BE49-F238E27FC236}">
                <a16:creationId xmlns:a16="http://schemas.microsoft.com/office/drawing/2014/main" id="{ABD64BD7-4607-36D2-639F-70747AB0B9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61" y="5288409"/>
            <a:ext cx="5484015" cy="3656011"/>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Microsoft Power BI logo">
            <a:extLst>
              <a:ext uri="{FF2B5EF4-FFF2-40B4-BE49-F238E27FC236}">
                <a16:creationId xmlns:a16="http://schemas.microsoft.com/office/drawing/2014/main" id="{B3C846B8-D97A-F666-1F4C-3A7970B5AC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649" r="22543"/>
          <a:stretch/>
        </p:blipFill>
        <p:spPr bwMode="auto">
          <a:xfrm>
            <a:off x="6431600" y="5804040"/>
            <a:ext cx="2790114" cy="2624749"/>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Tableau Logo">
            <a:extLst>
              <a:ext uri="{FF2B5EF4-FFF2-40B4-BE49-F238E27FC236}">
                <a16:creationId xmlns:a16="http://schemas.microsoft.com/office/drawing/2014/main" id="{472CF7E0-7F58-9ADE-B6C7-E37B095789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0607" y="8989984"/>
            <a:ext cx="4962265" cy="27912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Vega-lite logo">
            <a:extLst>
              <a:ext uri="{FF2B5EF4-FFF2-40B4-BE49-F238E27FC236}">
                <a16:creationId xmlns:a16="http://schemas.microsoft.com/office/drawing/2014/main" id="{7738B6DB-3CF8-311A-5FEC-4E0DE870B8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34479" y="5804897"/>
            <a:ext cx="3486482" cy="2614862"/>
          </a:xfrm>
          <a:prstGeom prst="rect">
            <a:avLst/>
          </a:prstGeom>
          <a:noFill/>
          <a:extLst>
            <a:ext uri="{909E8E84-426E-40DD-AFC4-6F175D3DCCD1}">
              <a14:hiddenFill xmlns:a14="http://schemas.microsoft.com/office/drawing/2010/main">
                <a:solidFill>
                  <a:srgbClr val="FFFFFF"/>
                </a:solidFill>
              </a14:hiddenFill>
            </a:ext>
          </a:extLst>
        </p:spPr>
      </p:pic>
      <p:pic>
        <p:nvPicPr>
          <p:cNvPr id="32780" name="Picture 12" descr="D3 logo">
            <a:extLst>
              <a:ext uri="{FF2B5EF4-FFF2-40B4-BE49-F238E27FC236}">
                <a16:creationId xmlns:a16="http://schemas.microsoft.com/office/drawing/2014/main" id="{A3E7723E-AB98-85AE-5A7F-0527BEA8BC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3989" y="8480633"/>
            <a:ext cx="3656011" cy="3656011"/>
          </a:xfrm>
          <a:prstGeom prst="rect">
            <a:avLst/>
          </a:prstGeom>
          <a:noFill/>
          <a:extLst>
            <a:ext uri="{909E8E84-426E-40DD-AFC4-6F175D3DCCD1}">
              <a14:hiddenFill xmlns:a14="http://schemas.microsoft.com/office/drawing/2010/main">
                <a:solidFill>
                  <a:srgbClr val="FFFFFF"/>
                </a:solidFill>
              </a14:hiddenFill>
            </a:ext>
          </a:extLst>
        </p:spPr>
      </p:pic>
      <p:pic>
        <p:nvPicPr>
          <p:cNvPr id="32782" name="Picture 14" descr="Visa Chart Components">
            <a:extLst>
              <a:ext uri="{FF2B5EF4-FFF2-40B4-BE49-F238E27FC236}">
                <a16:creationId xmlns:a16="http://schemas.microsoft.com/office/drawing/2014/main" id="{39B32752-0172-F7AA-9126-8F5BDF9801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30490" y="8864459"/>
            <a:ext cx="3125672" cy="3042322"/>
          </a:xfrm>
          <a:prstGeom prst="rect">
            <a:avLst/>
          </a:prstGeom>
          <a:noFill/>
          <a:extLst>
            <a:ext uri="{909E8E84-426E-40DD-AFC4-6F175D3DCCD1}">
              <a14:hiddenFill xmlns:a14="http://schemas.microsoft.com/office/drawing/2010/main">
                <a:solidFill>
                  <a:srgbClr val="FFFFFF"/>
                </a:solidFill>
              </a14:hiddenFill>
            </a:ext>
          </a:extLst>
        </p:spPr>
      </p:pic>
      <p:pic>
        <p:nvPicPr>
          <p:cNvPr id="32784" name="Picture 16" descr="Altair logo">
            <a:extLst>
              <a:ext uri="{FF2B5EF4-FFF2-40B4-BE49-F238E27FC236}">
                <a16:creationId xmlns:a16="http://schemas.microsoft.com/office/drawing/2014/main" id="{DA18F813-C672-03C0-3E85-F32269A834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89221" y="5497951"/>
            <a:ext cx="3302968" cy="3302968"/>
          </a:xfrm>
          <a:prstGeom prst="rect">
            <a:avLst/>
          </a:prstGeom>
          <a:noFill/>
          <a:extLst>
            <a:ext uri="{909E8E84-426E-40DD-AFC4-6F175D3DCCD1}">
              <a14:hiddenFill xmlns:a14="http://schemas.microsoft.com/office/drawing/2010/main">
                <a:solidFill>
                  <a:srgbClr val="FFFFFF"/>
                </a:solidFill>
              </a14:hiddenFill>
            </a:ext>
          </a:extLst>
        </p:spPr>
      </p:pic>
      <p:pic>
        <p:nvPicPr>
          <p:cNvPr id="32788" name="Picture 20" descr="ggplot2 logo">
            <a:extLst>
              <a:ext uri="{FF2B5EF4-FFF2-40B4-BE49-F238E27FC236}">
                <a16:creationId xmlns:a16="http://schemas.microsoft.com/office/drawing/2014/main" id="{E54911B8-93B4-ED41-C9BD-A86C03CE1BD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41232" y="8449048"/>
            <a:ext cx="3488021" cy="3656012"/>
          </a:xfrm>
          <a:prstGeom prst="rect">
            <a:avLst/>
          </a:prstGeom>
          <a:noFill/>
          <a:extLst>
            <a:ext uri="{909E8E84-426E-40DD-AFC4-6F175D3DCCD1}">
              <a14:hiddenFill xmlns:a14="http://schemas.microsoft.com/office/drawing/2010/main">
                <a:solidFill>
                  <a:srgbClr val="FFFFFF"/>
                </a:solidFill>
              </a14:hiddenFill>
            </a:ext>
          </a:extLst>
        </p:spPr>
      </p:pic>
      <p:pic>
        <p:nvPicPr>
          <p:cNvPr id="32794" name="Picture 26" descr="Figma logo">
            <a:extLst>
              <a:ext uri="{FF2B5EF4-FFF2-40B4-BE49-F238E27FC236}">
                <a16:creationId xmlns:a16="http://schemas.microsoft.com/office/drawing/2014/main" id="{5D0BDD4B-6020-BAF5-9933-9E30353242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11326" y="5838731"/>
            <a:ext cx="1747830" cy="262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181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Our challenge: </a:t>
            </a:r>
          </a:p>
          <a:p>
            <a:pPr algn="l"/>
            <a:r>
              <a:rPr lang="en-US" dirty="0">
                <a:latin typeface="+mj-lt"/>
                <a:ea typeface="Helvetica Neue" panose="02000503000000020004" pitchFamily="2" charset="0"/>
                <a:cs typeface="Helvetica Neue" panose="02000503000000020004" pitchFamily="2" charset="0"/>
              </a:rPr>
              <a:t>Can future research consider more than just visual disabilities?</a:t>
            </a:r>
          </a:p>
        </p:txBody>
      </p:sp>
      <p:sp>
        <p:nvSpPr>
          <p:cNvPr id="4" name="Slide Number Placeholder 5">
            <a:extLst>
              <a:ext uri="{FF2B5EF4-FFF2-40B4-BE49-F238E27FC236}">
                <a16:creationId xmlns:a16="http://schemas.microsoft.com/office/drawing/2014/main" id="{F83A8307-B132-E732-7D16-DB0406745D48}"/>
              </a:ext>
            </a:extLst>
          </p:cNvPr>
          <p:cNvSpPr>
            <a:spLocks noGrp="1"/>
          </p:cNvSpPr>
          <p:nvPr>
            <p:ph type="sldNum" sz="quarter" idx="2"/>
          </p:nvPr>
        </p:nvSpPr>
        <p:spPr>
          <a:xfrm>
            <a:off x="12001499" y="13080999"/>
            <a:ext cx="368505" cy="374600"/>
          </a:xfrm>
        </p:spPr>
        <p:txBody>
          <a:bodyPr/>
          <a:lstStyle/>
          <a:p>
            <a:fld id="{86CB4B4D-7CA3-9044-876B-883B54F8677D}" type="slidenum">
              <a:rPr lang="en-US" smtClean="0"/>
              <a:t>51</a:t>
            </a:fld>
            <a:endParaRPr lang="en-US"/>
          </a:p>
        </p:txBody>
      </p:sp>
    </p:spTree>
    <p:extLst>
      <p:ext uri="{BB962C8B-B14F-4D97-AF65-F5344CB8AC3E}">
        <p14:creationId xmlns:p14="http://schemas.microsoft.com/office/powerpoint/2010/main" val="548544514"/>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971004" cy="6832600"/>
          </a:xfrm>
        </p:spPr>
        <p:txBody>
          <a:bodyPr anchor="ctr">
            <a:normAutofit/>
          </a:bodyPr>
          <a:lstStyle/>
          <a:p>
            <a:r>
              <a:rPr lang="en-US" sz="10700" dirty="0"/>
              <a:t>Comprehensive accessibility research could significantly impact the future of data visualization.</a:t>
            </a:r>
          </a:p>
        </p:txBody>
      </p:sp>
      <p:sp>
        <p:nvSpPr>
          <p:cNvPr id="3" name="Slide Number Placeholder 2">
            <a:extLst>
              <a:ext uri="{FF2B5EF4-FFF2-40B4-BE49-F238E27FC236}">
                <a16:creationId xmlns:a16="http://schemas.microsoft.com/office/drawing/2014/main" id="{9BD36688-27A7-6765-7280-7E74590FB1F1}"/>
              </a:ext>
            </a:extLst>
          </p:cNvPr>
          <p:cNvSpPr>
            <a:spLocks noGrp="1"/>
          </p:cNvSpPr>
          <p:nvPr>
            <p:ph type="sldNum" sz="quarter" idx="2"/>
          </p:nvPr>
        </p:nvSpPr>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52</a:t>
            </a:fld>
            <a:endParaRPr lang="en-US"/>
          </a:p>
        </p:txBody>
      </p:sp>
    </p:spTree>
    <p:extLst>
      <p:ext uri="{BB962C8B-B14F-4D97-AF65-F5344CB8AC3E}">
        <p14:creationId xmlns:p14="http://schemas.microsoft.com/office/powerpoint/2010/main" val="45012890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Picture 2">
            <a:extLst>
              <a:ext uri="{FF2B5EF4-FFF2-40B4-BE49-F238E27FC236}">
                <a16:creationId xmlns:a16="http://schemas.microsoft.com/office/drawing/2014/main" id="{371E1CB3-B574-475A-5C7D-6A599079CE01}"/>
              </a:ext>
            </a:extLst>
          </p:cNvPr>
          <p:cNvPicPr>
            <a:picLocks noChangeAspect="1"/>
          </p:cNvPicPr>
          <p:nvPr/>
        </p:nvPicPr>
        <p:blipFill>
          <a:blip r:embed="rId3"/>
          <a:stretch>
            <a:fillRect/>
          </a:stretch>
        </p:blipFill>
        <p:spPr>
          <a:xfrm flipH="1">
            <a:off x="369189" y="4727184"/>
            <a:ext cx="8368411" cy="5638800"/>
          </a:xfrm>
          <a:prstGeom prst="rect">
            <a:avLst/>
          </a:prstGeom>
        </p:spPr>
      </p:pic>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44" name="Google Shape;144;g10104eaf235_1_123"/>
          <p:cNvSpPr txBox="1">
            <a:spLocks noGrp="1"/>
          </p:cNvSpPr>
          <p:nvPr>
            <p:ph type="sldNum" idx="12"/>
          </p:nvPr>
        </p:nvSpPr>
        <p:spPr>
          <a:xfrm>
            <a:off x="23177600" y="12893888"/>
            <a:ext cx="62245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53</a:t>
            </a:fld>
            <a:endParaRPr dirty="0"/>
          </a:p>
        </p:txBody>
      </p:sp>
      <p:sp>
        <p:nvSpPr>
          <p:cNvPr id="141" name="Google Shape;141;g10104eaf235_1_123"/>
          <p:cNvSpPr txBox="1">
            <a:spLocks noGrp="1"/>
          </p:cNvSpPr>
          <p:nvPr>
            <p:ph type="title"/>
          </p:nvPr>
        </p:nvSpPr>
        <p:spPr>
          <a:xfrm>
            <a:off x="787246" y="2025929"/>
            <a:ext cx="11607954" cy="2419171"/>
          </a:xfrm>
          <a:prstGeom prst="rect">
            <a:avLst/>
          </a:prstGeom>
          <a:noFill/>
          <a:ln>
            <a:noFill/>
          </a:ln>
        </p:spPr>
        <p:txBody>
          <a:bodyPr spcFirstLastPara="1" wrap="square" lIns="50800" tIns="50800" rIns="50800" bIns="50800" anchor="b" anchorCtr="0">
            <a:normAutofit/>
          </a:bodyPr>
          <a:lstStyle/>
          <a:p>
            <a:pPr lvl="0">
              <a:buSzPts val="8500"/>
            </a:pPr>
            <a:r>
              <a:rPr lang="en-US" dirty="0"/>
              <a:t>Accessibility Considerations</a:t>
            </a:r>
            <a:endParaRPr dirty="0"/>
          </a:p>
        </p:txBody>
      </p:sp>
      <p:sp>
        <p:nvSpPr>
          <p:cNvPr id="14" name="TextBox 13">
            <a:extLst>
              <a:ext uri="{FF2B5EF4-FFF2-40B4-BE49-F238E27FC236}">
                <a16:creationId xmlns:a16="http://schemas.microsoft.com/office/drawing/2014/main" id="{9A963537-F0F5-5246-7C80-8A1A2E57B1D8}"/>
              </a:ext>
            </a:extLst>
          </p:cNvPr>
          <p:cNvSpPr txBox="1"/>
          <p:nvPr/>
        </p:nvSpPr>
        <p:spPr>
          <a:xfrm>
            <a:off x="8864446" y="4677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6298692" y="49092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6032500" y="6099052"/>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2247900" y="72968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8864446" y="8233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495300" y="84652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8864446" y="94016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4355947" y="96844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2" name="Google Shape;141;g10104eaf235_1_123">
            <a:extLst>
              <a:ext uri="{FF2B5EF4-FFF2-40B4-BE49-F238E27FC236}">
                <a16:creationId xmlns:a16="http://schemas.microsoft.com/office/drawing/2014/main" id="{E9882012-A643-76F4-4D54-800E3364BF66}"/>
              </a:ext>
            </a:extLst>
          </p:cNvPr>
          <p:cNvSpPr txBox="1">
            <a:spLocks/>
          </p:cNvSpPr>
          <p:nvPr/>
        </p:nvSpPr>
        <p:spPr>
          <a:xfrm>
            <a:off x="13868399" y="2025929"/>
            <a:ext cx="10310543" cy="2419171"/>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b"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pPr>
            <a:r>
              <a:rPr lang="en-US" dirty="0"/>
              <a:t>Areas of visualization practice affected</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5" name="Straight Arrow Connector 4">
            <a:extLst>
              <a:ext uri="{FF2B5EF4-FFF2-40B4-BE49-F238E27FC236}">
                <a16:creationId xmlns:a16="http://schemas.microsoft.com/office/drawing/2014/main" id="{CA121CA3-FCE9-18E0-DE44-188E576B1278}"/>
              </a:ext>
            </a:extLst>
          </p:cNvPr>
          <p:cNvCxnSpPr>
            <a:stCxn id="14" idx="3"/>
            <a:endCxn id="33" idx="1"/>
          </p:cNvCxnSpPr>
          <p:nvPr/>
        </p:nvCxnSpPr>
        <p:spPr>
          <a:xfrm flipV="1">
            <a:off x="11176000" y="4791112"/>
            <a:ext cx="2692399" cy="368289"/>
          </a:xfrm>
          <a:prstGeom prst="straightConnector1">
            <a:avLst/>
          </a:prstGeom>
          <a:noFill/>
          <a:ln w="571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571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571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965D27E0-2AA1-1F4E-51D6-B302132E5B52}"/>
              </a:ext>
            </a:extLst>
          </p:cNvPr>
          <p:cNvCxnSpPr>
            <a:cxnSpLocks/>
            <a:stCxn id="22" idx="3"/>
            <a:endCxn id="36" idx="1"/>
          </p:cNvCxnSpPr>
          <p:nvPr/>
        </p:nvCxnSpPr>
        <p:spPr>
          <a:xfrm>
            <a:off x="11176000" y="8715401"/>
            <a:ext cx="2692399" cy="179705"/>
          </a:xfrm>
          <a:prstGeom prst="straightConnector1">
            <a:avLst/>
          </a:prstGeom>
          <a:noFill/>
          <a:ln w="571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4E99252C-8D4B-432B-93BA-99E146FC5468}"/>
              </a:ext>
            </a:extLst>
          </p:cNvPr>
          <p:cNvCxnSpPr>
            <a:cxnSpLocks/>
            <a:stCxn id="25" idx="3"/>
            <a:endCxn id="37" idx="1"/>
          </p:cNvCxnSpPr>
          <p:nvPr/>
        </p:nvCxnSpPr>
        <p:spPr>
          <a:xfrm>
            <a:off x="11176000" y="9883801"/>
            <a:ext cx="2692399" cy="375662"/>
          </a:xfrm>
          <a:prstGeom prst="straightConnector1">
            <a:avLst/>
          </a:prstGeom>
          <a:noFill/>
          <a:ln w="571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4" name="TextBox 3">
            <a:extLst>
              <a:ext uri="{FF2B5EF4-FFF2-40B4-BE49-F238E27FC236}">
                <a16:creationId xmlns:a16="http://schemas.microsoft.com/office/drawing/2014/main" id="{37F0007F-8223-91D1-87C1-B9FFC1AEDEBF}"/>
              </a:ext>
            </a:extLst>
          </p:cNvPr>
          <p:cNvSpPr txBox="1"/>
          <p:nvPr/>
        </p:nvSpPr>
        <p:spPr>
          <a:xfrm>
            <a:off x="660245" y="10700467"/>
            <a:ext cx="128362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CVD statistics are only for people of European Ancestry. Mean total Global and US numbers are not known.</a:t>
            </a:r>
          </a:p>
        </p:txBody>
      </p:sp>
    </p:spTree>
    <p:extLst>
      <p:ext uri="{BB962C8B-B14F-4D97-AF65-F5344CB8AC3E}">
        <p14:creationId xmlns:p14="http://schemas.microsoft.com/office/powerpoint/2010/main" val="3381207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4" name="Picture 3">
            <a:extLst>
              <a:ext uri="{FF2B5EF4-FFF2-40B4-BE49-F238E27FC236}">
                <a16:creationId xmlns:a16="http://schemas.microsoft.com/office/drawing/2014/main" id="{5F934F1D-70BA-88C6-7EA5-32A3BACEB350}"/>
              </a:ext>
            </a:extLst>
          </p:cNvPr>
          <p:cNvPicPr>
            <a:picLocks noChangeAspect="1"/>
          </p:cNvPicPr>
          <p:nvPr/>
        </p:nvPicPr>
        <p:blipFill>
          <a:blip r:embed="rId3"/>
          <a:stretch>
            <a:fillRect/>
          </a:stretch>
        </p:blipFill>
        <p:spPr>
          <a:xfrm flipH="1">
            <a:off x="369189" y="4727184"/>
            <a:ext cx="8368411" cy="5638800"/>
          </a:xfrm>
          <a:prstGeom prst="rect">
            <a:avLst/>
          </a:prstGeom>
        </p:spPr>
      </p:pic>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44" name="Google Shape;144;g10104eaf235_1_123"/>
          <p:cNvSpPr txBox="1">
            <a:spLocks noGrp="1"/>
          </p:cNvSpPr>
          <p:nvPr>
            <p:ph type="sldNum" idx="12"/>
          </p:nvPr>
        </p:nvSpPr>
        <p:spPr>
          <a:xfrm>
            <a:off x="23177600" y="12893888"/>
            <a:ext cx="62245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54</a:t>
            </a:fld>
            <a:endParaRPr dirty="0"/>
          </a:p>
        </p:txBody>
      </p:sp>
      <p:sp>
        <p:nvSpPr>
          <p:cNvPr id="141" name="Google Shape;141;g10104eaf235_1_123"/>
          <p:cNvSpPr txBox="1">
            <a:spLocks noGrp="1"/>
          </p:cNvSpPr>
          <p:nvPr>
            <p:ph type="title"/>
          </p:nvPr>
        </p:nvSpPr>
        <p:spPr>
          <a:xfrm>
            <a:off x="787246" y="2025929"/>
            <a:ext cx="22390354" cy="2419171"/>
          </a:xfrm>
          <a:prstGeom prst="rect">
            <a:avLst/>
          </a:prstGeom>
          <a:noFill/>
          <a:ln>
            <a:noFill/>
          </a:ln>
        </p:spPr>
        <p:txBody>
          <a:bodyPr spcFirstLastPara="1" wrap="square" lIns="50800" tIns="50800" rIns="50800" bIns="50800" anchor="b" anchorCtr="0">
            <a:normAutofit/>
          </a:bodyPr>
          <a:lstStyle/>
          <a:p>
            <a:pPr lvl="0">
              <a:buSzPts val="8500"/>
            </a:pPr>
            <a:r>
              <a:rPr lang="en-US" dirty="0"/>
              <a:t>Cognitive and neurological accessibility affect all areas of visualization practice</a:t>
            </a:r>
            <a:endParaRPr dirty="0"/>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2247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47" name="Straight Arrow Connector 46">
            <a:extLst>
              <a:ext uri="{FF2B5EF4-FFF2-40B4-BE49-F238E27FC236}">
                <a16:creationId xmlns:a16="http://schemas.microsoft.com/office/drawing/2014/main" id="{BD189147-4FBF-D1B5-0BC2-F326993D24D1}"/>
              </a:ext>
            </a:extLst>
          </p:cNvPr>
          <p:cNvCxnSpPr>
            <a:cxnSpLocks/>
            <a:stCxn id="20" idx="3"/>
            <a:endCxn id="33" idx="1"/>
          </p:cNvCxnSpPr>
          <p:nvPr/>
        </p:nvCxnSpPr>
        <p:spPr>
          <a:xfrm flipV="1">
            <a:off x="11176000" y="4791112"/>
            <a:ext cx="2692399" cy="27558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038DA192-8FAA-FCB7-108C-DE4E1D4634E0}"/>
              </a:ext>
            </a:extLst>
          </p:cNvPr>
          <p:cNvCxnSpPr>
            <a:cxnSpLocks/>
            <a:stCxn id="20" idx="3"/>
            <a:endCxn id="34" idx="1"/>
          </p:cNvCxnSpPr>
          <p:nvPr/>
        </p:nvCxnSpPr>
        <p:spPr>
          <a:xfrm flipV="1">
            <a:off x="11176000" y="5820217"/>
            <a:ext cx="2692399" cy="17267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756B1A-A716-7E70-2537-4134C3BB811F}"/>
              </a:ext>
            </a:extLst>
          </p:cNvPr>
          <p:cNvCxnSpPr>
            <a:cxnSpLocks/>
            <a:stCxn id="20" idx="3"/>
            <a:endCxn id="36" idx="1"/>
          </p:cNvCxnSpPr>
          <p:nvPr/>
        </p:nvCxnSpPr>
        <p:spPr>
          <a:xfrm>
            <a:off x="11176000" y="7547001"/>
            <a:ext cx="2692399" cy="13481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5F525020-F4BC-E982-EDC1-24EACE216A39}"/>
              </a:ext>
            </a:extLst>
          </p:cNvPr>
          <p:cNvCxnSpPr>
            <a:cxnSpLocks/>
            <a:stCxn id="20" idx="3"/>
            <a:endCxn id="37" idx="1"/>
          </p:cNvCxnSpPr>
          <p:nvPr/>
        </p:nvCxnSpPr>
        <p:spPr>
          <a:xfrm>
            <a:off x="11176000" y="7547001"/>
            <a:ext cx="2692399" cy="27124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Rectangle 1">
            <a:extLst>
              <a:ext uri="{FF2B5EF4-FFF2-40B4-BE49-F238E27FC236}">
                <a16:creationId xmlns:a16="http://schemas.microsoft.com/office/drawing/2014/main" id="{4BFB6744-28D1-DE00-963D-3D3944E1EDC0}"/>
              </a:ext>
              <a:ext uri="{C183D7F6-B498-43B3-948B-1728B52AA6E4}">
                <adec:decorative xmlns:adec="http://schemas.microsoft.com/office/drawing/2017/decorative" val="1"/>
              </a:ext>
            </a:extLst>
          </p:cNvPr>
          <p:cNvSpPr/>
          <p:nvPr/>
        </p:nvSpPr>
        <p:spPr>
          <a:xfrm>
            <a:off x="5255704" y="4445100"/>
            <a:ext cx="4140200" cy="2412900"/>
          </a:xfrm>
          <a:prstGeom prst="rect">
            <a:avLst/>
          </a:prstGeom>
          <a:solidFill>
            <a:schemeClr val="bg1">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Rectangle 41">
            <a:extLst>
              <a:ext uri="{FF2B5EF4-FFF2-40B4-BE49-F238E27FC236}">
                <a16:creationId xmlns:a16="http://schemas.microsoft.com/office/drawing/2014/main" id="{4D4DE82C-E363-6922-44DA-9612D1EC4EB8}"/>
              </a:ext>
              <a:ext uri="{C183D7F6-B498-43B3-948B-1728B52AA6E4}">
                <adec:decorative xmlns:adec="http://schemas.microsoft.com/office/drawing/2017/decorative" val="1"/>
              </a:ext>
            </a:extLst>
          </p:cNvPr>
          <p:cNvSpPr/>
          <p:nvPr/>
        </p:nvSpPr>
        <p:spPr>
          <a:xfrm>
            <a:off x="150304" y="8026500"/>
            <a:ext cx="8966200" cy="2412900"/>
          </a:xfrm>
          <a:prstGeom prst="rect">
            <a:avLst/>
          </a:prstGeom>
          <a:solidFill>
            <a:schemeClr val="bg1">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TextBox 4">
            <a:extLst>
              <a:ext uri="{FF2B5EF4-FFF2-40B4-BE49-F238E27FC236}">
                <a16:creationId xmlns:a16="http://schemas.microsoft.com/office/drawing/2014/main" id="{805528F4-B70D-CA8D-3448-8C829A79FC4C}"/>
              </a:ext>
            </a:extLst>
          </p:cNvPr>
          <p:cNvSpPr txBox="1"/>
          <p:nvPr/>
        </p:nvSpPr>
        <p:spPr>
          <a:xfrm>
            <a:off x="660245" y="10700467"/>
            <a:ext cx="128362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CVD statistics are only for people of European Ancestry. Mean total Global and US numbers are not known.</a:t>
            </a:r>
          </a:p>
        </p:txBody>
      </p:sp>
    </p:spTree>
    <p:extLst>
      <p:ext uri="{BB962C8B-B14F-4D97-AF65-F5344CB8AC3E}">
        <p14:creationId xmlns:p14="http://schemas.microsoft.com/office/powerpoint/2010/main" val="1410422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Picture 2">
            <a:extLst>
              <a:ext uri="{FF2B5EF4-FFF2-40B4-BE49-F238E27FC236}">
                <a16:creationId xmlns:a16="http://schemas.microsoft.com/office/drawing/2014/main" id="{C9338952-6761-0FCC-32B9-8CECDD5147B6}"/>
              </a:ext>
            </a:extLst>
          </p:cNvPr>
          <p:cNvPicPr>
            <a:picLocks noChangeAspect="1"/>
          </p:cNvPicPr>
          <p:nvPr/>
        </p:nvPicPr>
        <p:blipFill>
          <a:blip r:embed="rId3"/>
          <a:stretch>
            <a:fillRect/>
          </a:stretch>
        </p:blipFill>
        <p:spPr>
          <a:xfrm flipH="1">
            <a:off x="369189" y="4727184"/>
            <a:ext cx="8368411" cy="5638800"/>
          </a:xfrm>
          <a:prstGeom prst="rect">
            <a:avLst/>
          </a:prstGeom>
        </p:spPr>
      </p:pic>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44" name="Google Shape;144;g10104eaf235_1_123"/>
          <p:cNvSpPr txBox="1">
            <a:spLocks noGrp="1"/>
          </p:cNvSpPr>
          <p:nvPr>
            <p:ph type="sldNum" idx="12"/>
          </p:nvPr>
        </p:nvSpPr>
        <p:spPr>
          <a:xfrm>
            <a:off x="23177600" y="12893888"/>
            <a:ext cx="62245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55</a:t>
            </a:fld>
            <a:endParaRPr dirty="0"/>
          </a:p>
        </p:txBody>
      </p:sp>
      <p:sp>
        <p:nvSpPr>
          <p:cNvPr id="141" name="Google Shape;141;g10104eaf235_1_123"/>
          <p:cNvSpPr txBox="1">
            <a:spLocks noGrp="1"/>
          </p:cNvSpPr>
          <p:nvPr>
            <p:ph type="title"/>
          </p:nvPr>
        </p:nvSpPr>
        <p:spPr>
          <a:xfrm>
            <a:off x="787246" y="2025929"/>
            <a:ext cx="22936508" cy="2419171"/>
          </a:xfrm>
          <a:prstGeom prst="rect">
            <a:avLst/>
          </a:prstGeom>
          <a:noFill/>
          <a:ln>
            <a:noFill/>
          </a:ln>
        </p:spPr>
        <p:txBody>
          <a:bodyPr spcFirstLastPara="1" wrap="square" lIns="50800" tIns="50800" rIns="50800" bIns="50800" anchor="b" anchorCtr="0">
            <a:normAutofit/>
          </a:bodyPr>
          <a:lstStyle/>
          <a:p>
            <a:pPr lvl="0">
              <a:buSzPts val="8500"/>
            </a:pPr>
            <a:r>
              <a:rPr lang="en-US" dirty="0"/>
              <a:t>Disability is intersectional</a:t>
            </a:r>
            <a:endParaRPr dirty="0"/>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6032500" y="6099052"/>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38" name="Straight Arrow Connector 37">
            <a:extLst>
              <a:ext uri="{FF2B5EF4-FFF2-40B4-BE49-F238E27FC236}">
                <a16:creationId xmlns:a16="http://schemas.microsoft.com/office/drawing/2014/main" id="{13C1EA16-56A9-0688-F9CF-A52C03DB3D5E}"/>
              </a:ext>
            </a:extLst>
          </p:cNvPr>
          <p:cNvCxnSpPr>
            <a:cxnSpLocks/>
            <a:stCxn id="18" idx="3"/>
            <a:endCxn id="33" idx="1"/>
          </p:cNvCxnSpPr>
          <p:nvPr/>
        </p:nvCxnSpPr>
        <p:spPr>
          <a:xfrm flipV="1">
            <a:off x="11176000" y="4791112"/>
            <a:ext cx="2692399" cy="15620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0ABA261-B272-79D4-5F33-C696ABAADB95}"/>
              </a:ext>
            </a:extLst>
          </p:cNvPr>
          <p:cNvCxnSpPr>
            <a:cxnSpLocks/>
            <a:stCxn id="18" idx="3"/>
            <a:endCxn id="35" idx="1"/>
          </p:cNvCxnSpPr>
          <p:nvPr/>
        </p:nvCxnSpPr>
        <p:spPr>
          <a:xfrm>
            <a:off x="11176000" y="6353201"/>
            <a:ext cx="2692399" cy="83899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9803C8A-73F3-7B25-563E-9E2D09ECB624}"/>
              </a:ext>
            </a:extLst>
          </p:cNvPr>
          <p:cNvCxnSpPr>
            <a:cxnSpLocks/>
            <a:stCxn id="18" idx="3"/>
            <a:endCxn id="36" idx="1"/>
          </p:cNvCxnSpPr>
          <p:nvPr/>
        </p:nvCxnSpPr>
        <p:spPr>
          <a:xfrm>
            <a:off x="11176000" y="6353201"/>
            <a:ext cx="2692399" cy="25419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D90CE7E6-C8F6-119F-6C01-9096F7EFD7A1}"/>
              </a:ext>
            </a:extLst>
          </p:cNvPr>
          <p:cNvCxnSpPr>
            <a:cxnSpLocks/>
            <a:stCxn id="18" idx="3"/>
            <a:endCxn id="37" idx="1"/>
          </p:cNvCxnSpPr>
          <p:nvPr/>
        </p:nvCxnSpPr>
        <p:spPr>
          <a:xfrm>
            <a:off x="11176000" y="6353201"/>
            <a:ext cx="2692399" cy="39062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6" name="Rectangle 25">
            <a:extLst>
              <a:ext uri="{FF2B5EF4-FFF2-40B4-BE49-F238E27FC236}">
                <a16:creationId xmlns:a16="http://schemas.microsoft.com/office/drawing/2014/main" id="{3522D210-E8D1-D38A-99DD-3A16FFDC796E}"/>
              </a:ext>
              <a:ext uri="{C183D7F6-B498-43B3-948B-1728B52AA6E4}">
                <adec:decorative xmlns:adec="http://schemas.microsoft.com/office/drawing/2017/decorative" val="1"/>
              </a:ext>
            </a:extLst>
          </p:cNvPr>
          <p:cNvSpPr/>
          <p:nvPr/>
        </p:nvSpPr>
        <p:spPr>
          <a:xfrm>
            <a:off x="5255704" y="4445100"/>
            <a:ext cx="3860800" cy="1304030"/>
          </a:xfrm>
          <a:prstGeom prst="rect">
            <a:avLst/>
          </a:prstGeom>
          <a:solidFill>
            <a:schemeClr val="bg1">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Rectangle 26">
            <a:extLst>
              <a:ext uri="{FF2B5EF4-FFF2-40B4-BE49-F238E27FC236}">
                <a16:creationId xmlns:a16="http://schemas.microsoft.com/office/drawing/2014/main" id="{625AA026-31C0-758F-243E-1F4F7879031B}"/>
              </a:ext>
              <a:ext uri="{C183D7F6-B498-43B3-948B-1728B52AA6E4}">
                <adec:decorative xmlns:adec="http://schemas.microsoft.com/office/drawing/2017/decorative" val="1"/>
              </a:ext>
            </a:extLst>
          </p:cNvPr>
          <p:cNvSpPr/>
          <p:nvPr/>
        </p:nvSpPr>
        <p:spPr>
          <a:xfrm>
            <a:off x="306380" y="6941974"/>
            <a:ext cx="9036403" cy="3906262"/>
          </a:xfrm>
          <a:prstGeom prst="rect">
            <a:avLst/>
          </a:prstGeom>
          <a:solidFill>
            <a:schemeClr val="bg1">
              <a:alpha val="6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8918A29E-4965-53EF-E2F5-2CD9BC505327}"/>
              </a:ext>
            </a:extLst>
          </p:cNvPr>
          <p:cNvSpPr txBox="1"/>
          <p:nvPr/>
        </p:nvSpPr>
        <p:spPr>
          <a:xfrm>
            <a:off x="660245" y="10700467"/>
            <a:ext cx="128362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CVD statistics are only for people of European Ancestry. Mean total Global and US numbers are not known.</a:t>
            </a:r>
          </a:p>
        </p:txBody>
      </p:sp>
    </p:spTree>
    <p:extLst>
      <p:ext uri="{BB962C8B-B14F-4D97-AF65-F5344CB8AC3E}">
        <p14:creationId xmlns:p14="http://schemas.microsoft.com/office/powerpoint/2010/main" val="562793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144" name="Google Shape;144;g10104eaf235_1_123"/>
          <p:cNvSpPr txBox="1">
            <a:spLocks noGrp="1"/>
          </p:cNvSpPr>
          <p:nvPr>
            <p:ph type="sldNum" idx="12"/>
          </p:nvPr>
        </p:nvSpPr>
        <p:spPr>
          <a:xfrm>
            <a:off x="23180040" y="12893888"/>
            <a:ext cx="622452" cy="379591"/>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56</a:t>
            </a:fld>
            <a:endParaRPr dirty="0"/>
          </a:p>
        </p:txBody>
      </p:sp>
      <p:sp>
        <p:nvSpPr>
          <p:cNvPr id="141" name="Google Shape;141;g10104eaf235_1_123"/>
          <p:cNvSpPr txBox="1">
            <a:spLocks noGrp="1"/>
          </p:cNvSpPr>
          <p:nvPr>
            <p:ph type="title"/>
          </p:nvPr>
        </p:nvSpPr>
        <p:spPr>
          <a:xfrm>
            <a:off x="787246" y="2025929"/>
            <a:ext cx="22707754" cy="2419171"/>
          </a:xfrm>
          <a:prstGeom prst="rect">
            <a:avLst/>
          </a:prstGeom>
          <a:noFill/>
          <a:ln>
            <a:noFill/>
          </a:ln>
        </p:spPr>
        <p:txBody>
          <a:bodyPr spcFirstLastPara="1" wrap="square" lIns="50800" tIns="50800" rIns="50800" bIns="50800" anchor="t" anchorCtr="0">
            <a:normAutofit/>
          </a:bodyPr>
          <a:lstStyle/>
          <a:p>
            <a:pPr lvl="0">
              <a:buSzPts val="8500"/>
            </a:pPr>
            <a:r>
              <a:rPr lang="en-US" dirty="0"/>
              <a:t>Visualization research and practice must reflect the intersectionality of disability</a:t>
            </a:r>
            <a:endParaRPr dirty="0"/>
          </a:p>
        </p:txBody>
      </p:sp>
      <p:sp>
        <p:nvSpPr>
          <p:cNvPr id="14" name="TextBox 13">
            <a:extLst>
              <a:ext uri="{FF2B5EF4-FFF2-40B4-BE49-F238E27FC236}">
                <a16:creationId xmlns:a16="http://schemas.microsoft.com/office/drawing/2014/main" id="{9A963537-F0F5-5246-7C80-8A1A2E57B1D8}"/>
              </a:ext>
            </a:extLst>
          </p:cNvPr>
          <p:cNvSpPr txBox="1"/>
          <p:nvPr/>
        </p:nvSpPr>
        <p:spPr>
          <a:xfrm>
            <a:off x="8864446" y="4677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2" name="TextBox 21">
            <a:extLst>
              <a:ext uri="{FF2B5EF4-FFF2-40B4-BE49-F238E27FC236}">
                <a16:creationId xmlns:a16="http://schemas.microsoft.com/office/drawing/2014/main" id="{B5F3E16A-208F-A173-C5D3-C7ABE5C5F4FE}"/>
              </a:ext>
            </a:extLst>
          </p:cNvPr>
          <p:cNvSpPr txBox="1"/>
          <p:nvPr/>
        </p:nvSpPr>
        <p:spPr>
          <a:xfrm>
            <a:off x="8864446" y="8233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5" name="TextBox 24">
            <a:extLst>
              <a:ext uri="{FF2B5EF4-FFF2-40B4-BE49-F238E27FC236}">
                <a16:creationId xmlns:a16="http://schemas.microsoft.com/office/drawing/2014/main" id="{E20D3BB6-656C-F340-988D-5EFB0CFC9EE5}"/>
              </a:ext>
            </a:extLst>
          </p:cNvPr>
          <p:cNvSpPr txBox="1"/>
          <p:nvPr/>
        </p:nvSpPr>
        <p:spPr>
          <a:xfrm>
            <a:off x="8864446" y="94016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5" name="Straight Arrow Connector 4">
            <a:extLst>
              <a:ext uri="{FF2B5EF4-FFF2-40B4-BE49-F238E27FC236}">
                <a16:creationId xmlns:a16="http://schemas.microsoft.com/office/drawing/2014/main" id="{CA121CA3-FCE9-18E0-DE44-188E576B1278}"/>
              </a:ext>
            </a:extLst>
          </p:cNvPr>
          <p:cNvCxnSpPr>
            <a:stCxn id="14" idx="3"/>
            <a:endCxn id="33" idx="1"/>
          </p:cNvCxnSpPr>
          <p:nvPr/>
        </p:nvCxnSpPr>
        <p:spPr>
          <a:xfrm flipV="1">
            <a:off x="11176000" y="4791112"/>
            <a:ext cx="2692399" cy="3682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13C1EA16-56A9-0688-F9CF-A52C03DB3D5E}"/>
              </a:ext>
            </a:extLst>
          </p:cNvPr>
          <p:cNvCxnSpPr>
            <a:cxnSpLocks/>
            <a:stCxn id="18" idx="3"/>
            <a:endCxn id="33" idx="1"/>
          </p:cNvCxnSpPr>
          <p:nvPr/>
        </p:nvCxnSpPr>
        <p:spPr>
          <a:xfrm flipV="1">
            <a:off x="11176000" y="4791112"/>
            <a:ext cx="2692399" cy="15620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0ABA261-B272-79D4-5F33-C696ABAADB95}"/>
              </a:ext>
            </a:extLst>
          </p:cNvPr>
          <p:cNvCxnSpPr>
            <a:cxnSpLocks/>
            <a:stCxn id="18" idx="3"/>
            <a:endCxn id="35" idx="1"/>
          </p:cNvCxnSpPr>
          <p:nvPr/>
        </p:nvCxnSpPr>
        <p:spPr>
          <a:xfrm>
            <a:off x="11176000" y="6353201"/>
            <a:ext cx="2692399" cy="83899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9803C8A-73F3-7B25-563E-9E2D09ECB624}"/>
              </a:ext>
            </a:extLst>
          </p:cNvPr>
          <p:cNvCxnSpPr>
            <a:cxnSpLocks/>
            <a:stCxn id="18" idx="3"/>
            <a:endCxn id="36" idx="1"/>
          </p:cNvCxnSpPr>
          <p:nvPr/>
        </p:nvCxnSpPr>
        <p:spPr>
          <a:xfrm>
            <a:off x="11176000" y="6353201"/>
            <a:ext cx="2692399" cy="25419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D90CE7E6-C8F6-119F-6C01-9096F7EFD7A1}"/>
              </a:ext>
            </a:extLst>
          </p:cNvPr>
          <p:cNvCxnSpPr>
            <a:cxnSpLocks/>
            <a:stCxn id="18" idx="3"/>
            <a:endCxn id="37" idx="1"/>
          </p:cNvCxnSpPr>
          <p:nvPr/>
        </p:nvCxnSpPr>
        <p:spPr>
          <a:xfrm>
            <a:off x="11176000" y="6353201"/>
            <a:ext cx="2692399" cy="39062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BD189147-4FBF-D1B5-0BC2-F326993D24D1}"/>
              </a:ext>
            </a:extLst>
          </p:cNvPr>
          <p:cNvCxnSpPr>
            <a:cxnSpLocks/>
            <a:stCxn id="20" idx="3"/>
            <a:endCxn id="33" idx="1"/>
          </p:cNvCxnSpPr>
          <p:nvPr/>
        </p:nvCxnSpPr>
        <p:spPr>
          <a:xfrm flipV="1">
            <a:off x="11176000" y="4791112"/>
            <a:ext cx="2692399" cy="27558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038DA192-8FAA-FCB7-108C-DE4E1D4634E0}"/>
              </a:ext>
            </a:extLst>
          </p:cNvPr>
          <p:cNvCxnSpPr>
            <a:cxnSpLocks/>
            <a:stCxn id="20" idx="3"/>
            <a:endCxn id="34" idx="1"/>
          </p:cNvCxnSpPr>
          <p:nvPr/>
        </p:nvCxnSpPr>
        <p:spPr>
          <a:xfrm flipV="1">
            <a:off x="11176000" y="5820217"/>
            <a:ext cx="2692399" cy="17267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756B1A-A716-7E70-2537-4134C3BB811F}"/>
              </a:ext>
            </a:extLst>
          </p:cNvPr>
          <p:cNvCxnSpPr>
            <a:cxnSpLocks/>
            <a:stCxn id="20" idx="3"/>
            <a:endCxn id="36" idx="1"/>
          </p:cNvCxnSpPr>
          <p:nvPr/>
        </p:nvCxnSpPr>
        <p:spPr>
          <a:xfrm>
            <a:off x="11176000" y="7547001"/>
            <a:ext cx="2692399" cy="13481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5F525020-F4BC-E982-EDC1-24EACE216A39}"/>
              </a:ext>
            </a:extLst>
          </p:cNvPr>
          <p:cNvCxnSpPr>
            <a:cxnSpLocks/>
            <a:stCxn id="20" idx="3"/>
            <a:endCxn id="37" idx="1"/>
          </p:cNvCxnSpPr>
          <p:nvPr/>
        </p:nvCxnSpPr>
        <p:spPr>
          <a:xfrm>
            <a:off x="11176000" y="7547001"/>
            <a:ext cx="2692399" cy="27124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2BFE929D-D55F-B116-F621-61BE58F2AF95}"/>
              </a:ext>
            </a:extLst>
          </p:cNvPr>
          <p:cNvCxnSpPr>
            <a:cxnSpLocks/>
            <a:stCxn id="22" idx="3"/>
            <a:endCxn id="34" idx="1"/>
          </p:cNvCxnSpPr>
          <p:nvPr/>
        </p:nvCxnSpPr>
        <p:spPr>
          <a:xfrm flipV="1">
            <a:off x="11176000" y="5820217"/>
            <a:ext cx="2692399" cy="28951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965D27E0-2AA1-1F4E-51D6-B302132E5B52}"/>
              </a:ext>
            </a:extLst>
          </p:cNvPr>
          <p:cNvCxnSpPr>
            <a:cxnSpLocks/>
            <a:stCxn id="22" idx="3"/>
            <a:endCxn id="36" idx="1"/>
          </p:cNvCxnSpPr>
          <p:nvPr/>
        </p:nvCxnSpPr>
        <p:spPr>
          <a:xfrm>
            <a:off x="11176000" y="8715401"/>
            <a:ext cx="2692399" cy="1797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1025D2D2-3D33-2E99-6302-8E924E9DD396}"/>
              </a:ext>
            </a:extLst>
          </p:cNvPr>
          <p:cNvCxnSpPr>
            <a:cxnSpLocks/>
            <a:stCxn id="22" idx="3"/>
            <a:endCxn id="37" idx="1"/>
          </p:cNvCxnSpPr>
          <p:nvPr/>
        </p:nvCxnSpPr>
        <p:spPr>
          <a:xfrm>
            <a:off x="11176000" y="8715401"/>
            <a:ext cx="2692399" cy="15440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4E99252C-8D4B-432B-93BA-99E146FC5468}"/>
              </a:ext>
            </a:extLst>
          </p:cNvPr>
          <p:cNvCxnSpPr>
            <a:cxnSpLocks/>
            <a:stCxn id="25" idx="3"/>
            <a:endCxn id="37" idx="1"/>
          </p:cNvCxnSpPr>
          <p:nvPr/>
        </p:nvCxnSpPr>
        <p:spPr>
          <a:xfrm>
            <a:off x="11176000" y="9883801"/>
            <a:ext cx="2692399" cy="3756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08B11B62-2250-537E-BD20-41DA2F13FEB9}"/>
              </a:ext>
            </a:extLst>
          </p:cNvPr>
          <p:cNvCxnSpPr>
            <a:cxnSpLocks/>
            <a:stCxn id="25" idx="3"/>
            <a:endCxn id="33" idx="1"/>
          </p:cNvCxnSpPr>
          <p:nvPr/>
        </p:nvCxnSpPr>
        <p:spPr>
          <a:xfrm flipV="1">
            <a:off x="11176000" y="4791112"/>
            <a:ext cx="2692399" cy="50926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C268C5F7-E056-3D3B-29D9-B005019201B4}"/>
              </a:ext>
            </a:extLst>
          </p:cNvPr>
          <p:cNvCxnSpPr>
            <a:cxnSpLocks/>
            <a:stCxn id="25" idx="3"/>
            <a:endCxn id="35" idx="1"/>
          </p:cNvCxnSpPr>
          <p:nvPr/>
        </p:nvCxnSpPr>
        <p:spPr>
          <a:xfrm flipV="1">
            <a:off x="11176000" y="7192195"/>
            <a:ext cx="2692399" cy="26916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6D811B66-A614-BE1F-501B-FA63F931F903}"/>
              </a:ext>
            </a:extLst>
          </p:cNvPr>
          <p:cNvCxnSpPr>
            <a:cxnSpLocks/>
            <a:stCxn id="25" idx="3"/>
            <a:endCxn id="36" idx="1"/>
          </p:cNvCxnSpPr>
          <p:nvPr/>
        </p:nvCxnSpPr>
        <p:spPr>
          <a:xfrm flipV="1">
            <a:off x="11176000" y="8895106"/>
            <a:ext cx="2692399" cy="98869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1A301B6A-FED0-6488-1783-9D8C93CDFD1D}"/>
              </a:ext>
            </a:extLst>
          </p:cNvPr>
          <p:cNvSpPr txBox="1"/>
          <p:nvPr/>
        </p:nvSpPr>
        <p:spPr>
          <a:xfrm>
            <a:off x="660245" y="10700467"/>
            <a:ext cx="128362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rgbClr val="000000"/>
                </a:solidFill>
                <a:effectLst/>
                <a:uFillTx/>
                <a:latin typeface="Helvetica Neue"/>
                <a:ea typeface="Helvetica Neue"/>
                <a:cs typeface="Helvetica Neue"/>
                <a:sym typeface="Helvetica Neue"/>
              </a:rPr>
              <a:t>* CVD statistics are only for people of European Ancestry. Mean total Global and US numbers are not known.</a:t>
            </a:r>
          </a:p>
        </p:txBody>
      </p:sp>
      <p:pic>
        <p:nvPicPr>
          <p:cNvPr id="3" name="Picture 2">
            <a:extLst>
              <a:ext uri="{FF2B5EF4-FFF2-40B4-BE49-F238E27FC236}">
                <a16:creationId xmlns:a16="http://schemas.microsoft.com/office/drawing/2014/main" id="{790A59F9-7487-668E-FB83-7F123B06F2C0}"/>
              </a:ext>
            </a:extLst>
          </p:cNvPr>
          <p:cNvPicPr>
            <a:picLocks noChangeAspect="1"/>
          </p:cNvPicPr>
          <p:nvPr/>
        </p:nvPicPr>
        <p:blipFill>
          <a:blip r:embed="rId3"/>
          <a:stretch>
            <a:fillRect/>
          </a:stretch>
        </p:blipFill>
        <p:spPr>
          <a:xfrm flipH="1">
            <a:off x="369189" y="4727184"/>
            <a:ext cx="8368411" cy="5638800"/>
          </a:xfrm>
          <a:prstGeom prst="rect">
            <a:avLst/>
          </a:prstGeom>
        </p:spPr>
      </p:pic>
      <p:sp>
        <p:nvSpPr>
          <p:cNvPr id="4" name="TextBox 3">
            <a:extLst>
              <a:ext uri="{FF2B5EF4-FFF2-40B4-BE49-F238E27FC236}">
                <a16:creationId xmlns:a16="http://schemas.microsoft.com/office/drawing/2014/main" id="{C73166B7-4CCA-0135-708C-CB03D61DBFB1}"/>
              </a:ext>
            </a:extLst>
          </p:cNvPr>
          <p:cNvSpPr txBox="1"/>
          <p:nvPr/>
        </p:nvSpPr>
        <p:spPr>
          <a:xfrm>
            <a:off x="6298692" y="49092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66FDD5E6-FE49-9756-CAC4-85105342D09E}"/>
              </a:ext>
            </a:extLst>
          </p:cNvPr>
          <p:cNvSpPr txBox="1"/>
          <p:nvPr/>
        </p:nvSpPr>
        <p:spPr>
          <a:xfrm>
            <a:off x="6032500" y="6099052"/>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a:extLst>
              <a:ext uri="{FF2B5EF4-FFF2-40B4-BE49-F238E27FC236}">
                <a16:creationId xmlns:a16="http://schemas.microsoft.com/office/drawing/2014/main" id="{5527EB9B-EF0D-D0B1-4E8F-1D0083198D8E}"/>
              </a:ext>
            </a:extLst>
          </p:cNvPr>
          <p:cNvSpPr txBox="1"/>
          <p:nvPr/>
        </p:nvSpPr>
        <p:spPr>
          <a:xfrm>
            <a:off x="2247900" y="72968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89D6C03B-2848-E07D-4783-1FADE124CA70}"/>
              </a:ext>
            </a:extLst>
          </p:cNvPr>
          <p:cNvSpPr txBox="1"/>
          <p:nvPr/>
        </p:nvSpPr>
        <p:spPr>
          <a:xfrm>
            <a:off x="495300" y="84652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TextBox 9">
            <a:extLst>
              <a:ext uri="{FF2B5EF4-FFF2-40B4-BE49-F238E27FC236}">
                <a16:creationId xmlns:a16="http://schemas.microsoft.com/office/drawing/2014/main" id="{83A972E9-EC8B-6628-671F-15F3A49956D6}"/>
              </a:ext>
            </a:extLst>
          </p:cNvPr>
          <p:cNvSpPr txBox="1"/>
          <p:nvPr/>
        </p:nvSpPr>
        <p:spPr>
          <a:xfrm>
            <a:off x="4355947" y="9684414"/>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520532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am Perer and Dominik Moritz"/>
          <p:cNvSpPr txBox="1">
            <a:spLocks noGrp="1"/>
          </p:cNvSpPr>
          <p:nvPr>
            <p:ph type="body" idx="21"/>
          </p:nvPr>
        </p:nvSpPr>
        <p:spPr>
          <a:xfrm>
            <a:off x="744140" y="12039065"/>
            <a:ext cx="18279910" cy="15489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by Frank Elavsky, Cynthia Bennett, Dominik Moritz</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7" name="TOPIC"/>
          <p:cNvSpPr txBox="1">
            <a:spLocks noGrp="1"/>
          </p:cNvSpPr>
          <p:nvPr>
            <p:ph type="ctrTitle"/>
          </p:nvPr>
        </p:nvSpPr>
        <p:spPr>
          <a:xfrm>
            <a:off x="1206496" y="1422054"/>
            <a:ext cx="21971004" cy="4648201"/>
          </a:xfrm>
          <a:prstGeom prst="rect">
            <a:avLst/>
          </a:prstGeom>
        </p:spPr>
        <p:txBody>
          <a:bodyPr/>
          <a:lstStyle/>
          <a:p>
            <a:r>
              <a:rPr lang="en-US" dirty="0"/>
              <a:t>CHARTABILITY</a:t>
            </a:r>
            <a:endParaRPr dirty="0"/>
          </a:p>
        </p:txBody>
      </p:sp>
      <p:sp>
        <p:nvSpPr>
          <p:cNvPr id="228" name="Data Visualization"/>
          <p:cNvSpPr txBox="1">
            <a:spLocks noGrp="1"/>
          </p:cNvSpPr>
          <p:nvPr>
            <p:ph type="subTitle" sz="quarter" idx="1"/>
          </p:nvPr>
        </p:nvSpPr>
        <p:spPr>
          <a:xfrm>
            <a:off x="1201342" y="6070253"/>
            <a:ext cx="21971001" cy="1905001"/>
          </a:xfrm>
          <a:prstGeom prst="rect">
            <a:avLst/>
          </a:prstGeom>
        </p:spPr>
        <p:txBody>
          <a:bodyPr/>
          <a:lstStyle/>
          <a:p>
            <a:r>
              <a:rPr lang="en-US" i="1" dirty="0"/>
              <a:t>How accessible is my visualization? Evaluating visualization accessibility with Chartability.</a:t>
            </a:r>
            <a:endParaRPr i="1" dirty="0"/>
          </a:p>
        </p:txBody>
      </p:sp>
      <p:sp>
        <p:nvSpPr>
          <p:cNvPr id="229" name="CMU 05-899, Fall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lang="en-US" i="1" dirty="0">
                <a:latin typeface="Helvetica Neue Thin" panose="020B0403020202020204" pitchFamily="34" charset="0"/>
                <a:ea typeface="Helvetica Neue Thin" panose="020B0403020202020204" pitchFamily="34" charset="0"/>
              </a:rPr>
              <a:t>Chartability</a:t>
            </a:r>
            <a:r>
              <a:rPr lang="en-US" dirty="0">
                <a:latin typeface="Helvetica Neue Thin" panose="020B0403020202020204" pitchFamily="34" charset="0"/>
                <a:ea typeface="Helvetica Neue Thin" panose="020B0403020202020204" pitchFamily="34" charset="0"/>
              </a:rPr>
              <a:t>, Elavsky et al, 2020 </a:t>
            </a:r>
            <a:r>
              <a:rPr lang="en-US" dirty="0">
                <a:solidFill>
                  <a:schemeClr val="bg2">
                    <a:lumMod val="50000"/>
                  </a:schemeClr>
                </a:solidFill>
                <a:latin typeface="Helvetica Neue UltraLight" panose="02000206000000020004" pitchFamily="2" charset="0"/>
                <a:ea typeface="Helvetica Neue UltraLight" panose="02000206000000020004" pitchFamily="2" charset="0"/>
                <a:hlinkClick r:id="rId2"/>
              </a:rPr>
              <a:t>@FrankElavsky</a:t>
            </a:r>
            <a:endParaRPr dirty="0">
              <a:solidFill>
                <a:schemeClr val="bg2">
                  <a:lumMod val="50000"/>
                </a:schemeClr>
              </a:solidFill>
              <a:latin typeface="Helvetica Neue UltraLight" panose="02000206000000020004" pitchFamily="2" charset="0"/>
              <a:ea typeface="Helvetica Neue UltraLight" panose="02000206000000020004" pitchFamily="2" charset="0"/>
            </a:endParaRPr>
          </a:p>
        </p:txBody>
      </p:sp>
      <p:sp>
        <p:nvSpPr>
          <p:cNvPr id="230" name="dig.cmu.edu/vis2021"/>
          <p:cNvSpPr txBox="1">
            <a:spLocks noGrp="1"/>
          </p:cNvSpPr>
          <p:nvPr>
            <p:ph type="body" idx="23"/>
          </p:nvPr>
        </p:nvSpPr>
        <p:spPr>
          <a:xfrm>
            <a:off x="14928112" y="1064862"/>
            <a:ext cx="8500315"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lang="en-US" dirty="0" err="1">
                <a:latin typeface="Helvetica Neue UltraLight" panose="02000206000000020004" pitchFamily="2" charset="0"/>
                <a:ea typeface="Helvetica Neue UltraLight" panose="02000206000000020004" pitchFamily="2" charset="0"/>
                <a:hlinkClick r:id="rId3"/>
              </a:rPr>
              <a:t>frank.computer</a:t>
            </a:r>
            <a:r>
              <a:rPr lang="en-US" dirty="0">
                <a:latin typeface="Helvetica Neue UltraLight" panose="02000206000000020004" pitchFamily="2" charset="0"/>
                <a:ea typeface="Helvetica Neue UltraLight" panose="02000206000000020004" pitchFamily="2" charset="0"/>
                <a:hlinkClick r:id="rId3"/>
              </a:rPr>
              <a:t>/</a:t>
            </a:r>
            <a:r>
              <a:rPr lang="en-US" dirty="0" err="1">
                <a:latin typeface="Helvetica Neue UltraLight" panose="02000206000000020004" pitchFamily="2" charset="0"/>
                <a:ea typeface="Helvetica Neue UltraLight" panose="02000206000000020004" pitchFamily="2" charset="0"/>
                <a:hlinkClick r:id="rId3"/>
              </a:rPr>
              <a:t>chartability</a:t>
            </a:r>
            <a:endParaRPr dirty="0">
              <a:latin typeface="Helvetica Neue UltraLight" panose="02000206000000020004" pitchFamily="2" charset="0"/>
              <a:ea typeface="Helvetica Neue UltraLight" panose="02000206000000020004" pitchFamily="2" charset="0"/>
            </a:endParaRPr>
          </a:p>
        </p:txBody>
      </p:sp>
      <p:sp>
        <p:nvSpPr>
          <p:cNvPr id="3" name="Slide Number Placeholder 2">
            <a:extLst>
              <a:ext uri="{FF2B5EF4-FFF2-40B4-BE49-F238E27FC236}">
                <a16:creationId xmlns:a16="http://schemas.microsoft.com/office/drawing/2014/main" id="{3E122D86-4C89-DB8B-333B-86B1BD320109}"/>
              </a:ext>
            </a:extLst>
          </p:cNvPr>
          <p:cNvSpPr>
            <a:spLocks noGrp="1"/>
          </p:cNvSpPr>
          <p:nvPr>
            <p:ph type="sldNum" sz="quarter" idx="2"/>
          </p:nvPr>
        </p:nvSpPr>
        <p:spPr/>
        <p:txBody>
          <a:bodyPr/>
          <a:lstStyle/>
          <a:p>
            <a:fld id="{86CB4B4D-7CA3-9044-876B-883B54F8677D}" type="slidenum">
              <a:rPr lang="en-US" smtClean="0"/>
              <a:t>57</a:t>
            </a:fld>
            <a:endParaRPr lang="en-US"/>
          </a:p>
        </p:txBody>
      </p:sp>
      <p:pic>
        <p:nvPicPr>
          <p:cNvPr id="10" name="Picture 2" descr="Axle lab">
            <a:extLst>
              <a:ext uri="{FF2B5EF4-FFF2-40B4-BE49-F238E27FC236}">
                <a16:creationId xmlns:a16="http://schemas.microsoft.com/office/drawing/2014/main" id="{333C0CF9-E9CF-53C1-7F81-4A4EA431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320" y="8804737"/>
            <a:ext cx="381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0ECC10-99C9-077D-9E08-F77A0EFD5761}"/>
              </a:ext>
              <a:ext uri="{C183D7F6-B498-43B3-948B-1728B52AA6E4}">
                <adec:decorative xmlns:adec="http://schemas.microsoft.com/office/drawing/2017/decorative" val="1"/>
              </a:ext>
            </a:extLst>
          </p:cNvPr>
          <p:cNvSpPr/>
          <p:nvPr/>
        </p:nvSpPr>
        <p:spPr>
          <a:xfrm>
            <a:off x="20335461" y="11827565"/>
            <a:ext cx="3419061" cy="11044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7F1D1F8C-6A6F-703D-A1ED-FBE7C4ED280D}"/>
              </a:ext>
            </a:extLst>
          </p:cNvPr>
          <p:cNvSpPr txBox="1"/>
          <p:nvPr/>
        </p:nvSpPr>
        <p:spPr>
          <a:xfrm>
            <a:off x="20747320"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hlinkClick r:id="rId5"/>
              </a:rPr>
              <a:t>dig.cmu.edu</a:t>
            </a:r>
            <a:endParaRPr kumimoji="0" lang="en-US" sz="3600" u="none" strike="noStrike" cap="none" spc="0" normalizeH="0" baseline="0" dirty="0">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endParaRPr>
          </a:p>
        </p:txBody>
      </p:sp>
      <p:sp>
        <p:nvSpPr>
          <p:cNvPr id="13" name="TextBox 12">
            <a:extLst>
              <a:ext uri="{FF2B5EF4-FFF2-40B4-BE49-F238E27FC236}">
                <a16:creationId xmlns:a16="http://schemas.microsoft.com/office/drawing/2014/main" id="{3F909D67-9D32-D961-CA65-982193079029}"/>
              </a:ext>
            </a:extLst>
          </p:cNvPr>
          <p:cNvSpPr txBox="1"/>
          <p:nvPr/>
        </p:nvSpPr>
        <p:spPr>
          <a:xfrm>
            <a:off x="17501767"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hlinkClick r:id="rId6"/>
              </a:rPr>
              <a:t>axle-</a:t>
            </a:r>
            <a:r>
              <a:rPr kumimoji="0" lang="en-US" sz="3600" u="none" strike="noStrike" cap="none" spc="0" normalizeH="0" baseline="0" dirty="0" err="1">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hlinkClick r:id="rId6"/>
              </a:rPr>
              <a:t>lab.com</a:t>
            </a:r>
            <a:endParaRPr kumimoji="0" lang="en-US" sz="3600" u="none" strike="noStrike" cap="none" spc="0" normalizeH="0" baseline="0" dirty="0">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endParaRPr>
          </a:p>
        </p:txBody>
      </p:sp>
      <p:pic>
        <p:nvPicPr>
          <p:cNvPr id="28674" name="Picture 2" descr="Dominik Moritz photo">
            <a:extLst>
              <a:ext uri="{FF2B5EF4-FFF2-40B4-BE49-F238E27FC236}">
                <a16:creationId xmlns:a16="http://schemas.microsoft.com/office/drawing/2014/main" id="{752AE1C6-7177-EA9F-4F24-74FB17A30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717"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Cynthia photo">
            <a:extLst>
              <a:ext uri="{FF2B5EF4-FFF2-40B4-BE49-F238E27FC236}">
                <a16:creationId xmlns:a16="http://schemas.microsoft.com/office/drawing/2014/main" id="{6E5AEAE7-43A3-055E-B134-B14CC5D61EEE}"/>
              </a:ext>
            </a:extLst>
          </p:cNvPr>
          <p:cNvPicPr>
            <a:picLocks noChangeAspect="1"/>
          </p:cNvPicPr>
          <p:nvPr/>
        </p:nvPicPr>
        <p:blipFill>
          <a:blip r:embed="rId8"/>
          <a:stretch>
            <a:fillRect/>
          </a:stretch>
        </p:blipFill>
        <p:spPr>
          <a:xfrm>
            <a:off x="5024962" y="9784173"/>
            <a:ext cx="2254892" cy="2254892"/>
          </a:xfrm>
          <a:prstGeom prst="ellipse">
            <a:avLst/>
          </a:prstGeom>
        </p:spPr>
      </p:pic>
      <p:pic>
        <p:nvPicPr>
          <p:cNvPr id="28676" name="Picture 4" descr="Frank photo">
            <a:extLst>
              <a:ext uri="{FF2B5EF4-FFF2-40B4-BE49-F238E27FC236}">
                <a16:creationId xmlns:a16="http://schemas.microsoft.com/office/drawing/2014/main" id="{478DA088-D450-35B0-0C8C-EB29FBCB6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329"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28678" name="Picture 6" descr="Human-Computer Interaction Institute">
            <a:extLst>
              <a:ext uri="{FF2B5EF4-FFF2-40B4-BE49-F238E27FC236}">
                <a16:creationId xmlns:a16="http://schemas.microsoft.com/office/drawing/2014/main" id="{D04F88BB-ACB6-D477-C596-F8B2AB8194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2180" y="9412668"/>
            <a:ext cx="447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E16220-855B-11D7-7E82-B90EF8892E06}"/>
              </a:ext>
            </a:extLst>
          </p:cNvPr>
          <p:cNvSpPr txBox="1"/>
          <p:nvPr/>
        </p:nvSpPr>
        <p:spPr>
          <a:xfrm>
            <a:off x="13530457" y="11980685"/>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hlinkClick r:id="rId11"/>
              </a:rPr>
              <a:t>hcii.cmu.edu</a:t>
            </a:r>
            <a:endParaRPr kumimoji="0" lang="en-US" sz="3600" u="none" strike="noStrike" cap="none" spc="0" normalizeH="0" baseline="0" dirty="0">
              <a:ln>
                <a:noFill/>
              </a:ln>
              <a:solidFill>
                <a:srgbClr val="5E5E5E"/>
              </a:solidFill>
              <a:effectLst/>
              <a:uFillTx/>
              <a:latin typeface="Helvetica Neue UltraLight" panose="02000206000000020004" pitchFamily="2" charset="0"/>
              <a:ea typeface="Helvetica Neue UltraLight" panose="02000206000000020004" pitchFamily="2" charset="0"/>
              <a:sym typeface="Helvetica Neue"/>
            </a:endParaRP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A lot we couldn’t fit in the paper!</a:t>
            </a:r>
            <a:endParaRPr dirty="0"/>
          </a:p>
        </p:txBody>
      </p:sp>
      <p:sp>
        <p:nvSpPr>
          <p:cNvPr id="142" name="Google Shape;142;g10104eaf235_1_123"/>
          <p:cNvSpPr txBox="1">
            <a:spLocks noGrp="1"/>
          </p:cNvSpPr>
          <p:nvPr>
            <p:ph type="body" idx="1"/>
          </p:nvPr>
        </p:nvSpPr>
        <p:spPr>
          <a:xfrm>
            <a:off x="1206500" y="23729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dirty="0"/>
              <a:t>(Testing </a:t>
            </a:r>
            <a:r>
              <a:rPr lang="en-US" i="1" dirty="0"/>
              <a:t>in the wild </a:t>
            </a:r>
            <a:r>
              <a:rPr lang="en-US" dirty="0"/>
              <a:t>comes at the cost of intellectual property concerns.)</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58</a:t>
            </a:fld>
            <a:endParaRPr/>
          </a:p>
        </p:txBody>
      </p:sp>
      <p:sp>
        <p:nvSpPr>
          <p:cNvPr id="7" name="CMU 05-899, Fall 2021">
            <a:extLst>
              <a:ext uri="{FF2B5EF4-FFF2-40B4-BE49-F238E27FC236}">
                <a16:creationId xmlns:a16="http://schemas.microsoft.com/office/drawing/2014/main" id="{E3032A65-71C5-1624-44D8-B31B6362136A}"/>
              </a:ext>
            </a:extLst>
          </p:cNvPr>
          <p:cNvSpPr txBox="1">
            <a:spLocks/>
          </p:cNvSpPr>
          <p:nvPr/>
        </p:nvSpPr>
        <p:spPr>
          <a:xfrm>
            <a:off x="584046" y="12636500"/>
            <a:ext cx="9280101"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lnSpcReduction="20000"/>
          </a:bodyPr>
          <a:lst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
        <p:nvSpPr>
          <p:cNvPr id="2" name="Oval 1">
            <a:extLst>
              <a:ext uri="{FF2B5EF4-FFF2-40B4-BE49-F238E27FC236}">
                <a16:creationId xmlns:a16="http://schemas.microsoft.com/office/drawing/2014/main" id="{5269CC79-4869-8B0F-4D01-C648946EEE17}"/>
              </a:ext>
            </a:extLst>
          </p:cNvPr>
          <p:cNvSpPr/>
          <p:nvPr/>
        </p:nvSpPr>
        <p:spPr>
          <a:xfrm>
            <a:off x="2365188" y="5546888"/>
            <a:ext cx="1888434" cy="1808922"/>
          </a:xfrm>
          <a:prstGeom prst="ellips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Oval 7">
            <a:extLst>
              <a:ext uri="{FF2B5EF4-FFF2-40B4-BE49-F238E27FC236}">
                <a16:creationId xmlns:a16="http://schemas.microsoft.com/office/drawing/2014/main" id="{0440D5CB-DCC2-B935-E22E-0C1A1053EFAB}"/>
              </a:ext>
            </a:extLst>
          </p:cNvPr>
          <p:cNvSpPr/>
          <p:nvPr/>
        </p:nvSpPr>
        <p:spPr>
          <a:xfrm>
            <a:off x="10781651" y="5546888"/>
            <a:ext cx="1888434" cy="1808922"/>
          </a:xfrm>
          <a:prstGeom prst="ellips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a:extLst>
              <a:ext uri="{FF2B5EF4-FFF2-40B4-BE49-F238E27FC236}">
                <a16:creationId xmlns:a16="http://schemas.microsoft.com/office/drawing/2014/main" id="{7C22A9F5-C91A-320A-C36D-57BE9426CE15}"/>
              </a:ext>
            </a:extLst>
          </p:cNvPr>
          <p:cNvSpPr/>
          <p:nvPr/>
        </p:nvSpPr>
        <p:spPr>
          <a:xfrm>
            <a:off x="19552079" y="5546888"/>
            <a:ext cx="1888434" cy="1808922"/>
          </a:xfrm>
          <a:prstGeom prst="ellips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riangle 2">
            <a:extLst>
              <a:ext uri="{FF2B5EF4-FFF2-40B4-BE49-F238E27FC236}">
                <a16:creationId xmlns:a16="http://schemas.microsoft.com/office/drawing/2014/main" id="{A05ECC4F-E95A-D679-2AE1-C4D55091D143}"/>
              </a:ext>
            </a:extLst>
          </p:cNvPr>
          <p:cNvSpPr/>
          <p:nvPr/>
        </p:nvSpPr>
        <p:spPr>
          <a:xfrm>
            <a:off x="2375525" y="10169409"/>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riangle 12">
            <a:extLst>
              <a:ext uri="{FF2B5EF4-FFF2-40B4-BE49-F238E27FC236}">
                <a16:creationId xmlns:a16="http://schemas.microsoft.com/office/drawing/2014/main" id="{5B2487DD-329E-C780-0CA4-39707F70F1AD}"/>
              </a:ext>
            </a:extLst>
          </p:cNvPr>
          <p:cNvSpPr/>
          <p:nvPr/>
        </p:nvSpPr>
        <p:spPr>
          <a:xfrm>
            <a:off x="17684318" y="8794423"/>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riangle 13">
            <a:extLst>
              <a:ext uri="{FF2B5EF4-FFF2-40B4-BE49-F238E27FC236}">
                <a16:creationId xmlns:a16="http://schemas.microsoft.com/office/drawing/2014/main" id="{35D805D5-51E4-5661-FBBF-8E187422A286}"/>
              </a:ext>
            </a:extLst>
          </p:cNvPr>
          <p:cNvSpPr/>
          <p:nvPr/>
        </p:nvSpPr>
        <p:spPr>
          <a:xfrm>
            <a:off x="21440513" y="8767051"/>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Cross 3">
            <a:extLst>
              <a:ext uri="{FF2B5EF4-FFF2-40B4-BE49-F238E27FC236}">
                <a16:creationId xmlns:a16="http://schemas.microsoft.com/office/drawing/2014/main" id="{3EFF431D-9DB2-AF15-4519-2D6A778B08D2}"/>
              </a:ext>
            </a:extLst>
          </p:cNvPr>
          <p:cNvSpPr/>
          <p:nvPr/>
        </p:nvSpPr>
        <p:spPr>
          <a:xfrm>
            <a:off x="19552079" y="10388027"/>
            <a:ext cx="1888434" cy="1910022"/>
          </a:xfrm>
          <a:prstGeom prst="plus">
            <a:avLst>
              <a:gd name="adj" fmla="val 35526"/>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Cross 16">
            <a:extLst>
              <a:ext uri="{FF2B5EF4-FFF2-40B4-BE49-F238E27FC236}">
                <a16:creationId xmlns:a16="http://schemas.microsoft.com/office/drawing/2014/main" id="{0E1ECA19-FD94-B514-733F-87EDDBE3CC96}"/>
              </a:ext>
            </a:extLst>
          </p:cNvPr>
          <p:cNvSpPr/>
          <p:nvPr/>
        </p:nvSpPr>
        <p:spPr>
          <a:xfrm>
            <a:off x="10781651" y="11681489"/>
            <a:ext cx="1888434" cy="1910022"/>
          </a:xfrm>
          <a:prstGeom prst="plus">
            <a:avLst>
              <a:gd name="adj" fmla="val 35526"/>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2" name="Straight Arrow Connector 11">
            <a:extLst>
              <a:ext uri="{FF2B5EF4-FFF2-40B4-BE49-F238E27FC236}">
                <a16:creationId xmlns:a16="http://schemas.microsoft.com/office/drawing/2014/main" id="{C1FF224B-F12C-5096-5397-5F3FB3802083}"/>
              </a:ext>
            </a:extLst>
          </p:cNvPr>
          <p:cNvCxnSpPr>
            <a:stCxn id="3" idx="0"/>
            <a:endCxn id="2" idx="4"/>
          </p:cNvCxnSpPr>
          <p:nvPr/>
        </p:nvCxnSpPr>
        <p:spPr>
          <a:xfrm flipH="1" flipV="1">
            <a:off x="3309405" y="7355810"/>
            <a:ext cx="1" cy="2813599"/>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3F10A87-7158-99A2-EFA0-DE17C0966537}"/>
              </a:ext>
            </a:extLst>
          </p:cNvPr>
          <p:cNvCxnSpPr>
            <a:cxnSpLocks/>
            <a:stCxn id="13" idx="0"/>
            <a:endCxn id="9" idx="3"/>
          </p:cNvCxnSpPr>
          <p:nvPr/>
        </p:nvCxnSpPr>
        <p:spPr>
          <a:xfrm flipV="1">
            <a:off x="18618199" y="7090900"/>
            <a:ext cx="1210435" cy="1703523"/>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27AD5B8C-671A-B53C-DD16-26D123E915DC}"/>
              </a:ext>
            </a:extLst>
          </p:cNvPr>
          <p:cNvCxnSpPr>
            <a:cxnSpLocks/>
            <a:stCxn id="14" idx="0"/>
            <a:endCxn id="9" idx="5"/>
          </p:cNvCxnSpPr>
          <p:nvPr/>
        </p:nvCxnSpPr>
        <p:spPr>
          <a:xfrm flipH="1" flipV="1">
            <a:off x="21163958" y="7090900"/>
            <a:ext cx="1210436" cy="1676151"/>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8A0BF03-70A9-E28B-A548-5E2AF74E79E3}"/>
              </a:ext>
            </a:extLst>
          </p:cNvPr>
          <p:cNvCxnSpPr>
            <a:cxnSpLocks/>
            <a:stCxn id="17" idx="0"/>
            <a:endCxn id="8" idx="4"/>
          </p:cNvCxnSpPr>
          <p:nvPr/>
        </p:nvCxnSpPr>
        <p:spPr>
          <a:xfrm flipV="1">
            <a:off x="11725868" y="7355810"/>
            <a:ext cx="0" cy="4325679"/>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8" name="Triangle 27">
            <a:extLst>
              <a:ext uri="{FF2B5EF4-FFF2-40B4-BE49-F238E27FC236}">
                <a16:creationId xmlns:a16="http://schemas.microsoft.com/office/drawing/2014/main" id="{0E97D42F-6EDC-9DEA-EFE2-F6F2973AD24A}"/>
              </a:ext>
            </a:extLst>
          </p:cNvPr>
          <p:cNvSpPr/>
          <p:nvPr/>
        </p:nvSpPr>
        <p:spPr>
          <a:xfrm>
            <a:off x="4253924" y="8478049"/>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Triangle 28">
            <a:extLst>
              <a:ext uri="{FF2B5EF4-FFF2-40B4-BE49-F238E27FC236}">
                <a16:creationId xmlns:a16="http://schemas.microsoft.com/office/drawing/2014/main" id="{50B9667A-6B89-0FB1-81DE-84663A057489}"/>
              </a:ext>
            </a:extLst>
          </p:cNvPr>
          <p:cNvSpPr/>
          <p:nvPr/>
        </p:nvSpPr>
        <p:spPr>
          <a:xfrm>
            <a:off x="497427" y="8478049"/>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Triangle 30">
            <a:extLst>
              <a:ext uri="{FF2B5EF4-FFF2-40B4-BE49-F238E27FC236}">
                <a16:creationId xmlns:a16="http://schemas.microsoft.com/office/drawing/2014/main" id="{9E1CE4A5-F64D-930E-0662-6A8E910EFCD5}"/>
              </a:ext>
            </a:extLst>
          </p:cNvPr>
          <p:cNvSpPr/>
          <p:nvPr/>
        </p:nvSpPr>
        <p:spPr>
          <a:xfrm>
            <a:off x="14764939" y="6019772"/>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Triangle 34">
            <a:extLst>
              <a:ext uri="{FF2B5EF4-FFF2-40B4-BE49-F238E27FC236}">
                <a16:creationId xmlns:a16="http://schemas.microsoft.com/office/drawing/2014/main" id="{E7D9347D-89F3-C208-63DC-552122473296}"/>
              </a:ext>
            </a:extLst>
          </p:cNvPr>
          <p:cNvSpPr/>
          <p:nvPr/>
        </p:nvSpPr>
        <p:spPr>
          <a:xfrm>
            <a:off x="6867985" y="6019773"/>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Triangle 35">
            <a:extLst>
              <a:ext uri="{FF2B5EF4-FFF2-40B4-BE49-F238E27FC236}">
                <a16:creationId xmlns:a16="http://schemas.microsoft.com/office/drawing/2014/main" id="{6B243502-F3B5-705E-812B-F53B3CD00DDD}"/>
              </a:ext>
            </a:extLst>
          </p:cNvPr>
          <p:cNvSpPr/>
          <p:nvPr/>
        </p:nvSpPr>
        <p:spPr>
          <a:xfrm>
            <a:off x="6844439" y="7968044"/>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Triangle 36">
            <a:extLst>
              <a:ext uri="{FF2B5EF4-FFF2-40B4-BE49-F238E27FC236}">
                <a16:creationId xmlns:a16="http://schemas.microsoft.com/office/drawing/2014/main" id="{EF976E13-D5D1-C70F-B555-3B2DC046F539}"/>
              </a:ext>
            </a:extLst>
          </p:cNvPr>
          <p:cNvSpPr/>
          <p:nvPr/>
        </p:nvSpPr>
        <p:spPr>
          <a:xfrm>
            <a:off x="7597959" y="9931173"/>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Triangle 38">
            <a:extLst>
              <a:ext uri="{FF2B5EF4-FFF2-40B4-BE49-F238E27FC236}">
                <a16:creationId xmlns:a16="http://schemas.microsoft.com/office/drawing/2014/main" id="{F182A030-16F5-2DE3-C51F-8C5A2C6CC71B}"/>
              </a:ext>
            </a:extLst>
          </p:cNvPr>
          <p:cNvSpPr/>
          <p:nvPr/>
        </p:nvSpPr>
        <p:spPr>
          <a:xfrm>
            <a:off x="8857747" y="11297504"/>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Triangle 40">
            <a:extLst>
              <a:ext uri="{FF2B5EF4-FFF2-40B4-BE49-F238E27FC236}">
                <a16:creationId xmlns:a16="http://schemas.microsoft.com/office/drawing/2014/main" id="{1CAF62EC-205F-619D-B4A9-4E01BC3CE1AB}"/>
              </a:ext>
            </a:extLst>
          </p:cNvPr>
          <p:cNvSpPr/>
          <p:nvPr/>
        </p:nvSpPr>
        <p:spPr>
          <a:xfrm>
            <a:off x="14764940" y="7838946"/>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Triangle 41">
            <a:extLst>
              <a:ext uri="{FF2B5EF4-FFF2-40B4-BE49-F238E27FC236}">
                <a16:creationId xmlns:a16="http://schemas.microsoft.com/office/drawing/2014/main" id="{72A8BF54-9F08-4FFA-3039-D8C6CC6A09FD}"/>
              </a:ext>
            </a:extLst>
          </p:cNvPr>
          <p:cNvSpPr/>
          <p:nvPr/>
        </p:nvSpPr>
        <p:spPr>
          <a:xfrm>
            <a:off x="12705523" y="11297505"/>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Triangle 42">
            <a:extLst>
              <a:ext uri="{FF2B5EF4-FFF2-40B4-BE49-F238E27FC236}">
                <a16:creationId xmlns:a16="http://schemas.microsoft.com/office/drawing/2014/main" id="{6EE2BD17-5769-7E16-C4AA-868F8E7B25BF}"/>
              </a:ext>
            </a:extLst>
          </p:cNvPr>
          <p:cNvSpPr/>
          <p:nvPr/>
        </p:nvSpPr>
        <p:spPr>
          <a:xfrm>
            <a:off x="13988929" y="9776989"/>
            <a:ext cx="1867761" cy="1610139"/>
          </a:xfrm>
          <a:prstGeom prst="triangle">
            <a:avLst/>
          </a:prstGeom>
          <a:solidFill>
            <a:schemeClr val="bg1"/>
          </a:solidFill>
          <a:ln w="63500" cap="flat">
            <a:solidFill>
              <a:srgbClr val="000000"/>
            </a:solidFill>
            <a:prstDash val="sys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55" name="Straight Arrow Connector 54">
            <a:extLst>
              <a:ext uri="{FF2B5EF4-FFF2-40B4-BE49-F238E27FC236}">
                <a16:creationId xmlns:a16="http://schemas.microsoft.com/office/drawing/2014/main" id="{BE39F14A-C6E9-5FF2-B2E6-0BC4122E5230}"/>
              </a:ext>
            </a:extLst>
          </p:cNvPr>
          <p:cNvCxnSpPr>
            <a:cxnSpLocks/>
            <a:stCxn id="4" idx="0"/>
            <a:endCxn id="9" idx="4"/>
          </p:cNvCxnSpPr>
          <p:nvPr/>
        </p:nvCxnSpPr>
        <p:spPr>
          <a:xfrm flipV="1">
            <a:off x="20496296" y="7355810"/>
            <a:ext cx="0" cy="303221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FBBB2B80-FF2F-DC4F-5AE8-20BB479F5BC1}"/>
              </a:ext>
            </a:extLst>
          </p:cNvPr>
          <p:cNvCxnSpPr>
            <a:cxnSpLocks/>
            <a:stCxn id="28" idx="0"/>
            <a:endCxn id="2" idx="5"/>
          </p:cNvCxnSpPr>
          <p:nvPr/>
        </p:nvCxnSpPr>
        <p:spPr>
          <a:xfrm flipH="1" flipV="1">
            <a:off x="3977067" y="7090900"/>
            <a:ext cx="1210738" cy="1387149"/>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2957A21A-9F5E-5792-69B4-DF0B9135201E}"/>
              </a:ext>
            </a:extLst>
          </p:cNvPr>
          <p:cNvCxnSpPr>
            <a:cxnSpLocks/>
            <a:stCxn id="29" idx="0"/>
            <a:endCxn id="2" idx="3"/>
          </p:cNvCxnSpPr>
          <p:nvPr/>
        </p:nvCxnSpPr>
        <p:spPr>
          <a:xfrm flipV="1">
            <a:off x="1431308" y="7090900"/>
            <a:ext cx="1210435" cy="1387149"/>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7" name="Straight Arrow Connector 66">
            <a:extLst>
              <a:ext uri="{FF2B5EF4-FFF2-40B4-BE49-F238E27FC236}">
                <a16:creationId xmlns:a16="http://schemas.microsoft.com/office/drawing/2014/main" id="{EA038389-BB33-510B-AD7B-002F3F4822C3}"/>
              </a:ext>
            </a:extLst>
          </p:cNvPr>
          <p:cNvCxnSpPr>
            <a:cxnSpLocks/>
            <a:stCxn id="39" idx="0"/>
            <a:endCxn id="8" idx="4"/>
          </p:cNvCxnSpPr>
          <p:nvPr/>
        </p:nvCxnSpPr>
        <p:spPr>
          <a:xfrm flipV="1">
            <a:off x="9791628" y="7355810"/>
            <a:ext cx="1934240" cy="3941694"/>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0589CFB0-C409-84AF-4DDE-6356251606DD}"/>
              </a:ext>
            </a:extLst>
          </p:cNvPr>
          <p:cNvCxnSpPr>
            <a:cxnSpLocks/>
            <a:stCxn id="37" idx="5"/>
            <a:endCxn id="8" idx="4"/>
          </p:cNvCxnSpPr>
          <p:nvPr/>
        </p:nvCxnSpPr>
        <p:spPr>
          <a:xfrm flipV="1">
            <a:off x="8998780" y="7355810"/>
            <a:ext cx="2727088" cy="3380433"/>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4AF36CD2-4ABD-374B-B0EB-7119B6BB54D3}"/>
              </a:ext>
            </a:extLst>
          </p:cNvPr>
          <p:cNvCxnSpPr>
            <a:cxnSpLocks/>
            <a:stCxn id="36" idx="5"/>
            <a:endCxn id="8" idx="3"/>
          </p:cNvCxnSpPr>
          <p:nvPr/>
        </p:nvCxnSpPr>
        <p:spPr>
          <a:xfrm flipV="1">
            <a:off x="8245260" y="7090900"/>
            <a:ext cx="2812946" cy="1682214"/>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2" name="Straight Arrow Connector 81">
            <a:extLst>
              <a:ext uri="{FF2B5EF4-FFF2-40B4-BE49-F238E27FC236}">
                <a16:creationId xmlns:a16="http://schemas.microsoft.com/office/drawing/2014/main" id="{725D93CA-4A38-7A67-4FD1-03AF5AD3FE85}"/>
              </a:ext>
            </a:extLst>
          </p:cNvPr>
          <p:cNvCxnSpPr>
            <a:cxnSpLocks/>
            <a:stCxn id="35" idx="5"/>
            <a:endCxn id="8" idx="2"/>
          </p:cNvCxnSpPr>
          <p:nvPr/>
        </p:nvCxnSpPr>
        <p:spPr>
          <a:xfrm flipV="1">
            <a:off x="8268806" y="6451349"/>
            <a:ext cx="2512845" cy="373494"/>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5" name="Straight Arrow Connector 84">
            <a:extLst>
              <a:ext uri="{FF2B5EF4-FFF2-40B4-BE49-F238E27FC236}">
                <a16:creationId xmlns:a16="http://schemas.microsoft.com/office/drawing/2014/main" id="{C78DD256-2A56-9004-AF66-FEF1F910430A}"/>
              </a:ext>
            </a:extLst>
          </p:cNvPr>
          <p:cNvCxnSpPr>
            <a:cxnSpLocks/>
            <a:stCxn id="43" idx="1"/>
            <a:endCxn id="8" idx="4"/>
          </p:cNvCxnSpPr>
          <p:nvPr/>
        </p:nvCxnSpPr>
        <p:spPr>
          <a:xfrm flipH="1" flipV="1">
            <a:off x="11725868" y="7355810"/>
            <a:ext cx="2730001" cy="3226249"/>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91" name="Straight Arrow Connector 90">
            <a:extLst>
              <a:ext uri="{FF2B5EF4-FFF2-40B4-BE49-F238E27FC236}">
                <a16:creationId xmlns:a16="http://schemas.microsoft.com/office/drawing/2014/main" id="{53FEF6E6-BE17-4768-5A92-DD3A87F91AB6}"/>
              </a:ext>
            </a:extLst>
          </p:cNvPr>
          <p:cNvCxnSpPr>
            <a:cxnSpLocks/>
            <a:stCxn id="42" idx="0"/>
            <a:endCxn id="8" idx="4"/>
          </p:cNvCxnSpPr>
          <p:nvPr/>
        </p:nvCxnSpPr>
        <p:spPr>
          <a:xfrm flipH="1" flipV="1">
            <a:off x="11725868" y="7355810"/>
            <a:ext cx="1913536" cy="3941695"/>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94" name="Straight Arrow Connector 93">
            <a:extLst>
              <a:ext uri="{FF2B5EF4-FFF2-40B4-BE49-F238E27FC236}">
                <a16:creationId xmlns:a16="http://schemas.microsoft.com/office/drawing/2014/main" id="{50404AF3-9A44-373D-888C-C164BAD13650}"/>
              </a:ext>
            </a:extLst>
          </p:cNvPr>
          <p:cNvCxnSpPr>
            <a:cxnSpLocks/>
            <a:stCxn id="41" idx="1"/>
            <a:endCxn id="8" idx="5"/>
          </p:cNvCxnSpPr>
          <p:nvPr/>
        </p:nvCxnSpPr>
        <p:spPr>
          <a:xfrm flipH="1" flipV="1">
            <a:off x="12393530" y="7090900"/>
            <a:ext cx="2838350" cy="1553116"/>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97" name="Straight Arrow Connector 96">
            <a:extLst>
              <a:ext uri="{FF2B5EF4-FFF2-40B4-BE49-F238E27FC236}">
                <a16:creationId xmlns:a16="http://schemas.microsoft.com/office/drawing/2014/main" id="{1CC0EAED-A964-316C-50D8-D35CA30FFBB7}"/>
              </a:ext>
            </a:extLst>
          </p:cNvPr>
          <p:cNvCxnSpPr>
            <a:cxnSpLocks/>
            <a:stCxn id="31" idx="1"/>
            <a:endCxn id="8" idx="6"/>
          </p:cNvCxnSpPr>
          <p:nvPr/>
        </p:nvCxnSpPr>
        <p:spPr>
          <a:xfrm flipH="1" flipV="1">
            <a:off x="12670085" y="6451349"/>
            <a:ext cx="2561794" cy="373493"/>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0648140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Citations for the % disability figure</a:t>
            </a:r>
            <a:endParaRPr dirty="0"/>
          </a:p>
        </p:txBody>
      </p:sp>
      <p:sp>
        <p:nvSpPr>
          <p:cNvPr id="142" name="Google Shape;142;g10104eaf235_1_123"/>
          <p:cNvSpPr txBox="1">
            <a:spLocks noGrp="1"/>
          </p:cNvSpPr>
          <p:nvPr>
            <p:ph type="body" idx="1"/>
          </p:nvPr>
        </p:nvSpPr>
        <p:spPr>
          <a:xfrm>
            <a:off x="1206500" y="2372961"/>
            <a:ext cx="21971100" cy="6367001"/>
          </a:xfrm>
          <a:prstGeom prst="rect">
            <a:avLst/>
          </a:prstGeom>
          <a:noFill/>
          <a:ln>
            <a:noFill/>
          </a:ln>
        </p:spPr>
        <p:txBody>
          <a:bodyPr spcFirstLastPara="1" wrap="square" lIns="45700" tIns="45700" rIns="45700" bIns="45700" anchor="t" anchorCtr="0">
            <a:normAutofit/>
          </a:bodyPr>
          <a:lstStyle/>
          <a:p>
            <a:pPr marL="685800" lvl="0" indent="-685800">
              <a:buFont typeface="Arial" panose="020B0604020202020204" pitchFamily="34" charset="0"/>
              <a:buChar char="•"/>
            </a:pPr>
            <a:r>
              <a:rPr lang="en-US" dirty="0"/>
              <a:t>Counts of papers: </a:t>
            </a:r>
            <a:r>
              <a:rPr lang="en-US" b="1" dirty="0"/>
              <a:t>my own, </a:t>
            </a:r>
            <a:r>
              <a:rPr lang="en-US" dirty="0"/>
              <a:t>plus </a:t>
            </a:r>
            <a:r>
              <a:rPr lang="en-US" dirty="0">
                <a:hlinkClick r:id="rId3"/>
              </a:rPr>
              <a:t>https://doi.org/10.1111/cgf.14298</a:t>
            </a:r>
            <a:r>
              <a:rPr lang="en-US" dirty="0"/>
              <a:t> </a:t>
            </a:r>
            <a:endParaRPr lang="en-US" b="1" dirty="0"/>
          </a:p>
          <a:p>
            <a:pPr marL="685800" lvl="0" indent="-685800">
              <a:buFont typeface="Arial" panose="020B0604020202020204" pitchFamily="34" charset="0"/>
              <a:buChar char="•"/>
            </a:pPr>
            <a:r>
              <a:rPr lang="en-US" sz="5500" dirty="0">
                <a:latin typeface="Helvetica Neue"/>
                <a:ea typeface="Helvetica Neue"/>
                <a:cs typeface="Helvetica Neue"/>
                <a:sym typeface="Helvetica Neue"/>
              </a:rPr>
              <a:t>% CVD: </a:t>
            </a:r>
            <a:r>
              <a:rPr lang="en-US" sz="5500" dirty="0">
                <a:latin typeface="Helvetica Neue"/>
                <a:ea typeface="Helvetica Neue"/>
                <a:cs typeface="Helvetica Neue"/>
                <a:sym typeface="Helvetica Neue"/>
                <a:hlinkClick r:id="rId4"/>
              </a:rPr>
              <a:t>https://doi.org/10.1364/josaa.29.000313</a:t>
            </a:r>
            <a:r>
              <a:rPr lang="en-US" sz="5500" dirty="0">
                <a:latin typeface="Helvetica Neue"/>
                <a:ea typeface="Helvetica Neue"/>
                <a:cs typeface="Helvetica Neue"/>
                <a:sym typeface="Helvetica Neue"/>
              </a:rPr>
              <a:t> </a:t>
            </a:r>
          </a:p>
          <a:p>
            <a:pPr marL="685800" lvl="0" indent="-685800">
              <a:buFont typeface="Arial" panose="020B0604020202020204" pitchFamily="34" charset="0"/>
              <a:buChar char="•"/>
            </a:pPr>
            <a:r>
              <a:rPr lang="en-US" dirty="0"/>
              <a:t>% Motor, Blind, Cognitive: </a:t>
            </a:r>
            <a:r>
              <a:rPr lang="en-US" dirty="0">
                <a:hlinkClick r:id="rId5"/>
              </a:rPr>
              <a:t>https://www.cdc.gov/ncbddd/disabilityandhealth/infographic-disability-impacts-all.html</a:t>
            </a:r>
            <a:endParaRPr lang="en-US" dirty="0"/>
          </a:p>
          <a:p>
            <a:pPr marL="685800" lvl="0" indent="-685800">
              <a:buFont typeface="Arial" panose="020B0604020202020204" pitchFamily="34" charset="0"/>
              <a:buChar char="•"/>
            </a:pPr>
            <a:r>
              <a:rPr lang="en-US" sz="5500" dirty="0">
                <a:latin typeface="Helvetica Neue"/>
                <a:ea typeface="Helvetica Neue"/>
                <a:cs typeface="Helvetica Neue"/>
                <a:sym typeface="Helvetica Neue"/>
              </a:rPr>
              <a:t>% vestibular: </a:t>
            </a:r>
            <a:r>
              <a:rPr lang="en-US" sz="5500" dirty="0">
                <a:latin typeface="Helvetica Neue"/>
                <a:ea typeface="Helvetica Neue"/>
                <a:cs typeface="Helvetica Neue"/>
                <a:sym typeface="Helvetica Neue"/>
                <a:hlinkClick r:id="rId6"/>
              </a:rPr>
              <a:t>https://doi.org/10.3233%2FVES-130498</a:t>
            </a:r>
            <a:r>
              <a:rPr lang="en-US" sz="5500" dirty="0">
                <a:latin typeface="Helvetica Neue"/>
                <a:ea typeface="Helvetica Neue"/>
                <a:cs typeface="Helvetica Neue"/>
                <a:sym typeface="Helvetica Neue"/>
              </a:rPr>
              <a:t> </a:t>
            </a:r>
            <a:endParaRPr sz="5500" dirty="0">
              <a:latin typeface="Helvetica Neue"/>
              <a:ea typeface="Helvetica Neue"/>
              <a:cs typeface="Helvetica Neue"/>
              <a:sym typeface="Helvetica Neue"/>
            </a:endParaRPr>
          </a:p>
        </p:txBody>
      </p:sp>
      <p:sp>
        <p:nvSpPr>
          <p:cNvPr id="144" name="Google Shape;144;g10104eaf235_1_123"/>
          <p:cNvSpPr txBox="1">
            <a:spLocks noGrp="1"/>
          </p:cNvSpPr>
          <p:nvPr>
            <p:ph type="sldNum" idx="12"/>
          </p:nvPr>
        </p:nvSpPr>
        <p:spPr>
          <a:xfrm>
            <a:off x="23558552" y="13080999"/>
            <a:ext cx="241500" cy="379800"/>
          </a:xfrm>
          <a:prstGeom prst="rect">
            <a:avLst/>
          </a:prstGeom>
          <a:noFill/>
          <a:ln>
            <a:noFill/>
          </a:ln>
        </p:spPr>
        <p:txBody>
          <a:bodyPr spcFirstLastPara="1" wrap="square" lIns="50800" tIns="50800" rIns="50800" bIns="50800" anchor="b" anchorCtr="0">
            <a:spAutoFit/>
          </a:bodyPr>
          <a:lstStyle/>
          <a:p>
            <a:pPr marL="0" lvl="0" indent="0" algn="ctr" rtl="0">
              <a:lnSpc>
                <a:spcPct val="100000"/>
              </a:lnSpc>
              <a:spcBef>
                <a:spcPts val="0"/>
              </a:spcBef>
              <a:spcAft>
                <a:spcPts val="0"/>
              </a:spcAft>
              <a:buClr>
                <a:srgbClr val="5E5E5E"/>
              </a:buClr>
              <a:buSzPts val="1800"/>
              <a:buFont typeface="Helvetica Neue"/>
              <a:buNone/>
            </a:pPr>
            <a:fld id="{00000000-1234-1234-1234-123412341234}" type="slidenum">
              <a:rPr lang="en-US" sz="1800"/>
              <a:t>59</a:t>
            </a:fld>
            <a:endParaRPr/>
          </a:p>
        </p:txBody>
      </p:sp>
    </p:spTree>
    <p:extLst>
      <p:ext uri="{BB962C8B-B14F-4D97-AF65-F5344CB8AC3E}">
        <p14:creationId xmlns:p14="http://schemas.microsoft.com/office/powerpoint/2010/main" val="111817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p:txBody>
          <a:bodyPr>
            <a:normAutofit/>
          </a:bodyPr>
          <a:lstStyle/>
          <a:p>
            <a:r>
              <a:rPr lang="en-US" sz="8800" dirty="0"/>
              <a:t>Visualization informs the public and guides decision-making, policy, and business.</a:t>
            </a:r>
          </a:p>
        </p:txBody>
      </p:sp>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a:xfrm>
            <a:off x="23180040" y="13080999"/>
            <a:ext cx="368505" cy="374600"/>
          </a:xfrm>
        </p:spPr>
        <p:txBody>
          <a:bodyPr/>
          <a:lstStyle/>
          <a:p>
            <a:fld id="{86CB4B4D-7CA3-9044-876B-883B54F8677D}" type="slidenum">
              <a:rPr lang="en-US" smtClean="0"/>
              <a:t>6</a:t>
            </a:fld>
            <a:endParaRPr lang="en-US" dirty="0"/>
          </a:p>
        </p:txBody>
      </p:sp>
      <p:pic>
        <p:nvPicPr>
          <p:cNvPr id="13" name="Picture 12"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E62AAF-F480-8961-8547-E73D8F810B08}"/>
              </a:ext>
            </a:extLst>
          </p:cNvPr>
          <p:cNvPicPr>
            <a:picLocks noChangeAspect="1"/>
          </p:cNvPicPr>
          <p:nvPr/>
        </p:nvPicPr>
        <p:blipFill>
          <a:blip r:embed="rId3"/>
          <a:stretch>
            <a:fillRect/>
          </a:stretch>
        </p:blipFill>
        <p:spPr>
          <a:xfrm>
            <a:off x="877316" y="2159669"/>
            <a:ext cx="7662480" cy="5837720"/>
          </a:xfrm>
          <a:prstGeom prst="rect">
            <a:avLst/>
          </a:prstGeom>
        </p:spPr>
      </p:pic>
      <p:pic>
        <p:nvPicPr>
          <p:cNvPr id="1026" name="Picture 2" descr="Italy has turned the corner, with numbers of new cases now in decline, following in China's footsteps.&#10;&#10;Daily confirmed cases (7-day rolling avg.) by number of days since 30 daily cases first recorded. Stars represent national lockdowns.&#10;&#10;Chart showing Italian and Spanish daily new case counts beginning to decline, while new US case counts continue to rise above 20,000.">
            <a:extLst>
              <a:ext uri="{FF2B5EF4-FFF2-40B4-BE49-F238E27FC236}">
                <a16:creationId xmlns:a16="http://schemas.microsoft.com/office/drawing/2014/main" id="{9EEB319E-7228-CB87-2EAC-E3FE3D062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055" y="2631089"/>
            <a:ext cx="7512820" cy="536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as of Russian military control in Ukraine, Map.&#10;&#10;The map shows Russian military control just outside Kharkiv in the northeast east, to Donetsk to the east, and to Kherson and Crimea in the south.">
            <a:extLst>
              <a:ext uri="{FF2B5EF4-FFF2-40B4-BE49-F238E27FC236}">
                <a16:creationId xmlns:a16="http://schemas.microsoft.com/office/drawing/2014/main" id="{D9D35BA1-8060-ECBC-3066-F54E29A9A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7134" y="2507817"/>
            <a:ext cx="5855543" cy="54895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24EF8BA-52C0-5FB3-6790-3F2EA773934F}"/>
              </a:ext>
            </a:extLst>
          </p:cNvPr>
          <p:cNvSpPr txBox="1"/>
          <p:nvPr/>
        </p:nvSpPr>
        <p:spPr>
          <a:xfrm>
            <a:off x="877316" y="8046896"/>
            <a:ext cx="76624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Politics</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6"/>
              </a:rPr>
              <a:t>CNN</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7" name="TextBox 16">
            <a:extLst>
              <a:ext uri="{FF2B5EF4-FFF2-40B4-BE49-F238E27FC236}">
                <a16:creationId xmlns:a16="http://schemas.microsoft.com/office/drawing/2014/main" id="{D8CD9155-6013-A561-7588-B17AD7D833D8}"/>
              </a:ext>
            </a:extLst>
          </p:cNvPr>
          <p:cNvSpPr txBox="1"/>
          <p:nvPr/>
        </p:nvSpPr>
        <p:spPr>
          <a:xfrm>
            <a:off x="9322055" y="8046896"/>
            <a:ext cx="751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Health</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7"/>
              </a:rPr>
              <a:t>Financial Times</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8" name="TextBox 17">
            <a:extLst>
              <a:ext uri="{FF2B5EF4-FFF2-40B4-BE49-F238E27FC236}">
                <a16:creationId xmlns:a16="http://schemas.microsoft.com/office/drawing/2014/main" id="{DE356952-665D-B013-1506-EB11352A0302}"/>
              </a:ext>
            </a:extLst>
          </p:cNvPr>
          <p:cNvSpPr txBox="1"/>
          <p:nvPr/>
        </p:nvSpPr>
        <p:spPr>
          <a:xfrm>
            <a:off x="17617133" y="8046896"/>
            <a:ext cx="58555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Conflicts</a:t>
            </a:r>
          </a:p>
          <a:p>
            <a:pPr marL="0" marR="0" indent="0" algn="ctr" defTabSz="2438338" rtl="0" fontAlgn="auto" latinLnBrk="0" hangingPunct="0">
              <a:lnSpc>
                <a:spcPct val="100000"/>
              </a:lnSpc>
              <a:spcBef>
                <a:spcPts val="0"/>
              </a:spcBef>
              <a:spcAft>
                <a:spcPts val="0"/>
              </a:spcAft>
              <a:buClrTx/>
              <a:buSzTx/>
              <a:buFontTx/>
              <a:buNone/>
              <a:tabLst/>
            </a:pPr>
            <a:r>
              <a:rPr lang="en-US" dirty="0"/>
              <a:t>(</a:t>
            </a:r>
            <a:r>
              <a:rPr lang="en-US" dirty="0">
                <a:hlinkClick r:id="rId8"/>
              </a:rPr>
              <a:t>BBC</a:t>
            </a:r>
            <a:r>
              <a:rPr lang="en-US" dirty="0"/>
              <a:t>)</a:t>
            </a:r>
            <a:endParaRPr kumimoji="0" lang="en-US" sz="2400" b="0" i="0" u="none" strike="noStrike" cap="none" spc="0" normalizeH="0" baseline="0" dirty="0">
              <a:ln>
                <a:noFill/>
              </a:ln>
              <a:effectLst/>
              <a:uFillTx/>
              <a:latin typeface="Helvetica Neue"/>
              <a:ea typeface="Helvetica Neue"/>
              <a:cs typeface="Helvetica Neue"/>
              <a:sym typeface="Helvetica Neue"/>
            </a:endParaRPr>
          </a:p>
        </p:txBody>
      </p:sp>
      <p:sp>
        <p:nvSpPr>
          <p:cNvPr id="19" name="Text Placeholder 3">
            <a:extLst>
              <a:ext uri="{FF2B5EF4-FFF2-40B4-BE49-F238E27FC236}">
                <a16:creationId xmlns:a16="http://schemas.microsoft.com/office/drawing/2014/main" id="{7467A15E-3686-8706-8448-6DC450D1C1BE}"/>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21149354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p:txBody>
          <a:bodyPr>
            <a:normAutofit/>
          </a:bodyPr>
          <a:lstStyle/>
          <a:p>
            <a:r>
              <a:rPr lang="en-US" sz="8800" dirty="0"/>
              <a:t>It is important that visualization practitioners can recognize access barriers in their work.</a:t>
            </a:r>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243F4B4F-4380-1727-F832-51324C845119}"/>
              </a:ext>
            </a:extLst>
          </p:cNvPr>
          <p:cNvPicPr>
            <a:picLocks noChangeAspect="1"/>
          </p:cNvPicPr>
          <p:nvPr/>
        </p:nvPicPr>
        <p:blipFill>
          <a:blip r:embed="rId2"/>
          <a:stretch>
            <a:fillRect/>
          </a:stretch>
        </p:blipFill>
        <p:spPr>
          <a:xfrm>
            <a:off x="877316" y="2159669"/>
            <a:ext cx="7662480" cy="5837720"/>
          </a:xfrm>
          <a:prstGeom prst="rect">
            <a:avLst/>
          </a:prstGeom>
        </p:spPr>
      </p:pic>
      <p:pic>
        <p:nvPicPr>
          <p:cNvPr id="9" name="Picture 2" descr="Italy has turned the corner, with numbers of new cases now in decline, following in China's footsteps.&#10;&#10;Daily confirmed cases (7-day rolling avg.) by number of days since 30 daily cases first recorded. Stars represent national lockdowns.&#10;&#10;Chart showing Italian and Spanish daily new case counts beginning to decline, while new US case counts continue to rise above 20,000.">
            <a:extLst>
              <a:ext uri="{FF2B5EF4-FFF2-40B4-BE49-F238E27FC236}">
                <a16:creationId xmlns:a16="http://schemas.microsoft.com/office/drawing/2014/main" id="{76766F16-F312-1C8A-9011-B341A3880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2055" y="2631089"/>
            <a:ext cx="7512820" cy="53663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reas of Russian military control in Ukraine, Map.&#10;&#10;The map shows Russian military control just outside Kharkiv in the northeast east, to Donetsk to the east, and to Kherson and Crimea in the south.">
            <a:extLst>
              <a:ext uri="{FF2B5EF4-FFF2-40B4-BE49-F238E27FC236}">
                <a16:creationId xmlns:a16="http://schemas.microsoft.com/office/drawing/2014/main" id="{1ECD3BCF-1674-92FC-9273-257C4B785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17134" y="2507817"/>
            <a:ext cx="5855543" cy="548957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419F5E-A6F1-A190-2B6E-B99EBABE46F7}"/>
              </a:ext>
            </a:extLst>
          </p:cNvPr>
          <p:cNvSpPr txBox="1"/>
          <p:nvPr/>
        </p:nvSpPr>
        <p:spPr>
          <a:xfrm>
            <a:off x="877316" y="8046896"/>
            <a:ext cx="76624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Politics</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5"/>
              </a:rPr>
              <a:t>CNN</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9" name="TextBox 18">
            <a:extLst>
              <a:ext uri="{FF2B5EF4-FFF2-40B4-BE49-F238E27FC236}">
                <a16:creationId xmlns:a16="http://schemas.microsoft.com/office/drawing/2014/main" id="{CE13CDB4-5B44-63EF-DBAE-A7B1DB8ED55C}"/>
              </a:ext>
            </a:extLst>
          </p:cNvPr>
          <p:cNvSpPr txBox="1"/>
          <p:nvPr/>
        </p:nvSpPr>
        <p:spPr>
          <a:xfrm>
            <a:off x="9322055" y="8046896"/>
            <a:ext cx="751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Health</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6"/>
              </a:rPr>
              <a:t>Financial Times</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20" name="TextBox 19">
            <a:extLst>
              <a:ext uri="{FF2B5EF4-FFF2-40B4-BE49-F238E27FC236}">
                <a16:creationId xmlns:a16="http://schemas.microsoft.com/office/drawing/2014/main" id="{6573A45E-ECAD-D3AB-45B7-AEF932E60BF2}"/>
              </a:ext>
            </a:extLst>
          </p:cNvPr>
          <p:cNvSpPr txBox="1"/>
          <p:nvPr/>
        </p:nvSpPr>
        <p:spPr>
          <a:xfrm>
            <a:off x="17617133" y="8046896"/>
            <a:ext cx="58555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Conflicts</a:t>
            </a:r>
          </a:p>
          <a:p>
            <a:pPr marL="0" marR="0" indent="0" algn="ctr" defTabSz="2438338" rtl="0" fontAlgn="auto" latinLnBrk="0" hangingPunct="0">
              <a:lnSpc>
                <a:spcPct val="100000"/>
              </a:lnSpc>
              <a:spcBef>
                <a:spcPts val="0"/>
              </a:spcBef>
              <a:spcAft>
                <a:spcPts val="0"/>
              </a:spcAft>
              <a:buClrTx/>
              <a:buSzTx/>
              <a:buFontTx/>
              <a:buNone/>
              <a:tabLst/>
            </a:pPr>
            <a:r>
              <a:rPr lang="en-US" dirty="0"/>
              <a:t>(</a:t>
            </a:r>
            <a:r>
              <a:rPr lang="en-US" dirty="0">
                <a:hlinkClick r:id="rId7"/>
              </a:rPr>
              <a:t>BBC</a:t>
            </a:r>
            <a:r>
              <a:rPr lang="en-US" dirty="0"/>
              <a:t>)</a:t>
            </a:r>
            <a:endParaRPr kumimoji="0" lang="en-US" sz="2400" b="0" i="0" u="none" strike="noStrike" cap="none" spc="0" normalizeH="0" baseline="0" dirty="0">
              <a:ln>
                <a:noFill/>
              </a:ln>
              <a:effectLst/>
              <a:uFillTx/>
              <a:latin typeface="Helvetica Neue"/>
              <a:ea typeface="Helvetica Neue"/>
              <a:cs typeface="Helvetica Neue"/>
              <a:sym typeface="Helvetica Neue"/>
            </a:endParaRPr>
          </a:p>
        </p:txBody>
      </p:sp>
      <p:sp>
        <p:nvSpPr>
          <p:cNvPr id="22" name="Slide Number Placeholder 5">
            <a:extLst>
              <a:ext uri="{FF2B5EF4-FFF2-40B4-BE49-F238E27FC236}">
                <a16:creationId xmlns:a16="http://schemas.microsoft.com/office/drawing/2014/main" id="{F4FCB808-75F1-94C3-D9B6-16617BFEF0B9}"/>
              </a:ext>
            </a:extLst>
          </p:cNvPr>
          <p:cNvSpPr txBox="1">
            <a:spLocks/>
          </p:cNvSpPr>
          <p:nvPr/>
        </p:nvSpPr>
        <p:spPr>
          <a:xfrm>
            <a:off x="23180040" y="13080999"/>
            <a:ext cx="368505" cy="374600"/>
          </a:xfrm>
          <a:prstGeom prst="rect">
            <a:avLst/>
          </a:prstGeom>
          <a:ln w="12700">
            <a:miter lim="400000"/>
          </a:ln>
        </p:spPr>
        <p:txBody>
          <a:bodyPr wrap="none" lIns="50800" tIns="50800" rIns="50800" bIns="508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a:lstStyle>
          <a:p>
            <a:fld id="{86CB4B4D-7CA3-9044-876B-883B54F8677D}" type="slidenum">
              <a:rPr lang="en-US" smtClean="0"/>
              <a:pPr/>
              <a:t>7</a:t>
            </a:fld>
            <a:endParaRPr lang="en-US" dirty="0"/>
          </a:p>
        </p:txBody>
      </p:sp>
      <p:sp>
        <p:nvSpPr>
          <p:cNvPr id="23" name="Text Placeholder 3">
            <a:extLst>
              <a:ext uri="{FF2B5EF4-FFF2-40B4-BE49-F238E27FC236}">
                <a16:creationId xmlns:a16="http://schemas.microsoft.com/office/drawing/2014/main" id="{8C02EB03-15CF-1918-9ED3-B58C1AE45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40284413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8</a:t>
            </a:fld>
            <a:endParaRPr lang="en-US" dirty="0"/>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296400" y="5329376"/>
            <a:ext cx="14376401" cy="3057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Let’s evaluate this one with Chartability.</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2" name="Text Placeholder 3">
            <a:extLst>
              <a:ext uri="{FF2B5EF4-FFF2-40B4-BE49-F238E27FC236}">
                <a16:creationId xmlns:a16="http://schemas.microsoft.com/office/drawing/2014/main" id="{EF0FB3EE-3708-515D-4CB3-713A694D7EB6}"/>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1387161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57D51BF-0801-DC9E-4E69-5099E6039A88}"/>
              </a:ext>
            </a:extLst>
          </p:cNvPr>
          <p:cNvSpPr>
            <a:spLocks noGrp="1"/>
          </p:cNvSpPr>
          <p:nvPr>
            <p:ph type="sldNum" sz="quarter" idx="2"/>
          </p:nvPr>
        </p:nvSpPr>
        <p:spPr/>
        <p:txBody>
          <a:bodyPr/>
          <a:lstStyle/>
          <a:p>
            <a:fld id="{86CB4B4D-7CA3-9044-876B-883B54F8677D}" type="slidenum">
              <a:rPr lang="en-US" smtClean="0"/>
              <a:t>9</a:t>
            </a:fld>
            <a:endParaRPr lang="en-US"/>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solidFill>
                  <a:srgbClr val="000000"/>
                </a:solidFill>
              </a:rPr>
              <a:t> – Low contrast</a:t>
            </a:r>
            <a:endParaRPr kumimoji="0" lang="en-US" sz="4000" b="1" i="0" u="none" strike="noStrike" cap="none" spc="0" normalizeH="0" baseline="0" dirty="0">
              <a:solidFill>
                <a:srgbClr val="000000"/>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 name="Text Placeholder 3">
            <a:extLst>
              <a:ext uri="{FF2B5EF4-FFF2-40B4-BE49-F238E27FC236}">
                <a16:creationId xmlns:a16="http://schemas.microsoft.com/office/drawing/2014/main" id="{44A83F12-DF06-AFE2-5096-57047F858BD6}"/>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Chartability</a:t>
            </a:r>
            <a:r>
              <a:rPr lang="en-US" dirty="0">
                <a:latin typeface="Helvetica Neue UltraLight" panose="02000206000000020004" pitchFamily="2" charset="0"/>
                <a:ea typeface="Helvetica Neue UltraLight" panose="02000206000000020004" pitchFamily="2" charset="0"/>
              </a:rPr>
              <a:t>, Elavsky et al</a:t>
            </a:r>
          </a:p>
        </p:txBody>
      </p:sp>
    </p:spTree>
    <p:extLst>
      <p:ext uri="{BB962C8B-B14F-4D97-AF65-F5344CB8AC3E}">
        <p14:creationId xmlns:p14="http://schemas.microsoft.com/office/powerpoint/2010/main" val="3232372310"/>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5233</TotalTime>
  <Words>2128</Words>
  <Application>Microsoft Macintosh PowerPoint</Application>
  <PresentationFormat>Custom</PresentationFormat>
  <Paragraphs>398</Paragraphs>
  <Slides>59</Slides>
  <Notes>34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Arial</vt:lpstr>
      <vt:lpstr>Avenir Black</vt:lpstr>
      <vt:lpstr>Avenir Light</vt:lpstr>
      <vt:lpstr>Helvetica Neue</vt:lpstr>
      <vt:lpstr>Helvetica Neue Light</vt:lpstr>
      <vt:lpstr>Helvetica Neue Medium</vt:lpstr>
      <vt:lpstr>Helvetica Neue Thin</vt:lpstr>
      <vt:lpstr>Helvetica Neue UltraLight</vt:lpstr>
      <vt:lpstr>21_BasicWhite</vt:lpstr>
      <vt:lpstr>Chartability How accessible is my visualization? Evaluating visualization accessibility with Chartability</vt:lpstr>
      <vt:lpstr>26% of people living in the United States self-report living with a disability that affects their daily life.</vt:lpstr>
      <vt:lpstr>Research coverage of accessibility in visualization doesn’t reflect the reality of people living with disabilities.</vt:lpstr>
      <vt:lpstr>Disabilities in the US</vt:lpstr>
      <vt:lpstr>How can we build a more accessible world if we don’t know how to recognize inaccessibility?</vt:lpstr>
      <vt:lpstr>Visualization informs the public and guides decision-making, policy, and business.</vt:lpstr>
      <vt:lpstr>It is important that visualization practitioners can recognize access barriers in their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 are overwhelming and leave a lot of gaps for evaluating interactive data visualizations.</vt:lpstr>
      <vt:lpstr>PowerPoint Presentation</vt:lpstr>
      <vt:lpstr>Input data: a goldilocks problem</vt:lpstr>
      <vt:lpstr>Thematic analysis of standards, research, and practitioner artifacts produced 45 heuristics.</vt:lpstr>
      <vt:lpstr>Not every heuristic fit neatly back in to accessibility principles, demanding new principles be theorized.</vt:lpstr>
      <vt:lpstr>Perceivable:</vt:lpstr>
      <vt:lpstr>Operable:</vt:lpstr>
      <vt:lpstr>Understandable:</vt:lpstr>
      <vt:lpstr>Robust:</vt:lpstr>
      <vt:lpstr>Compromising:</vt:lpstr>
      <vt:lpstr>Assistive:</vt:lpstr>
      <vt:lpstr>Flexible:</vt:lpstr>
      <vt:lpstr>Early pre-evaluations helped us discover critical heuristics</vt:lpstr>
      <vt:lpstr>PowerPoint Presentation</vt:lpstr>
      <vt:lpstr>We tested Chartability in the wild</vt:lpstr>
      <vt:lpstr>Novices:  3 / 3 felt more confident auditing visualizations for accessibility after Chartability.</vt:lpstr>
      <vt:lpstr>PowerPoint Presentation</vt:lpstr>
      <vt:lpstr>PowerPoint Presentation</vt:lpstr>
      <vt:lpstr>PowerPoint Presentation</vt:lpstr>
      <vt:lpstr>Experts:  3 / 3 intend to keep using Chartability in their own professional work.</vt:lpstr>
      <vt:lpstr>PowerPoint Presentation</vt:lpstr>
      <vt:lpstr>PowerPoint Presentation</vt:lpstr>
      <vt:lpstr>PowerPoint Presentation</vt:lpstr>
      <vt:lpstr>PowerPoint Presentation</vt:lpstr>
      <vt:lpstr>PowerPoint Presentation</vt:lpstr>
      <vt:lpstr>Community Involvement has Improved Chartability</vt:lpstr>
      <vt:lpstr>Chartability is well-travelled</vt:lpstr>
      <vt:lpstr>Chartability has breadth</vt:lpstr>
      <vt:lpstr>PowerPoint Presentation</vt:lpstr>
      <vt:lpstr>Comprehensive accessibility research could significantly impact the future of data visualization.</vt:lpstr>
      <vt:lpstr>Accessibility Considerations</vt:lpstr>
      <vt:lpstr>Cognitive and neurological accessibility affect all areas of visualization practice</vt:lpstr>
      <vt:lpstr>Disability is intersectional</vt:lpstr>
      <vt:lpstr>Visualization research and practice must reflect the intersectionality of disability</vt:lpstr>
      <vt:lpstr>CHARTABILITY</vt:lpstr>
      <vt:lpstr>A lot we couldn’t fit in the paper!</vt:lpstr>
      <vt:lpstr>Citations for the % disability figure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TITLE</dc:title>
  <cp:lastModifiedBy>Frank Josiah Elavsky</cp:lastModifiedBy>
  <cp:revision>18</cp:revision>
  <dcterms:modified xsi:type="dcterms:W3CDTF">2022-12-02T22:17:49Z</dcterms:modified>
</cp:coreProperties>
</file>