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comment1.xml" ContentType="application/vnd.openxmlformats-officedocument.presentationml.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6"/>
  </p:notesMasterIdLst>
  <p:sldIdLst>
    <p:sldId id="256" r:id="rId2"/>
    <p:sldId id="257" r:id="rId3"/>
    <p:sldId id="436" r:id="rId4"/>
    <p:sldId id="437" r:id="rId5"/>
    <p:sldId id="438" r:id="rId6"/>
    <p:sldId id="439" r:id="rId7"/>
    <p:sldId id="441" r:id="rId8"/>
    <p:sldId id="442" r:id="rId9"/>
    <p:sldId id="336" r:id="rId10"/>
    <p:sldId id="318" r:id="rId11"/>
    <p:sldId id="444" r:id="rId12"/>
    <p:sldId id="445" r:id="rId13"/>
    <p:sldId id="446" r:id="rId14"/>
    <p:sldId id="411" r:id="rId15"/>
    <p:sldId id="412" r:id="rId16"/>
    <p:sldId id="374" r:id="rId17"/>
    <p:sldId id="392" r:id="rId18"/>
    <p:sldId id="314" r:id="rId19"/>
    <p:sldId id="313" r:id="rId20"/>
    <p:sldId id="337" r:id="rId21"/>
    <p:sldId id="338" r:id="rId22"/>
    <p:sldId id="399" r:id="rId23"/>
    <p:sldId id="400" r:id="rId24"/>
    <p:sldId id="401" r:id="rId25"/>
    <p:sldId id="402" r:id="rId26"/>
    <p:sldId id="403" r:id="rId27"/>
    <p:sldId id="302" r:id="rId28"/>
    <p:sldId id="408" r:id="rId29"/>
    <p:sldId id="409" r:id="rId30"/>
    <p:sldId id="398" r:id="rId31"/>
    <p:sldId id="410" r:id="rId32"/>
    <p:sldId id="262" r:id="rId33"/>
    <p:sldId id="263" r:id="rId34"/>
    <p:sldId id="265" r:id="rId35"/>
    <p:sldId id="310" r:id="rId36"/>
    <p:sldId id="311" r:id="rId37"/>
    <p:sldId id="319" r:id="rId38"/>
    <p:sldId id="312" r:id="rId39"/>
    <p:sldId id="352" r:id="rId40"/>
    <p:sldId id="357" r:id="rId41"/>
    <p:sldId id="358" r:id="rId42"/>
    <p:sldId id="359" r:id="rId43"/>
    <p:sldId id="361" r:id="rId44"/>
    <p:sldId id="362" r:id="rId45"/>
    <p:sldId id="391" r:id="rId46"/>
    <p:sldId id="364" r:id="rId47"/>
    <p:sldId id="365" r:id="rId48"/>
    <p:sldId id="366" r:id="rId49"/>
    <p:sldId id="367" r:id="rId50"/>
    <p:sldId id="268" r:id="rId51"/>
    <p:sldId id="270" r:id="rId52"/>
    <p:sldId id="272" r:id="rId53"/>
    <p:sldId id="413" r:id="rId54"/>
    <p:sldId id="414" r:id="rId55"/>
    <p:sldId id="415" r:id="rId56"/>
    <p:sldId id="420" r:id="rId57"/>
    <p:sldId id="428" r:id="rId58"/>
    <p:sldId id="433" r:id="rId59"/>
    <p:sldId id="435" r:id="rId60"/>
    <p:sldId id="307" r:id="rId61"/>
    <p:sldId id="308" r:id="rId62"/>
    <p:sldId id="434" r:id="rId63"/>
    <p:sldId id="275" r:id="rId64"/>
    <p:sldId id="276" r:id="rId65"/>
    <p:sldId id="277" r:id="rId66"/>
    <p:sldId id="278" r:id="rId67"/>
    <p:sldId id="279" r:id="rId68"/>
    <p:sldId id="280" r:id="rId69"/>
    <p:sldId id="281" r:id="rId70"/>
    <p:sldId id="282" r:id="rId71"/>
    <p:sldId id="283" r:id="rId72"/>
    <p:sldId id="284" r:id="rId73"/>
    <p:sldId id="285" r:id="rId74"/>
    <p:sldId id="286" r:id="rId75"/>
    <p:sldId id="287" r:id="rId76"/>
    <p:sldId id="288" r:id="rId77"/>
    <p:sldId id="289" r:id="rId78"/>
    <p:sldId id="290" r:id="rId79"/>
    <p:sldId id="291" r:id="rId80"/>
    <p:sldId id="292" r:id="rId81"/>
    <p:sldId id="293" r:id="rId82"/>
    <p:sldId id="294" r:id="rId83"/>
    <p:sldId id="295" r:id="rId84"/>
    <p:sldId id="296" r:id="rId85"/>
  </p:sldIdLst>
  <p:sldSz cx="24384000" cy="13716000"/>
  <p:notesSz cx="6858000" cy="9144000"/>
  <p:embeddedFontLst>
    <p:embeddedFont>
      <p:font typeface="Helvetica Neue" panose="02000503000000020004"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isBltfc2VZozsU8nv5Hzzrby6X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inik Morit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94694"/>
  </p:normalViewPr>
  <p:slideViewPr>
    <p:cSldViewPr snapToGrid="0" snapToObjects="1">
      <p:cViewPr varScale="1">
        <p:scale>
          <a:sx n="60" d="100"/>
          <a:sy n="60"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4.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customschemas.google.com/relationships/presentationmetadata" Target="meta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1-10T22:06:04.452" idx="1">
    <p:pos x="523" y="747"/>
    <p:text>Students may now know how to do this so could be valuable to demo it.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rR-N4Y"/>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4:32:35.436"/>
    </inkml:context>
    <inkml:brush xml:id="br0">
      <inkml:brushProperty name="width" value="0.2" units="cm"/>
      <inkml:brushProperty name="height" value="0.2" units="cm"/>
      <inkml:brushProperty name="color" value="#FFFFFF"/>
    </inkml:brush>
  </inkml:definitions>
  <inkml:trace contextRef="#ctx0" brushRef="#br0">2954 3755 24575,'-69'-43'0,"2"3"0,6-8 0,16 8 0,17 5 0,12-8 0,-1-9 0,-2-7 0,-1 2 0,-1 14 0,8 12 0,5 12 0,1 4 0,0 4 0,-3 2 0,0 1 0,3 1 0,3-2 0,3 0 0,0-1 0,-2 3 0,-1 0 0,0 2 0,2-2 0,-6-11 0,-8-11 0,-7-6 0,-1-1 0,6 8 0,8 8 0,5 1 0,1 3 0,1 1 0,-8 2 0,6 3 0,-4 2 0,9 2 0,0 0 0,0-2 0,-2-4 0,-9-22 0,-16-37 0,8 19 0,-2-5 0,-2-7 0,-1-1 0,1 6 0,1 3 0,-11-30 0,15 43 0,8 18 0,13 21 0,3 1 0,1 3 0,3 0 0,1 0 0,2 0 0,10 0 0,-7 0 0,8 0 0,-8 0 0,8-8 0,10-12 0,12-19 0,12-16 0,1-7 0,-7 9 0,-11 14 0,-13 18 0,-9 12 0,-4 6 0,-8 1 0,-2-2 0,0 0 0,-1 1 0,3 2 0,0 1 0,0 0 0,3 0 0,0 0 0,1 0 0,-3 0 0,0 0 0,2 0 0,10 0 0,16 0 0,15 0 0,4 0 0,-5 0 0,-5 0 0,-23 0 0,2 0 0,-18 0 0,3 0 0,5 0 0,4 0 0,3 0 0,4 0 0,3 0 0,-13 0 0,-5 0 0,-33 0 0,4 0 0,-15 0 0,7 0 0,-25 0 0,16 0 0,-17 0 0,23 0 0,-6-4 0,-10-8 0,-16-11 0,-20-14 0,37 15 0,0-1 0,-1 0 0,2 0 0,-31-18 0,23 11 0,17 9 0,14 7 0,-1 1 0,-10-3 0,-5 0 0,-3-4 0,5-5 0,15 13 0,3-11 0,12 19 0,-8-14 0,-9-4 0,-11-8 0,-8-5 0,4 2 0,12 6 0,12 7 0,5 8 0,1 8 0,-3 3 0,-1 1 0,2 0 0,2-6 0,3 2 0,-5-12 0,-11-5 0,-24-17 0,-27-12 0,28 22 0,-2 2 0,-41-24 0,15 14 0,21 7 0,24 16 0,6 3 0,10 10 0,-1 0 0,2 0 0,2 0 0,1 0 0,-7-3 0,-13-8 0,-19-13 0,-21-13 0,-9-11 0,9 1 0,6 0 0,31 22 0,6 2 0,19 17 0,1-1 0,-1 2 0,0 0 0,0 1 0,-2-3 0,-4-6 0,-12-14 0,-23-15 0,-15-9 0,-3 0 0,3 3 0,32 21 0,5 3 0,19 17 0,-2 0 0,-1 3 0,0 1 0,0 3 0,-1-2 0,-9-5 0,-19-13 0,-25-15 0,-13-7 0,-1 2 0,20 9 0,16 11 0,21 6 0,2 3 0,9 7 0,0-1 0,3 1 0,1 0 0,-3 1 0,-2 3 0,1-3 0,3-5 0,-10-9 0,-11-8 0,-9-4 0,1 3 0,12 6 0,11 8 0,7 9 0,7 18 0,6 2 0,5 19 0,7 0 0,6 13 0,-2 5 0,3 5 0,-4-5 0,-3-9 0,-3-6 0,-7-9 0,-1-3 0,-1-1 0,1 1 0,5 12 0,4 22 0,1 19 0,-1 14 0,-5-6 0,-5-20 0,-6-21 0,-3-19 0,2-12 0,1-6 0,-1-2 0,0 3 0,-3 2 0,0 3 0,0 11 0,0 15 0,0 21 0,0 11 0,0-2 0,0-12 0,0-10 0,0-24 0,0 1 0,0-19 0,0 1 0,0 0 0,2 6 0,5 21 0,6 22 0,5 23 0,0 10 0,-3-14 0,-6-13 0,-5-18 0,-4-20 0,0-5 0,0-15 0,0 4 0,0-2 0,3-1 0,1 0 0,0-1 0,2 9 0,0 20 0,4 27 0,3 27 0,-7-38 0,1 1 0,5 47 0,-5-19 0,0-21 0,-3-20 0,0-18 0,-1-6 0,-3-8 0,0 1 0,0-1 0,0-1 0,0 3 0,0 9 0,4 22 0,6 26 0,4 25 0,3 6 0,-3-12 0,1-18 0,-10-33 0,2-5 0,-7-20 0,0 4 0,0 3 0,0 17 0,0 22 0,0 10 0,0 2 0,0-17 0,0-30 0,0-8 0,10-53 0,0 11 0,9-29 0,1 19 0,1 0 0,2 1 0,4-1 0,-2-2 0,0 1 0,-8 1 0,-4 8 0,0 4 0,0 1 0,5-1 0,1-3 0,2 3 0,-2 3 0,-8 5 0,-1 5 0,2-6 0,-3 7 0,8-9 0,-6 7 0,2-4 0,0 1 0,1-3 0,3-1 0,0 1 0,-2 7 0,-1 8 0,-5 5 0,1 2 0,-3 0 0,-1 0 0,2 0 0,2 0 0,7 0 0,6 0 0,2 0 0,-3 0 0,-7 0 0,-4-3 0,0-1 0,1 0 0,1 1 0,-3 3 0,-3 3 0,-4 1 0,-3 3 0,0 2 0,4-1 0,2-1 0,6 0 0,10-3 0,14 0 0,15-1 0,4-3 0,-3 0 0,-12 0 0,-14 0 0,-10 3 0,-9 2 0,-6 3 0,-1 1 0,0-1 0,0 0 0,0 2 0,0 1 0,0 3 0,0 0 0,0 4 0,1-7 0,7 7 0,3-6 0,1 2 0,-3-4 0,-7-2 0,1-1 0,1 0 0,0 7 0,3-4 0,1 10 0,7 0 0,5 6 0,1-1 0,-3-7 0,-4-8 0,-4-4 0,-5-1 0,1-1 0,-3-1 0,4 0 0,1 3 0,4 5 0,5 6 0,3 2 0,2 3 0,-1-3 0,-2 0 0,-5-4 0,-5-3 0,-6-3 0,-3-2 0,0 2 0,0 1 0,3 2 0,3 4 0,7 5 0,4 3 0,2 0 0,-4-7 0,-6-5 0,-1-5 0,-2-3 0,2-1 0,7 2 0,9 11 0,-5-4 0,7 15 0,-5-8 0,-9-3 0,8 1 0,-16-11 0,2 0 0,0-2 0,-2 2 0,3-1 0,5 6 0,8 8 0,10 6 0,6 7 0,0 0 0,-4-3 0,-9-8 0,-10-5 0,-8-7 0,-3-3 0,-2 4 0,0-2 0,3-2 0,3-3 0,2-2 0,1-1 0,-2 2 0,-1 2 0,2 6 0,-5-8 0,8 2 0,-6-11 0,8-5 0,-2-1 0,3-4 0,-3 0 0,0 1 0,-1 1 0,2 3 0,3 0 0,-1 4 0,4 3 0,5-1 0,12 1 0,6 1 0,0 1 0,1 3 0,-22-3 0,6-2 0,-12-2 0,6 0 0,0 3 0,-3 2 0,-5 2 0,-11 0 0,-27-6 0,9 1 0,-28-12 0,21-1 0,-6-7 0,1-5 0,3 1 0,1 2 0,0 2 0,5 2 0,3 2 0,-1-2 0,10 9 0,-9-6 0,12 11 0,-7-5 0,4 4 0,-1 5 0,1-2 0,2 7 0,0 0 0,-1 0 0,-5 0 0,-4 0 0,-13 0 0,12 0 0,-13 0 0,6 0 0,-8 0 0,-4 0 0,4 0 0,10 0 0,5 0 0,6 0 0,3 0 0,-1 0 0,2 0 0,-1 0 0,1 0 0,2 3 0,18 7 0,12 9 0,14 8 0,-3-3 0,-7-2 0,-3-1 0,0-1 0,5 3 0,-1-1 0,-11-13 0,-1 7 0,-15-11 0,4 5 0,-3-6 0,-1-4 0,1-16 0,-8 5 0,-9-21 0,-8 6 0,-8-8 0,-6-1 0,-1 6 0,0 1 0,4 5 0,5-1 0,4 2 0,3 2 0,-8-8 0,14 16 0,-14-11 0,20 18 0,-8-7 0,8 4 0,-2 1 0,3 0 0,3 0 0,-3-2 0,3 0 0,0-1 0,-2-2 0,-5-4 0,-10-20 0,-12-16 0,-2-8 0,-2-4 0,19 30 0,-1 8 0,12 22 0,0 1 0,-3 3 0,3-3 0,3-1 0,-1 0 0,-1 1 0,-5-1 0,-8-8 0,-6-8 0,-9-12 0,-2-4 0,-4 1 0,1 5 0,7 12 0,7 6 0,12 4 0,6 4 0,-1 1 0,-6 2 0,-8 1 0,-7 0 0,1 0 0,5 0 0,6 0 0,2 0 0,-3 0 0,-6 0 0,-1 0 0,-4 0 0,14 0 0,-1 0 0,10 0 0,-4 0 0,-2 0 0,-13 0 0,10 3 0,-9 1 0,13 0 0,-3-1 0,1-3 0,-3 2 0,-9 2 0,-11 7 0,-5 5 0,0 1 0,11 2 0,10-3 0,8 1 0,3 0 0,-1 5 0,0-7 0,1 4 0,2-8 0,0 1 0,1-2 0,-1 0 0,-4 0 0,-14 6 0,9-6 0,-9 3 0,16-2 0,3-3 0,1 5 0,5-6 0,0 4 0,0 0 0,0 4 0,0 0 0,0 3 0,-3 0 0,-8 2 0,-4 1 0,-4-1 0,1-5 0,6-11 0,5-15 0,4-27 0,3 9 0,0-22 0,3 22 0,1-11 0,0 0 0,3 4 0,-3-3 0,2 1 0,1-2 0,-1 0 0,2 8 0,1 6 0,-1 7 0,-3 6 0,-1-1 0,-4-5 0,3-5 0,1-9 0,1-7 0,-2 0 0,-3-5 0,0 20 0,0-1 0,0 16 0,0-3 0,0-4 0,0-8 0,0-14 0,0-15 0,0-5 0,0 7 0,0 14 0,0 16 0,0 8 0,0 3 0,0 2 0,0 0 0,0-4 0,-2-5 0,-5-11 0,-4-9 0,-4-3 0,-1-3 0,-1 0 0,4-2 0,-3-8 0,0-5 0,-2-4 0,-1 5 0,5 10 0,3 13 0,3 13 0,4-1 0,-2-5 0,-5-12 0,4 9 0,-10-10 0,15 30 0,-4-10 0,6 13 0,-3 2 0,-1 2 0,0 1 0,1-4 0,3-8 0,-4-16 0,-4-12 0,-5-3 0,-3 5 0,-2 14 0,10 10 0,-1 2 0,7-3 0,-8-6 0,-5-2 0,-1-1 0,4 11 0,7 2 0,5 7 0,0-3 0,0-4 0,0 0 0,0 0 0,0 1 0,0 4 0,0 0 0,0 2 0,0-1 0,0-1 0,0 1 0,0-2 0,0 1 0,0 0 0,4 3 0,7 2 0,14 4 0,-3 4 0,26 12 0,7 16 0,17 18 0,3 10 0,-12 0 0,-10-6 0,-8-10 0,-6-9 0,-4-9 0,-9-5 0,-6-3 0,-5-5 0,-6 1 0,3-5 0,-4-3 0,6 0 0,-7-3 0,3 3 0,2 1 0,2 0 0,7 5 0,4 0 0,3 3 0,3-1 0,0 1 0,4-2 0,0-2 0,-1-3 0,-7-4 0,-10-1 0,-4-3 0,-2 0 0,0 4 0,0 4 0,-3 2 0,-2 1 0,0-3 0,-2-2 0,1-1 0,1 5 0,1-6 0,8 7 0,5-2 0,8 4 0,5 1 0,3 0 0,0-1 0,-1 1 0,-4 1 0,-4-1 0,-4-2 0,0-5 0,1-3 0,0 0 0,-1 3 0,-2 1 0,-5 3 0,1-4 0,2 1 0,2 0 0,1 0 0,-1 3 0,-2-1 0,-2 0 0,-3 3 0,-3-8 0,0 5 0,-1-6 0,6 1 0,1 1 0,2 2 0,3 0 0,1 1 0,3 2 0,10-3 0,-14 3 0,4-4 0,-19-3 0,0 2 0,-3 1 0,-1 0 0,1 2 0,1 0 0,2 0 0,0 1 0,3 2 0,6 0 0,14 5 0,-11-8 0,10 5 0,-17-10 0,1 0 0,-2-1 0,-3-3 0,2 0 0,2 0 0,1 0 0,0 0 0,-1 0 0,-1 0 0,4 3 0,2 1 0,1 4 0,0-1 0,-1-2 0,-2-2 0,2-3 0,-3 2 0,1 2 0,-3 1 0,-4 2 0,0-2 0,10-2 0,-8-1 0,13-2 0,-10 0 0,6 0 0,0 3 0,2 1 0,-5 0 0,-5 3 0,-7-3 0,-15 0 0,0-1 0,-14-3 0,2-1 0,-10-6 0,-7-6 0,-5-9 0,-5-3 0,-2-4 0,-2-5 0,0 2 0,1-1 0,6 11 0,10 5 0,8 5 0,8 3 0,5-2 0,2 0 0,-2-6 0,5 5 0,-2-6 0,7 4 0,-2-8 0,2 8 0,-2-2 0,2 12 0,0 0 0,-1 2 0,-3 2 0,1 0 0,0 0 0,2-3 0,3-1 0,1-3 0,0 1 0,2 2 0,14 1 0,-5 7 0,21 4 0,-7 3 0,4 3 0,1-2 0,0 2 0,0 4 0,2 2 0,-1 0 0,-2-5 0,1 0 0,-11-10 0,2 5 0,-8-6 0,3 0 0,-1 5 0,1-7 0,-1 5 0,-5-5 0,2 2 0,-2 0 0,0-1 0,7 4 0,-6-3 0,8 8 0,-6-4 0,6 4 0,5 4 0,4 0 0,4 3 0,0-4 0,-8-1 0,-8-3 0,-11-6 0,-30-15 0,-4-8 0,-24-13 0,7 1 0,1-1 0,3 5 0,5 5 0,5 6 0,2 0 0,6 1 0,1-4 0,10 8 0,-5-13 0,12 17 0,-5-15 0,4 12 0,-3-2 0,-1 1 0,-2 3 0,2 2 0,-1-1 0,1 1 0,0-3 0,1 1 0,2 3 0,0-3 0,-2 3 0,0 0 0,-2-3 0,-4 0 0,-1-4 0,-8-4 0,-4 0 0,-1-1 0,-2 1 0,3 1 0,-3 0 0,-2-1 0,1-1 0,5 0 0,7 1 0,3 3 0,2 0 0,-3-2 0,6 5 0,-1-8 0,4 4 0,-9-8 0,-10-1 0,-7-2 0,-5 0 0,2 4 0,5 2 0,5 2 0,6 1 0,0 2 0,-1-1 0,8 9 0,-3-4 0,9 3 0,-7-4 0,-4 0 0,-5 0 0,-2 1 0,5 1 0,2 0 0,13 1 0,-2-1 0,3 4 0,0 1 0,0 1 0,2-2 0,3-2 0,-5-1 0,6 1 0,-6-1 0,4 3 0,-1-2 0,-1-2 0,-2-3 0,-6-4 0,-3 0 0,-3-4 0,9 6 0,-1-2 0,7 6 0,-8-10 0,3 7 0,-7-13 0,6 8 0,-8-8 0,-3 1 0,-4-2 0,-3 3 0,4 3 0,3 1 0,8 4 0,3 1 0,0 1 0,-1 3 0,-8-4 0,9 7 0,-3-3 0,10 6 0,-3 0 0,-3-2 0,-3 1 0,0 1 0,3 1 0,3-1 0,-1 1 0,0-1 0,0 1 0,2 0 0,1-3 0,-2-2 0,-4 0 0,0 2 0,2-2 0,3 1 0,1-1 0,-2 2 0,-2-2 0,-1-1 0,-1-2 0,-1 1 0,-1 2 0,1 3 0,0 2 0,4 3 0,3 3 0,4 4 0,3 4 0,3 6 0,8 6 0,9 5 0,8 2 0,11 2 0,8 0 0,7 1 0,3 0 0,-8-2 0,-9-9 0,-12-8 0,-9-6 0,-4-4 0,-3 3 0,1 2 0,0-2 0,0 1 0,4-5 0,-3 1 0,-1-1 0,-1 1 0,-1 0 0,1-1 0,6 2 0,-7-2 0,4 2 0,-7-5-3277,2 0 0,-3 0 3047,1 0 230,-1 0 0,0 0 0,2 0 0,2 0 0,-1 0 3276,-3 3 0,0 0-3044,-2 4-232,2 3 0,2-1 0,-1 2 0,2-2 0,-1-2 0,0-1 0,0-3 0,0-2 0,2-1 0,0 3 0,-1 2 0,2-1 0,2 2 0,2-2 0,4 2 0,4 1 0,2 0 0,0 1 0,-1-2 0,-2-3 0,-2-3 0,1 7 0,-8-6 0,1 9 0,-8-6 0,4 0 0,-4 2 0,2-2 0,-2 0 0,-1 2 0,4 1 0,1 0 0,3 4 0,2-1 0,-2-1 0,5 4 0,-7-7 0,2 4 0,-9-3 0,1 1 0,3 2 0,5-1 0,2-1 0,1 1 0,-1-2 0,-2-2 0,-2-1 0,1 1 0,0-1 0,1 1 0,0 0 0,1 1 0,6 2 0,-8-2 0,9 4 0,-5 1 0,10 8 0,-9-5 0,5 1 0,-16-4 0,0-4 0,-4 4 0,-3-5 0,0 4 0,0 1 0,3 0 0,3-4 0,9-4 0,-4-3 0,7 6 0,-3 3 0,5 2 0,1 0 0,-1-4 0,-3 1 0,-2-1 0,0 3 0,3-1 0,-1 1 0,1-1 0,-3-1 0,-2-2 0,-4 4 0,0-6 0,-2 9 0,-3-9 0,-1 6 0,-3-3 0,0 3 0,-5-2 0,-16-1 0,-17-4 0,-19-3 0,-9 0 0,-3-3 0,-1-9 0,4-5 0,2-3 0,5 3 0,5 5 0,0 4 0,-1 4 0,-6 0 0,-5 4 0,5-3 0,6 0 0,9-5 0,1 1 0,-8 2 0,-11 1 0,-9 4 0,-2 0 0,8 0 0,9 0 0,6 0 0,5 0 0,1 0 0,4 0 0,4 0 0,18 3 0,6 6 0,14 6 0,0 7 0,4 5 0,4 7 0,5 6 0,6 4 0,0 2 0,-4-1 0,-5-5 0,-7-5 0,-3-5 0,0-7 0,0-5 0,0-5 0,0 0 0,0 2 0,0 5 0,0 5 0,0 5 0,4 5 0,0 3 0,0 2 0,-1 1 0,-3 2 0,0-1 0,0-1 0,0-4 0,0-5 0,0-1 0,0-2 0,4-2 0,0-1 0,5 6 0,6 17 0,0 13 0,3 5 0,-2-6 0,-8-14 0,-1-14 0,-5-12 0,-2-9 0,0-9 0,0-17 0,0-7 0,6-33 0,7-18 0,-3 22 0,2-2 0,1-1 0,0 1 0,7-46 0,-4 25 0,-7 22 0,-1 7 0,13 2 0,-14 16 0,12-2 0,-15 24 0,2 1 0,4 3 0,1 0 0,1 0 0,-1 0 0,0 0 0,-1 0 0,-2 0 0,-1 3 0,-3 5 0,-3 7 0,-1 8 0,0 6 0,0 12 0,0 10 0,0 11 0,0 11 0,-3 1 0,-4-7 0,-5-11 0,-7-16 0,-1-8 0,2-1 0,-1 0 0,4 0 0,-4 5 0,10-14 0,-4 3 0,9-14 0,-1 4 0,-1 1 0,2-1 0,0 2 0,-1 2 0,-2 22 0,-6 26 0,-9 21 0,-1 2 0,5-19 0,5-26 0,10-25 0,3-15 0,0-23 0,0-3 0,0-13 0,0 6 0,0-1 0,0-3 0,0 13 0,0-2 0,2 11 0,1-5 0,6-4 0,2-12 0,4-14 0,3-12 0,0-14 0,2-8 0,-6-6 0,-4-1 0,-5 11 0,-4 15 0,3 11 0,4 5 0,2 0 0,3-5 0,0-2 0,1-4 0,3-4 0,1-10 0,2-14 0,-8 34 0,0-3 0,0-4 0,1-2 0,-1-2 0,0 1 0,0 1 0,-1 2 0,-1 5 0,-1 1 0,-1-1 0,-1 1 0,1-1 0,-2-1 0,0 1 0,-2 1 0,1-50 0,-1 45 0,-4 10 0,0 38 0,-3 0 0,-3 4 0,-4 5 0,-3 6 0,-3 4 0,-3 7 0,-7 4 0,-6 1 0,-4-1 0,1-3 0,2-5 0,6 1 0,0 0 0,1-1 0,0 2 0,-1-3 0,13-4 0,3-1 0,11-2 0,0 3 0,0 1 0,0 3 0,0-2 0,0-1 0,0-2 0,0 0 0,7 3 0,21 7 0,30 8 0,30 11 0,-38-18 0,2 1 0,-1 0 0,-2 0 0,40 18 0,-12-4 0,-15-5 0,-10-7 0,-10-5 0,-6-6 0,-2 2 0,-7 4 0,-4 0 0,-4 2 0,-2 0 0,-1 0 0,-1 2 0,1 2 0,4-1 0,3 4 0,5-3 0,-1 3 0,0-4 0,-3-5 0,-5-5 0,-3-7 0,-4-5 0,-2-1 0,4 5 0,5 3 0,8 7 0,9 6 0,12 1 0,2 2 0,-6-5 0,-2-4 0,-22-7 0,1-5 0,-17 0 0,6 1 0,-8 2 0,8 1 0,1 4 0,-2-7 0,13 5 0,-6-5 0,1 4 0,-4-1 0,-8-1 0,-26-10 0,4 1 0,-33-15 0,5-5 0,-21-14 0,-8-5 0,3 3 0,9 5 0,18 5 0,13 5 0,9 4 0,6 0 0,4 1 0,5-4 0,3-4 0,-2-7 0,4 12 0,-4-5 0,8 19 0,8 4 0,11 11 0,17 13 0,12 8 0,9 6 0,5 4 0,-4 0 0,-2 0 0,-5-2 0,-9-7 0,-5-5 0,-4-4 0,-5-5 0,1 1 0,0-2 0,-3-2 0,-5-4 0,-7 3 0,-6-6 0,-3 2 0,0-7 0,3 0 0,2 0 0,2 3 0,0 1 0,1 3 0,0 0 0,1-3 0,-2-1 0,-1-3 0,-2 2 0,-1 2 0,-3 3 0,-4 3 0,-2 1 0,-1 2 0,0-1 0,-4 2 0,-12 0 0,-16 2 0,-22 2 0,-17-4 0,-13-4 0,-6-7 0,-1 1 0,5 4 0,10 9 0,18 4 0,21 3 0,18 3 0,9 0 0,4 4 0,-3 3 0,1-11 0,-2 7 0,2-15 0,-1 3 0,1-6 0,0-7 0,-6 5 0,5-4 0,-7 6 0,8-4 0,-1-1 0,2-4 0,34-20 0,22-3 0,-3-1 0,3 2 0,15-2 0,12 3 0,-38 18 0,13 0 0,2 0 0,-8 0 0,-6 0 0,-4 0 0,-9 0 0,-5 0 0,-6 0 0,-6 0 0,-5 0 0,-24 3 0,-32 6 0,-29 4 0,30-6 0,-1 0 0,-2-2 0,1-2 0,1 0 0,0-2 0,0-1 0,0 0 0,-46 0 0,8 0 0,12 0 0,13 0 0,15 0 0,12 0 0,8 0 0,7-4 0,8-12 0,4-14 0,7-17 0,4-18 0,6-11 0,9 0 0,8 6 0,8 14 0,1 13 0,-1 7 0,1-4 0,1-9 0,-4-7 0,-4-2 0,-5 9 0,-8 13 0,-7 14 0,-6 12 0,-5 7 0,-3 3 0,0 1 0,-4 6 0,-5 11 0,-8 17 0,-4 22 0,-1 18 0,0 15 0,3 6 0,2-6 0,0-11 0,6-22 0,5-26 0,7-30 0,6-42 0,2 10 0,8-36 0,5 18 0,9-18 0,7-3 0,0 9 0,3 8 0,-7 11 0,-7 7 0,-5 5 0,-5 6 0,-1-2 0,-4 9 0,-3 2 0,-1 15 0,-11 12 0,-10 18 0,-13 18 0,-3 13 0,7 6 0,2-2 0,4-4 0,-4-6 0,-1-8 0,2-5 0,0-13 0,11-14 0,0-10 0,13-11 0,1-6 0,3-8 0,5-12 0,10-14 0,10-11 0,11-10 0,2 3 0,-3 5 0,-9 8 0,-12 23 0,-6 5 0,-4 16 0,3 0 0,-2-1 0,-3 1 0,-5 4 0,-14 2 0,-13 11 0,-6 8 0,-4 9 0,0 9 0,3 0 0,1 5 0,1 5 0,18-20 0,3-1 0,14-31 0,0-10 0,6-7 0,8-16 0,9-4 0,9-14 0,-4 6 0,-7 12 0,-6 17 0,-5 14 0,0 10 0,4 14 0,-1 19 0,2 28 0,-3 30 0,-8-38 0,0 1 0,3 4 0,1-1 0,1-2 0,2-3 0,18 35 0,3-17 0,0-19 0,0-11 0,-1-8 0,4-13 0,6-9 0,4-8 0,5-4 0,0-4 0,0-13 0,0-13 0,-2-10 0,-3 1 0,-12 12 0,-11 17 0,-20 15 0,-15 17 0,-11 9 0,-6 4 0,-2-7 0,1-13 0,-4-8 0,-5-7 0,-5-7 0,-4-14 0,-1-13 0,4-10 0,1 0 0,5 6 0,7 5 0,5 5 0,12 1 0,8-3 0,4-3 0,4-3 0,1 2 0,12 11 0,-6 9 0,14 8 0,-5 6 0,4 0 0,2 3 0,-6 3 0,-6 5 0,-2 3 0,-3 4 0,2 5 0,1 10 0,-4-10 0,-1 6 0,4-16 0,-6 0 0,9-2 0,-3-7 0,2-1 0,5-3 0,0 0 0,5 0 0,6 0 0,2 0 0,4 0 0,-2 0 0,-4 0 0,-3 0 0,-3 0 0,1 0 0,-2 0 0,-8 0 0,-49 7 0,15 2 0,-54 20 0,28 4 0,-12 8 0,0-4 0,10-10 0,5-6 0,3-5 0,6-4 0,1-5 0,15-3 0,-1 0 0,10 4 0,-10 8 0,-7 4 0,-6 5 0,-10 3 0,-6 3 0,-10 3 0,-5 0 0,7-1 0,9 0 0,11-2 0,23-12 0,3-2 0,14-10 0,0 3 0,0-2 0,3 2 0,3 0 0,3 2 0,7 3 0,0-3 0,4-1 0,-2-4 0,-1 0 0,-1-1 0,1-2 0,3 0 0,3-4 0,4-4 0,4-26 0,4-34 0,-16 16 0,-1-4 0,0-8 0,-2-1 0,-2 5 0,-1 3 0,6-31 0,-8 30 0,-2 22 0,-1 14 0,-4 7 0,-2 8 0,-2 16 0,0-4 0,0 16 0,0-6 0,0 7 0,0 5 0,0 0 0,1 0 0,3-1 0,7 1 0,8 4 0,-2-13 0,5 3 0,-6-17 0,6 0 0,-2-5 0,-1-3 0,-7 0 0,-3 0 0,-1 0 0,-1 0 0,0 0 0,0 0 0,0 0 0,0 0 0,0 0 0,0 0 0,3 0 0,0 0 0,1 0 0,-2 0 0,-2 0 0,0 0 0,0 0 0,1 0 0,4 0 0,5 0 0,4 0 0,0 0 0,-3 0 0,-3 0 0,-3 0 0,-1 2 0,0 5 0,1 3 0,0 3 0,0 0 0,-5-2 0,-3-1 0,-3-2 0,2-2 0,1 3 0,-1 0 0,1 2 0,-1 2 0,1-2 0,3 2 0,3 1 0,-1 2 0,2 2 0,3 2 0,-2 2 0,1-4 0,-1-3 0,-5-3 0,1-5 0,-3 4 0,2-3 0,-1 1 0,1 0 0,6-1 0,-5-3 0,7 2 0,-3-1 0,3 5 0,10 7 0,-11-5 0,5 7 0,-12-7 0,0 2 0,-3-2 0,0-4 0,-4-1 0,0 1 0,2-1 0,5 1 0,7 2 0,2 2 0,3 4 0,-11-4 0,2 1 0,-6-10 0,-1 1 0,1-1 0,-2 0 0,5-1 0,3-2 0,5-1 0,-1 3 0,4 4 0,1 4 0,3 1 0,5-1 0,0-1 0,-1-2 0,-4 1 0,-9-2 0,-3-3 0,-4 0 0,-2-5 0,-1-16 0,-3 6 0,0-18 0,-1 4 0,-5-12 0,-4-7 0,-5 0 0,-5 4 0,-1 5 0,-3 2 0,2-2 0,-1 0 0,0-1 0,1 2 0,6 14 0,2-1 0,7 8 0,0-10 0,-1 8 0,1-5 0,3 12 0,-2-2 0,3 1 0,-1-2 0,-2 1 0,1-1 0,-6 4 0,6-1 0,-3 2 0,4 2 0,0-2 0,1 2 0,-2-2 0,-1-1 0,-2 0 0,-1-1 0,2 0 0,0-1 0,0 0 0,1-2 0,-2 2 0,-1 0 0,-1 4 0,1-2 0,3-1 0,0 0 0,2-1 0,0 2 0,-1 3 0,1 1 0,-3-1 0,0 4 0,3-1 0,7 16 0,6 4 0,-1 1 0,4 0 0,-2-6 0,0-1 0,5 4 0,-6-5 0,5 6 0,-2 0 0,-1 0 0,0-6 0,-4-1 0,-1-3 0,-2 0 0,-3 1 0,1-1 0,1 1 0,3-2 0,1 0 0,2 2 0,1-1 0,0 6 0,-1-7 0,-1 6 0,-2-6 0,1 4 0,1 3 0,3-4 0,-1 1 0,1-3 0,-4-1 0,-3 3 0,-3 0 0,-1 3 0,0 0 0,0 2 0,0 3 0,0 4 0,0 1 0,0 0 0,0-1 0,0-3 0,7 3 0,-5-9 0,7 1 0,-5-4 0,1 3 0,-2-1 0,-3 1 0,2-5 0,2 1 0,3 2 0,0 0 0,-3 3 0,7-4 0,-9-1 0,5-2 0,-7-1 0,0 3 0,0-1 0,0 3 0,0-1 0,0-1 0,0 0 0,3-1 0,2 0 0,3 2 0,-1 0 0,-3 0 0,1 0 0,-1 1 0,-1 1 0,1 3 0,0-1 0,1 1 0,3-4 0,-2-2 0,1 1 0,-1 0 0,1 6 0,3 6 0,1 1 0,4 3 0,-2-4 0,-1-5 0,-5-3 0,-3-4 0,-3-2 0,2-3 0,1 1 0,-1-2 0,0 3 0,4 0 0,-5 0 0,4-1 0,-6 1 0,3 0 0,1 0 0,0 1 0,-1 0 0,-3 4 0,2 0 0,1 1 0,1 3 0,0-5 0,-2 10 0,4 4 0,-4-6 0,6 7 0,-3-11 0,1-6 0,2 6 0,-4-11 0,2 6 0,-2-6 0,3-1 0,3-2 0,-2-1 0,-1 3 0,-4 4 0,-3 1 0,0 1 0,0-2 0,0-1 0,0 1 0,0 1 0,0 1 0,2 1 0,2 3 0,2 0 0,2 7 0,-1-8 0,1 6 0,-4-11 0,-1 3 0,-3-3 0,0 1 0,0 1 0,7-1 0,-5 1 0,6-1 0,-4-5 0,3 1 0,0-6 0,-2-5 0,-2-7 0,-3 0 0,0-13 0,0-4 0,0-15 0,0-10 0,0-7 0,-3 0 0,-1 4 0,-3 9 0,-8 3 0,9 22 0,-4-2 0,8 19 0,-2 1 0,-4 1 0,-4-3 0,-3-8 0,-6-7 0,1-3 0,2-1 0,7 11 0,-1 2 0,11 9 0,-6-1 0,7 1 0,-3-2 0,-1-1 0,-1-1 0,-4-4 0,3 1 0,-6-7 0,5 6 0,-4-5 0,1 0 0,0-2 0,-4-2 0,-1-5 0,-1-4 0,0-2 0,1 2 0,0 5 0,1 3 0,3 6 0,2 1 0,2 5 0,0 4 0,0-2 0,1 1 0,3 1 0,1-3 0,2 1 0,0 0 0,0-9 0,0 8 0,0-11 0,0 8 0,0-3 0,0 3 0,0 2 0,0-1 0,0 0 0,0-2 0,0-1 0,0-4 0,0-9 0,0-11 0,0 13 0,0-4 0,3 23 0,1 1 0,2 4 0,4 3 0,2 0 0,1 0 0,1 3 0,-4 0 0,-3 4 0,3 0 0,-4-3 0,4 0 0,-3-4 0,-1 0 0,-2 2 0,2 2 0,1 0 0,0-1 0,2-3 0,-2 0 0,-2-3 0,-2 0 0,-2-4 0,-1 1 0,0-4 0,0 0 0,0 2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4:37:57.484"/>
    </inkml:context>
    <inkml:brush xml:id="br0">
      <inkml:brushProperty name="width" value="0.2" units="cm"/>
      <inkml:brushProperty name="height" value="0.2" units="cm"/>
      <inkml:brushProperty name="color" value="#FFFFFF"/>
    </inkml:brush>
  </inkml:definitions>
  <inkml:trace contextRef="#ctx0" brushRef="#br0">450 202 24575,'-44'-5'0,"-28"-23"0,13 10 0,11-5 0,-1-1 0,-10-4 0,-2 0 0,22 6 0,25 12 0,9 2 0,5 4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104eaf23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104eaf235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57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104eaf23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104eaf235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918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104eaf23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104eaf235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76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73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104eaf23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104eaf235_1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58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104eaf23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104eaf235_1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59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Make sure to signal that this was from Chartability!!</a:t>
            </a:r>
          </a:p>
        </p:txBody>
      </p:sp>
    </p:spTree>
    <p:extLst>
      <p:ext uri="{BB962C8B-B14F-4D97-AF65-F5344CB8AC3E}">
        <p14:creationId xmlns:p14="http://schemas.microsoft.com/office/powerpoint/2010/main" val="225250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69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104eaf23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104eaf235_0_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104eaf23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104eaf235_0_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11734339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117343390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1173433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117343390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40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1173433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117343390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3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1173433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117343390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39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11734339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117343390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16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234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599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511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227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21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3074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1536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Common, the way most people do this work</a:t>
            </a:r>
            <a:endParaRPr dirty="0"/>
          </a:p>
        </p:txBody>
      </p:sp>
    </p:spTree>
    <p:extLst>
      <p:ext uri="{BB962C8B-B14F-4D97-AF65-F5344CB8AC3E}">
        <p14:creationId xmlns:p14="http://schemas.microsoft.com/office/powerpoint/2010/main" val="597216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Common, the way most people do this work</a:t>
            </a:r>
            <a:endParaRPr dirty="0"/>
          </a:p>
        </p:txBody>
      </p:sp>
    </p:spTree>
    <p:extLst>
      <p:ext uri="{BB962C8B-B14F-4D97-AF65-F5344CB8AC3E}">
        <p14:creationId xmlns:p14="http://schemas.microsoft.com/office/powerpoint/2010/main" val="3040583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423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415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007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104eaf235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0104eaf235_0_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104eaf2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0104eaf235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104eaf23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104eaf235_1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20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731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62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9548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0104eaf235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0104eaf235_1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0117343390_0_3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g10117343390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104eaf23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104eaf235_1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388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104eaf235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104eaf235_1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117343390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0117343390_0_2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11734339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0117343390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https://projects.susielu.com/viz-palette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11734339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0117343390_0_1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011734339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0117343390_0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0720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0117343390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0117343390_0_2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0117343390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0117343390_0_2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0117343390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0117343390_0_2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104eaf235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104eaf235_1_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0117343390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0117343390_0_2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011734339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0117343390_0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0117343390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0117343390_0_1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0117343390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0117343390_0_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0117343390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0117343390_0_2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011734339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0117343390_0_2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673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104eaf235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0104eaf235_1_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0117343390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0117343390_0_30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32af637055b354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32af637055b354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32af637055b354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32af637055b3545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32af637055b3545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32af637055b3545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32af637055b3545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32af637055b3545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011734339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0117343390_0_30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1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055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104eaf23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104eaf235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17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1201340" y="11859862"/>
            <a:ext cx="18279910"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11" name="Google Shape;11;p9"/>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9"/>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pic>
        <p:nvPicPr>
          <p:cNvPr id="13" name="Google Shape;13;p9" descr="DIG-light.pdf"/>
          <p:cNvPicPr preferRelativeResize="0"/>
          <p:nvPr/>
        </p:nvPicPr>
        <p:blipFill rotWithShape="1">
          <a:blip r:embed="rId2">
            <a:alphaModFix/>
          </a:blip>
          <a:srcRect/>
          <a:stretch/>
        </p:blipFill>
        <p:spPr>
          <a:xfrm>
            <a:off x="20779759" y="9027953"/>
            <a:ext cx="2664105" cy="2706392"/>
          </a:xfrm>
          <a:prstGeom prst="rect">
            <a:avLst/>
          </a:prstGeom>
          <a:noFill/>
          <a:ln>
            <a:noFill/>
          </a:ln>
        </p:spPr>
      </p:pic>
      <p:sp>
        <p:nvSpPr>
          <p:cNvPr id="14" name="Google Shape;14;p9"/>
          <p:cNvSpPr txBox="1"/>
          <p:nvPr/>
        </p:nvSpPr>
        <p:spPr>
          <a:xfrm>
            <a:off x="20745189" y="11860902"/>
            <a:ext cx="2664105" cy="6349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3600"/>
              <a:buFont typeface="Helvetica Neue"/>
              <a:buNone/>
            </a:pPr>
            <a:r>
              <a:rPr lang="en-US" sz="3600" b="0" i="0" u="sng" strike="noStrike" cap="none">
                <a:solidFill>
                  <a:srgbClr val="5E5E5E"/>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dig.cmu.edu</a:t>
            </a:r>
            <a:endParaRPr/>
          </a:p>
        </p:txBody>
      </p:sp>
      <p:sp>
        <p:nvSpPr>
          <p:cNvPr id="15" name="Google Shape;15;p9"/>
          <p:cNvSpPr txBox="1">
            <a:spLocks noGrp="1"/>
          </p:cNvSpPr>
          <p:nvPr>
            <p:ph type="body" idx="3"/>
          </p:nvPr>
        </p:nvSpPr>
        <p:spPr>
          <a:xfrm>
            <a:off x="1201340" y="1064862"/>
            <a:ext cx="928010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E5E5E"/>
              </a:buClr>
              <a:buSzPts val="3600"/>
              <a:buFont typeface="Helvetica Neue"/>
              <a:buNone/>
              <a:defRPr sz="3600">
                <a:solidFill>
                  <a:srgbClr val="5E5E5E"/>
                </a:solidFill>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16" name="Google Shape;16;p9"/>
          <p:cNvSpPr txBox="1">
            <a:spLocks noGrp="1"/>
          </p:cNvSpPr>
          <p:nvPr>
            <p:ph type="body" idx="4"/>
          </p:nvPr>
        </p:nvSpPr>
        <p:spPr>
          <a:xfrm>
            <a:off x="16568716" y="1064862"/>
            <a:ext cx="6859712" cy="636979"/>
          </a:xfrm>
          <a:prstGeom prst="rect">
            <a:avLst/>
          </a:prstGeom>
          <a:noFill/>
          <a:ln>
            <a:noFill/>
          </a:ln>
        </p:spPr>
        <p:txBody>
          <a:bodyPr spcFirstLastPara="1" wrap="square" lIns="45700" tIns="45700" rIns="45700" bIns="45700" anchor="t" anchorCtr="0">
            <a:normAutofit/>
          </a:bodyPr>
          <a:lstStyle>
            <a:lvl1pPr marL="457200" lvl="0" indent="-228600" algn="r">
              <a:lnSpc>
                <a:spcPct val="100000"/>
              </a:lnSpc>
              <a:spcBef>
                <a:spcPts val="0"/>
              </a:spcBef>
              <a:spcAft>
                <a:spcPts val="0"/>
              </a:spcAft>
              <a:buClr>
                <a:srgbClr val="5E5E5E"/>
              </a:buClr>
              <a:buSzPts val="3600"/>
              <a:buFont typeface="Helvetica Neue"/>
              <a:buNone/>
              <a:defRPr sz="3600">
                <a:solidFill>
                  <a:srgbClr val="5E5E5E"/>
                </a:solidFill>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17" name="Google Shape;17;p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59"/>
        <p:cNvGrpSpPr/>
        <p:nvPr/>
      </p:nvGrpSpPr>
      <p:grpSpPr>
        <a:xfrm>
          <a:off x="0" y="0"/>
          <a:ext cx="0" cy="0"/>
          <a:chOff x="0" y="0"/>
          <a:chExt cx="0" cy="0"/>
        </a:xfrm>
      </p:grpSpPr>
      <p:sp>
        <p:nvSpPr>
          <p:cNvPr id="60" name="Google Shape;60;p18"/>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61" name="Google Shape;61;p18"/>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62" name="Google Shape;62;p18"/>
          <p:cNvSpPr>
            <a:spLocks noGrp="1"/>
          </p:cNvSpPr>
          <p:nvPr>
            <p:ph type="pic" idx="3"/>
          </p:nvPr>
        </p:nvSpPr>
        <p:spPr>
          <a:xfrm>
            <a:off x="12192000" y="-407266"/>
            <a:ext cx="10916874" cy="14555832"/>
          </a:xfrm>
          <a:prstGeom prst="rect">
            <a:avLst/>
          </a:prstGeom>
          <a:noFill/>
          <a:ln>
            <a:noFill/>
          </a:ln>
        </p:spPr>
      </p:sp>
      <p:sp>
        <p:nvSpPr>
          <p:cNvPr id="63" name="Google Shape;63;p18"/>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64" name="Google Shape;64;p18"/>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Bullets &amp; Photo Full">
  <p:cSld name="Title, Bullets &amp; Photo Full">
    <p:spTree>
      <p:nvGrpSpPr>
        <p:cNvPr id="1" name="Shape 65"/>
        <p:cNvGrpSpPr/>
        <p:nvPr/>
      </p:nvGrpSpPr>
      <p:grpSpPr>
        <a:xfrm>
          <a:off x="0" y="0"/>
          <a:ext cx="0" cy="0"/>
          <a:chOff x="0" y="0"/>
          <a:chExt cx="0" cy="0"/>
        </a:xfrm>
      </p:grpSpPr>
      <p:sp>
        <p:nvSpPr>
          <p:cNvPr id="66" name="Google Shape;66;p19"/>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67" name="Google Shape;67;p19"/>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68" name="Google Shape;68;p19"/>
          <p:cNvSpPr>
            <a:spLocks noGrp="1"/>
          </p:cNvSpPr>
          <p:nvPr>
            <p:ph type="pic" idx="3"/>
          </p:nvPr>
        </p:nvSpPr>
        <p:spPr>
          <a:xfrm>
            <a:off x="10985575" y="-2058461"/>
            <a:ext cx="13398049" cy="17864066"/>
          </a:xfrm>
          <a:prstGeom prst="rect">
            <a:avLst/>
          </a:prstGeom>
          <a:noFill/>
          <a:ln>
            <a:noFill/>
          </a:ln>
        </p:spPr>
      </p:sp>
      <p:sp>
        <p:nvSpPr>
          <p:cNvPr id="69" name="Google Shape;69;p19"/>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0" name="Google Shape;70;p19"/>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3" name="Google Shape;73;p20"/>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6" name="Google Shape;76;p2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77" name="Google Shape;77;p21"/>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Alt">
  <p:cSld name="Title Only Alt">
    <p:spTree>
      <p:nvGrpSpPr>
        <p:cNvPr id="1" name="Shape 78"/>
        <p:cNvGrpSpPr/>
        <p:nvPr/>
      </p:nvGrpSpPr>
      <p:grpSpPr>
        <a:xfrm>
          <a:off x="0" y="0"/>
          <a:ext cx="0" cy="0"/>
          <a:chOff x="0" y="0"/>
          <a:chExt cx="0" cy="0"/>
        </a:xfrm>
      </p:grpSpPr>
      <p:sp>
        <p:nvSpPr>
          <p:cNvPr id="79" name="Google Shape;79;p22"/>
          <p:cNvSpPr txBox="1">
            <a:spLocks noGrp="1"/>
          </p:cNvSpPr>
          <p:nvPr>
            <p:ph type="body" idx="1"/>
          </p:nvPr>
        </p:nvSpPr>
        <p:spPr>
          <a:xfrm>
            <a:off x="12756298" y="785622"/>
            <a:ext cx="9779001" cy="2013067"/>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80" name="Google Shape;80;p22"/>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81" name="Google Shape;81;p22"/>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82"/>
        <p:cNvGrpSpPr/>
        <p:nvPr/>
      </p:nvGrpSpPr>
      <p:grpSpPr>
        <a:xfrm>
          <a:off x="0" y="0"/>
          <a:ext cx="0" cy="0"/>
          <a:chOff x="0" y="0"/>
          <a:chExt cx="0" cy="0"/>
        </a:xfrm>
      </p:grpSpPr>
      <p:sp>
        <p:nvSpPr>
          <p:cNvPr id="83" name="Google Shape;83;p23"/>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84" name="Google Shape;84;p23"/>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85"/>
        <p:cNvGrpSpPr/>
        <p:nvPr/>
      </p:nvGrpSpPr>
      <p:grpSpPr>
        <a:xfrm>
          <a:off x="0" y="0"/>
          <a:ext cx="0" cy="0"/>
          <a:chOff x="0" y="0"/>
          <a:chExt cx="0" cy="0"/>
        </a:xfrm>
      </p:grpSpPr>
      <p:sp>
        <p:nvSpPr>
          <p:cNvPr id="86" name="Google Shape;86;p24"/>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87" name="Google Shape;87;p24"/>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88" name="Google Shape;88;p24"/>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
        <p:cNvGrpSpPr/>
        <p:nvPr/>
      </p:nvGrpSpPr>
      <p:grpSpPr>
        <a:xfrm>
          <a:off x="0" y="0"/>
          <a:ext cx="0" cy="0"/>
          <a:chOff x="0" y="0"/>
          <a:chExt cx="0" cy="0"/>
        </a:xfrm>
      </p:grpSpPr>
      <p:sp>
        <p:nvSpPr>
          <p:cNvPr id="90" name="Google Shape;90;p25"/>
          <p:cNvSpPr txBox="1">
            <a:spLocks noGrp="1"/>
          </p:cNvSpPr>
          <p:nvPr>
            <p:ph type="body" idx="1"/>
          </p:nvPr>
        </p:nvSpPr>
        <p:spPr>
          <a:xfrm>
            <a:off x="1753923" y="1456422"/>
            <a:ext cx="20876153" cy="7712118"/>
          </a:xfrm>
          <a:prstGeom prst="rect">
            <a:avLst/>
          </a:prstGeom>
          <a:noFill/>
          <a:ln>
            <a:noFill/>
          </a:ln>
        </p:spPr>
        <p:txBody>
          <a:bodyPr spcFirstLastPara="1" wrap="square" lIns="50800" tIns="50800" rIns="50800" bIns="50800" anchor="ctr" anchorCtr="0">
            <a:normAutofit/>
          </a:bodyPr>
          <a:lstStyle>
            <a:lvl1pPr marL="457200" lvl="0" indent="-228600" algn="l">
              <a:lnSpc>
                <a:spcPct val="110000"/>
              </a:lnSpc>
              <a:spcBef>
                <a:spcPts val="0"/>
              </a:spcBef>
              <a:spcAft>
                <a:spcPts val="0"/>
              </a:spcAft>
              <a:buClr>
                <a:srgbClr val="000000"/>
              </a:buClr>
              <a:buSzPts val="8500"/>
              <a:buFont typeface="Helvetica Neue"/>
              <a:buNone/>
              <a:defRPr sz="8500"/>
            </a:lvl1pPr>
            <a:lvl2pPr marL="914400" lvl="1" indent="-228600" algn="l">
              <a:lnSpc>
                <a:spcPct val="110000"/>
              </a:lnSpc>
              <a:spcBef>
                <a:spcPts val="0"/>
              </a:spcBef>
              <a:spcAft>
                <a:spcPts val="0"/>
              </a:spcAft>
              <a:buClr>
                <a:srgbClr val="000000"/>
              </a:buClr>
              <a:buSzPts val="8500"/>
              <a:buFont typeface="Helvetica Neue"/>
              <a:buNone/>
              <a:defRPr sz="8500"/>
            </a:lvl2pPr>
            <a:lvl3pPr marL="1371600" lvl="2" indent="-228600" algn="l">
              <a:lnSpc>
                <a:spcPct val="110000"/>
              </a:lnSpc>
              <a:spcBef>
                <a:spcPts val="0"/>
              </a:spcBef>
              <a:spcAft>
                <a:spcPts val="0"/>
              </a:spcAft>
              <a:buClr>
                <a:srgbClr val="000000"/>
              </a:buClr>
              <a:buSzPts val="8500"/>
              <a:buFont typeface="Helvetica Neue"/>
              <a:buNone/>
              <a:defRPr sz="8500"/>
            </a:lvl3pPr>
            <a:lvl4pPr marL="1828800" lvl="3" indent="-228600" algn="l">
              <a:lnSpc>
                <a:spcPct val="110000"/>
              </a:lnSpc>
              <a:spcBef>
                <a:spcPts val="0"/>
              </a:spcBef>
              <a:spcAft>
                <a:spcPts val="0"/>
              </a:spcAft>
              <a:buClr>
                <a:srgbClr val="000000"/>
              </a:buClr>
              <a:buSzPts val="8500"/>
              <a:buFont typeface="Helvetica Neue"/>
              <a:buNone/>
              <a:defRPr sz="8500"/>
            </a:lvl4pPr>
            <a:lvl5pPr marL="2286000" lvl="4" indent="-228600" algn="l">
              <a:lnSpc>
                <a:spcPct val="110000"/>
              </a:lnSpc>
              <a:spcBef>
                <a:spcPts val="0"/>
              </a:spcBef>
              <a:spcAft>
                <a:spcPts val="0"/>
              </a:spcAft>
              <a:buClr>
                <a:srgbClr val="000000"/>
              </a:buClr>
              <a:buSzPts val="8500"/>
              <a:buFont typeface="Helvetica Neue"/>
              <a:buNone/>
              <a:defRPr sz="8500"/>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91" name="Google Shape;91;p25"/>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
        <p:nvSpPr>
          <p:cNvPr id="92" name="Google Shape;92;p25"/>
          <p:cNvSpPr txBox="1">
            <a:spLocks noGrp="1"/>
          </p:cNvSpPr>
          <p:nvPr>
            <p:ph type="body" idx="2"/>
          </p:nvPr>
        </p:nvSpPr>
        <p:spPr>
          <a:xfrm>
            <a:off x="1753923" y="9840155"/>
            <a:ext cx="17453045" cy="147227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93" name="Google Shape;93;p25"/>
          <p:cNvSpPr txBox="1">
            <a:spLocks noGrp="1"/>
          </p:cNvSpPr>
          <p:nvPr>
            <p:ph type="body" idx="3"/>
          </p:nvPr>
        </p:nvSpPr>
        <p:spPr>
          <a:xfrm>
            <a:off x="1753923" y="11437453"/>
            <a:ext cx="17453045" cy="1472278"/>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1800"/>
              </a:spcBef>
              <a:spcAft>
                <a:spcPts val="0"/>
              </a:spcAft>
              <a:buClr>
                <a:srgbClr val="5E5E5E"/>
              </a:buClr>
              <a:buSzPts val="4800"/>
              <a:buFont typeface="Helvetica Neue"/>
              <a:buNone/>
              <a:defRPr>
                <a:solidFill>
                  <a:srgbClr val="5E5E5E"/>
                </a:solidFill>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94" name="Google Shape;94;p25"/>
          <p:cNvSpPr>
            <a:spLocks noGrp="1"/>
          </p:cNvSpPr>
          <p:nvPr>
            <p:ph type="pic" idx="4"/>
          </p:nvPr>
        </p:nvSpPr>
        <p:spPr>
          <a:xfrm>
            <a:off x="19674227" y="9378146"/>
            <a:ext cx="2965450" cy="3953935"/>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95"/>
        <p:cNvGrpSpPr/>
        <p:nvPr/>
      </p:nvGrpSpPr>
      <p:grpSpPr>
        <a:xfrm>
          <a:off x="0" y="0"/>
          <a:ext cx="0" cy="0"/>
          <a:chOff x="0" y="0"/>
          <a:chExt cx="0" cy="0"/>
        </a:xfrm>
      </p:grpSpPr>
      <p:sp>
        <p:nvSpPr>
          <p:cNvPr id="96" name="Google Shape;96;p26"/>
          <p:cNvSpPr>
            <a:spLocks noGrp="1"/>
          </p:cNvSpPr>
          <p:nvPr>
            <p:ph type="pic" idx="2"/>
          </p:nvPr>
        </p:nvSpPr>
        <p:spPr>
          <a:xfrm>
            <a:off x="15760700" y="1016000"/>
            <a:ext cx="7439099" cy="5949678"/>
          </a:xfrm>
          <a:prstGeom prst="rect">
            <a:avLst/>
          </a:prstGeom>
          <a:noFill/>
          <a:ln>
            <a:noFill/>
          </a:ln>
        </p:spPr>
      </p:sp>
      <p:sp>
        <p:nvSpPr>
          <p:cNvPr id="97" name="Google Shape;97;p26"/>
          <p:cNvSpPr>
            <a:spLocks noGrp="1"/>
          </p:cNvSpPr>
          <p:nvPr>
            <p:ph type="pic" idx="3"/>
          </p:nvPr>
        </p:nvSpPr>
        <p:spPr>
          <a:xfrm>
            <a:off x="13500100" y="3978275"/>
            <a:ext cx="10439400" cy="12150181"/>
          </a:xfrm>
          <a:prstGeom prst="rect">
            <a:avLst/>
          </a:prstGeom>
          <a:noFill/>
          <a:ln>
            <a:noFill/>
          </a:ln>
        </p:spPr>
      </p:sp>
      <p:sp>
        <p:nvSpPr>
          <p:cNvPr id="98" name="Google Shape;98;p26"/>
          <p:cNvSpPr>
            <a:spLocks noGrp="1"/>
          </p:cNvSpPr>
          <p:nvPr>
            <p:ph type="pic" idx="4"/>
          </p:nvPr>
        </p:nvSpPr>
        <p:spPr>
          <a:xfrm>
            <a:off x="-139700" y="495300"/>
            <a:ext cx="16611600" cy="12458701"/>
          </a:xfrm>
          <a:prstGeom prst="rect">
            <a:avLst/>
          </a:prstGeom>
          <a:noFill/>
          <a:ln>
            <a:noFill/>
          </a:ln>
        </p:spPr>
      </p:sp>
      <p:sp>
        <p:nvSpPr>
          <p:cNvPr id="99" name="Google Shape;99;p26"/>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00"/>
        <p:cNvGrpSpPr/>
        <p:nvPr/>
      </p:nvGrpSpPr>
      <p:grpSpPr>
        <a:xfrm>
          <a:off x="0" y="0"/>
          <a:ext cx="0" cy="0"/>
          <a:chOff x="0" y="0"/>
          <a:chExt cx="0" cy="0"/>
        </a:xfrm>
      </p:grpSpPr>
      <p:sp>
        <p:nvSpPr>
          <p:cNvPr id="101" name="Google Shape;101;p27"/>
          <p:cNvSpPr>
            <a:spLocks noGrp="1"/>
          </p:cNvSpPr>
          <p:nvPr>
            <p:ph type="pic" idx="2"/>
          </p:nvPr>
        </p:nvSpPr>
        <p:spPr>
          <a:xfrm>
            <a:off x="-1333500" y="-5524500"/>
            <a:ext cx="27051001" cy="21640800"/>
          </a:xfrm>
          <a:prstGeom prst="rect">
            <a:avLst/>
          </a:prstGeom>
          <a:noFill/>
          <a:ln>
            <a:noFill/>
          </a:ln>
        </p:spPr>
      </p:sp>
      <p:sp>
        <p:nvSpPr>
          <p:cNvPr id="102" name="Google Shape;102;p27"/>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0" name="Google Shape;20;p1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1" name="Google Shape;21;p1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2" name="Google Shape;22;p10"/>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
        <p:nvSpPr>
          <p:cNvPr id="104" name="Google Shape;104;p28"/>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ck">
  <p:cSld name="Black">
    <p:bg>
      <p:bgPr>
        <a:solidFill>
          <a:srgbClr val="000000"/>
        </a:solidFill>
        <a:effectLst/>
      </p:bgPr>
    </p:bg>
    <p:spTree>
      <p:nvGrpSpPr>
        <p:cNvPr id="1" name="Shape 105"/>
        <p:cNvGrpSpPr/>
        <p:nvPr/>
      </p:nvGrpSpPr>
      <p:grpSpPr>
        <a:xfrm>
          <a:off x="0" y="0"/>
          <a:ext cx="0" cy="0"/>
          <a:chOff x="0" y="0"/>
          <a:chExt cx="0" cy="0"/>
        </a:xfrm>
      </p:grpSpPr>
      <p:sp>
        <p:nvSpPr>
          <p:cNvPr id="106" name="Google Shape;106;p29"/>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07"/>
        <p:cNvGrpSpPr/>
        <p:nvPr/>
      </p:nvGrpSpPr>
      <p:grpSpPr>
        <a:xfrm>
          <a:off x="0" y="0"/>
          <a:ext cx="0" cy="0"/>
          <a:chOff x="0" y="0"/>
          <a:chExt cx="0" cy="0"/>
        </a:xfrm>
      </p:grpSpPr>
      <p:sp>
        <p:nvSpPr>
          <p:cNvPr id="108" name="Google Shape;108;p3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8500"/>
              <a:buFont typeface="Helvetica Neue"/>
              <a:buNone/>
              <a:defRPr b="1">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09" name="Google Shape;109;p3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110" name="Google Shape;110;p3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111" name="Google Shape;111;p3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a:solidFill>
                  <a:srgbClr val="000000"/>
                </a:solidFill>
              </a:defRPr>
            </a:lvl1pPr>
            <a:lvl2pPr marL="0" marR="0" lvl="1" indent="0" algn="ctr">
              <a:lnSpc>
                <a:spcPct val="100000"/>
              </a:lnSpc>
              <a:spcBef>
                <a:spcPts val="0"/>
              </a:spcBef>
              <a:spcAft>
                <a:spcPts val="0"/>
              </a:spcAft>
              <a:buClr>
                <a:srgbClr val="000000"/>
              </a:buClr>
              <a:buSzPts val="1800"/>
              <a:buFont typeface="Helvetica Neue"/>
              <a:buNone/>
              <a:defRPr>
                <a:solidFill>
                  <a:srgbClr val="000000"/>
                </a:solidFill>
              </a:defRPr>
            </a:lvl2pPr>
            <a:lvl3pPr marL="0" marR="0" lvl="2" indent="0" algn="ctr">
              <a:lnSpc>
                <a:spcPct val="100000"/>
              </a:lnSpc>
              <a:spcBef>
                <a:spcPts val="0"/>
              </a:spcBef>
              <a:spcAft>
                <a:spcPts val="0"/>
              </a:spcAft>
              <a:buClr>
                <a:srgbClr val="000000"/>
              </a:buClr>
              <a:buSzPts val="1800"/>
              <a:buFont typeface="Helvetica Neue"/>
              <a:buNone/>
              <a:defRPr>
                <a:solidFill>
                  <a:srgbClr val="000000"/>
                </a:solidFill>
              </a:defRPr>
            </a:lvl3pPr>
            <a:lvl4pPr marL="0" marR="0" lvl="3" indent="0" algn="ctr">
              <a:lnSpc>
                <a:spcPct val="100000"/>
              </a:lnSpc>
              <a:spcBef>
                <a:spcPts val="0"/>
              </a:spcBef>
              <a:spcAft>
                <a:spcPts val="0"/>
              </a:spcAft>
              <a:buClr>
                <a:srgbClr val="000000"/>
              </a:buClr>
              <a:buSzPts val="1800"/>
              <a:buFont typeface="Helvetica Neue"/>
              <a:buNone/>
              <a:defRPr>
                <a:solidFill>
                  <a:srgbClr val="000000"/>
                </a:solidFill>
              </a:defRPr>
            </a:lvl4pPr>
            <a:lvl5pPr marL="0" marR="0" lvl="4" indent="0" algn="ctr">
              <a:lnSpc>
                <a:spcPct val="100000"/>
              </a:lnSpc>
              <a:spcBef>
                <a:spcPts val="0"/>
              </a:spcBef>
              <a:spcAft>
                <a:spcPts val="0"/>
              </a:spcAft>
              <a:buClr>
                <a:srgbClr val="000000"/>
              </a:buClr>
              <a:buSzPts val="1800"/>
              <a:buFont typeface="Helvetica Neue"/>
              <a:buNone/>
              <a:defRPr>
                <a:solidFill>
                  <a:srgbClr val="000000"/>
                </a:solidFill>
              </a:defRPr>
            </a:lvl5pPr>
            <a:lvl6pPr marL="0" marR="0" lvl="5" indent="0" algn="ctr">
              <a:lnSpc>
                <a:spcPct val="100000"/>
              </a:lnSpc>
              <a:spcBef>
                <a:spcPts val="0"/>
              </a:spcBef>
              <a:spcAft>
                <a:spcPts val="0"/>
              </a:spcAft>
              <a:buClr>
                <a:srgbClr val="000000"/>
              </a:buClr>
              <a:buSzPts val="1800"/>
              <a:buFont typeface="Helvetica Neue"/>
              <a:buNone/>
              <a:defRPr>
                <a:solidFill>
                  <a:srgbClr val="000000"/>
                </a:solidFill>
              </a:defRPr>
            </a:lvl6pPr>
            <a:lvl7pPr marL="0" marR="0" lvl="6" indent="0" algn="ctr">
              <a:lnSpc>
                <a:spcPct val="100000"/>
              </a:lnSpc>
              <a:spcBef>
                <a:spcPts val="0"/>
              </a:spcBef>
              <a:spcAft>
                <a:spcPts val="0"/>
              </a:spcAft>
              <a:buClr>
                <a:srgbClr val="000000"/>
              </a:buClr>
              <a:buSzPts val="1800"/>
              <a:buFont typeface="Helvetica Neue"/>
              <a:buNone/>
              <a:defRPr>
                <a:solidFill>
                  <a:srgbClr val="000000"/>
                </a:solidFill>
              </a:defRPr>
            </a:lvl7pPr>
            <a:lvl8pPr marL="0" marR="0" lvl="7" indent="0" algn="ctr">
              <a:lnSpc>
                <a:spcPct val="100000"/>
              </a:lnSpc>
              <a:spcBef>
                <a:spcPts val="0"/>
              </a:spcBef>
              <a:spcAft>
                <a:spcPts val="0"/>
              </a:spcAft>
              <a:buClr>
                <a:srgbClr val="000000"/>
              </a:buClr>
              <a:buSzPts val="1800"/>
              <a:buFont typeface="Helvetica Neue"/>
              <a:buNone/>
              <a:defRPr>
                <a:solidFill>
                  <a:srgbClr val="000000"/>
                </a:solidFill>
              </a:defRPr>
            </a:lvl8pPr>
            <a:lvl9pPr marL="0" marR="0" lvl="8" indent="0" algn="ctr">
              <a:lnSpc>
                <a:spcPct val="100000"/>
              </a:lnSpc>
              <a:spcBef>
                <a:spcPts val="0"/>
              </a:spcBef>
              <a:spcAft>
                <a:spcPts val="0"/>
              </a:spcAft>
              <a:buClr>
                <a:srgbClr val="000000"/>
              </a:buClr>
              <a:buSzPts val="1800"/>
              <a:buFont typeface="Helvetica Neue"/>
              <a:buNone/>
              <a:defRPr>
                <a:solidFill>
                  <a:srgbClr val="000000"/>
                </a:solidFill>
              </a:defRPr>
            </a:lvl9pPr>
          </a:lstStyle>
          <a:p>
            <a:pPr marL="0" lvl="0" indent="0" algn="ctr" rtl="0">
              <a:spcBef>
                <a:spcPts val="0"/>
              </a:spcBef>
              <a:spcAft>
                <a:spcPts val="0"/>
              </a:spcAft>
              <a:buNone/>
            </a:pPr>
            <a:fld id="{00000000-1234-1234-1234-123412341234}" type="slidenum">
              <a:rPr lang="en-US"/>
              <a:t>‹#›</a:t>
            </a:fld>
            <a:endParaRPr>
              <a:solidFill>
                <a:srgbClr val="5E5E5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12"/>
        <p:cNvGrpSpPr/>
        <p:nvPr/>
      </p:nvGrpSpPr>
      <p:grpSpPr>
        <a:xfrm>
          <a:off x="0" y="0"/>
          <a:ext cx="0" cy="0"/>
          <a:chOff x="0" y="0"/>
          <a:chExt cx="0" cy="0"/>
        </a:xfrm>
      </p:grpSpPr>
      <p:sp>
        <p:nvSpPr>
          <p:cNvPr id="113" name="Google Shape;113;g10117343390_0_115"/>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lvl1pPr lvl="0" rtl="0">
              <a:spcBef>
                <a:spcPts val="0"/>
              </a:spcBef>
              <a:spcAft>
                <a:spcPts val="0"/>
              </a:spcAft>
              <a:buSzPts val="8500"/>
              <a:buNone/>
              <a:defRPr/>
            </a:lvl1pPr>
            <a:lvl2pPr lvl="1" rtl="0">
              <a:spcBef>
                <a:spcPts val="0"/>
              </a:spcBef>
              <a:spcAft>
                <a:spcPts val="0"/>
              </a:spcAft>
              <a:buSzPts val="8500"/>
              <a:buNone/>
              <a:defRPr/>
            </a:lvl2pPr>
            <a:lvl3pPr lvl="2" rtl="0">
              <a:spcBef>
                <a:spcPts val="0"/>
              </a:spcBef>
              <a:spcAft>
                <a:spcPts val="0"/>
              </a:spcAft>
              <a:buSzPts val="8500"/>
              <a:buNone/>
              <a:defRPr/>
            </a:lvl3pPr>
            <a:lvl4pPr lvl="3" rtl="0">
              <a:spcBef>
                <a:spcPts val="0"/>
              </a:spcBef>
              <a:spcAft>
                <a:spcPts val="0"/>
              </a:spcAft>
              <a:buSzPts val="8500"/>
              <a:buNone/>
              <a:defRPr/>
            </a:lvl4pPr>
            <a:lvl5pPr lvl="4" rtl="0">
              <a:spcBef>
                <a:spcPts val="0"/>
              </a:spcBef>
              <a:spcAft>
                <a:spcPts val="0"/>
              </a:spcAft>
              <a:buSzPts val="8500"/>
              <a:buNone/>
              <a:defRPr/>
            </a:lvl5pPr>
            <a:lvl6pPr lvl="5" rtl="0">
              <a:spcBef>
                <a:spcPts val="0"/>
              </a:spcBef>
              <a:spcAft>
                <a:spcPts val="0"/>
              </a:spcAft>
              <a:buSzPts val="8500"/>
              <a:buNone/>
              <a:defRPr/>
            </a:lvl6pPr>
            <a:lvl7pPr lvl="6" rtl="0">
              <a:spcBef>
                <a:spcPts val="0"/>
              </a:spcBef>
              <a:spcAft>
                <a:spcPts val="0"/>
              </a:spcAft>
              <a:buSzPts val="8500"/>
              <a:buNone/>
              <a:defRPr/>
            </a:lvl7pPr>
            <a:lvl8pPr lvl="7" rtl="0">
              <a:spcBef>
                <a:spcPts val="0"/>
              </a:spcBef>
              <a:spcAft>
                <a:spcPts val="0"/>
              </a:spcAft>
              <a:buSzPts val="8500"/>
              <a:buNone/>
              <a:defRPr/>
            </a:lvl8pPr>
            <a:lvl9pPr lvl="8" rtl="0">
              <a:spcBef>
                <a:spcPts val="0"/>
              </a:spcBef>
              <a:spcAft>
                <a:spcPts val="0"/>
              </a:spcAft>
              <a:buSzPts val="8500"/>
              <a:buNone/>
              <a:defRPr/>
            </a:lvl9pPr>
          </a:lstStyle>
          <a:p>
            <a:endParaRPr/>
          </a:p>
        </p:txBody>
      </p:sp>
      <p:sp>
        <p:nvSpPr>
          <p:cNvPr id="114" name="Google Shape;114;g10117343390_0_115"/>
          <p:cNvSpPr txBox="1">
            <a:spLocks noGrp="1"/>
          </p:cNvSpPr>
          <p:nvPr>
            <p:ph type="body" idx="1"/>
          </p:nvPr>
        </p:nvSpPr>
        <p:spPr>
          <a:xfrm>
            <a:off x="831200" y="3073267"/>
            <a:ext cx="22721700" cy="9110400"/>
          </a:xfrm>
          <a:prstGeom prst="rect">
            <a:avLst/>
          </a:prstGeom>
        </p:spPr>
        <p:txBody>
          <a:bodyPr spcFirstLastPara="1" wrap="square" lIns="50800" tIns="50800" rIns="50800" bIns="50800" anchor="t" anchorCtr="0">
            <a:normAutofit/>
          </a:bodyPr>
          <a:lstStyle>
            <a:lvl1pPr marL="457200" lvl="0" indent="-228600" rtl="0">
              <a:spcBef>
                <a:spcPts val="1800"/>
              </a:spcBef>
              <a:spcAft>
                <a:spcPts val="0"/>
              </a:spcAft>
              <a:buSzPts val="4800"/>
              <a:buNone/>
              <a:defRPr/>
            </a:lvl1pPr>
            <a:lvl2pPr marL="914400" lvl="1" indent="-228600" rtl="0">
              <a:spcBef>
                <a:spcPts val="1800"/>
              </a:spcBef>
              <a:spcAft>
                <a:spcPts val="0"/>
              </a:spcAft>
              <a:buSzPts val="4800"/>
              <a:buNone/>
              <a:defRPr/>
            </a:lvl2pPr>
            <a:lvl3pPr marL="1371600" lvl="2" indent="-228600" rtl="0">
              <a:spcBef>
                <a:spcPts val="1800"/>
              </a:spcBef>
              <a:spcAft>
                <a:spcPts val="0"/>
              </a:spcAft>
              <a:buSzPts val="4800"/>
              <a:buNone/>
              <a:defRPr/>
            </a:lvl3pPr>
            <a:lvl4pPr marL="1828800" lvl="3" indent="-228600" rtl="0">
              <a:spcBef>
                <a:spcPts val="1800"/>
              </a:spcBef>
              <a:spcAft>
                <a:spcPts val="0"/>
              </a:spcAft>
              <a:buSzPts val="4800"/>
              <a:buNone/>
              <a:defRPr/>
            </a:lvl4pPr>
            <a:lvl5pPr marL="2286000" lvl="4" indent="-228600" rtl="0">
              <a:spcBef>
                <a:spcPts val="1800"/>
              </a:spcBef>
              <a:spcAft>
                <a:spcPts val="0"/>
              </a:spcAft>
              <a:buSzPts val="4800"/>
              <a:buNone/>
              <a:defRPr/>
            </a:lvl5pPr>
            <a:lvl6pPr marL="2743200" lvl="5" indent="-228600" rtl="0">
              <a:spcBef>
                <a:spcPts val="1800"/>
              </a:spcBef>
              <a:spcAft>
                <a:spcPts val="0"/>
              </a:spcAft>
              <a:buSzPts val="4800"/>
              <a:buNone/>
              <a:defRPr/>
            </a:lvl6pPr>
            <a:lvl7pPr marL="3200400" lvl="6" indent="-228600" rtl="0">
              <a:spcBef>
                <a:spcPts val="1800"/>
              </a:spcBef>
              <a:spcAft>
                <a:spcPts val="0"/>
              </a:spcAft>
              <a:buSzPts val="4800"/>
              <a:buNone/>
              <a:defRPr/>
            </a:lvl7pPr>
            <a:lvl8pPr marL="3657600" lvl="7" indent="-228600" rtl="0">
              <a:spcBef>
                <a:spcPts val="1800"/>
              </a:spcBef>
              <a:spcAft>
                <a:spcPts val="0"/>
              </a:spcAft>
              <a:buSzPts val="4800"/>
              <a:buNone/>
              <a:defRPr/>
            </a:lvl8pPr>
            <a:lvl9pPr marL="4114800" lvl="8" indent="-228600" rtl="0">
              <a:spcBef>
                <a:spcPts val="1800"/>
              </a:spcBef>
              <a:spcAft>
                <a:spcPts val="0"/>
              </a:spcAft>
              <a:buSzPts val="4800"/>
              <a:buNone/>
              <a:defRPr/>
            </a:lvl9pPr>
          </a:lstStyle>
          <a:p>
            <a:endParaRPr/>
          </a:p>
        </p:txBody>
      </p:sp>
      <p:sp>
        <p:nvSpPr>
          <p:cNvPr id="115" name="Google Shape;115;g10117343390_0_115"/>
          <p:cNvSpPr txBox="1">
            <a:spLocks noGrp="1"/>
          </p:cNvSpPr>
          <p:nvPr>
            <p:ph type="sldNum" idx="12"/>
          </p:nvPr>
        </p:nvSpPr>
        <p:spPr>
          <a:xfrm>
            <a:off x="22593221" y="12435245"/>
            <a:ext cx="1463100" cy="379800"/>
          </a:xfrm>
          <a:prstGeom prst="rect">
            <a:avLst/>
          </a:prstGeom>
        </p:spPr>
        <p:txBody>
          <a:bodyPr spcFirstLastPara="1" wrap="square" lIns="50800" tIns="50800" rIns="50800" bIns="50800" anchor="b"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16"/>
        <p:cNvGrpSpPr/>
        <p:nvPr/>
      </p:nvGrpSpPr>
      <p:grpSpPr>
        <a:xfrm>
          <a:off x="0" y="0"/>
          <a:ext cx="0" cy="0"/>
          <a:chOff x="0" y="0"/>
          <a:chExt cx="0" cy="0"/>
        </a:xfrm>
      </p:grpSpPr>
      <p:sp>
        <p:nvSpPr>
          <p:cNvPr id="117" name="Google Shape;117;g10117343390_0_227"/>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lvl1pPr lvl="0" rtl="0">
              <a:spcBef>
                <a:spcPts val="0"/>
              </a:spcBef>
              <a:spcAft>
                <a:spcPts val="0"/>
              </a:spcAft>
              <a:buSzPts val="8500"/>
              <a:buNone/>
              <a:defRPr/>
            </a:lvl1pPr>
            <a:lvl2pPr lvl="1" rtl="0">
              <a:spcBef>
                <a:spcPts val="0"/>
              </a:spcBef>
              <a:spcAft>
                <a:spcPts val="0"/>
              </a:spcAft>
              <a:buSzPts val="8500"/>
              <a:buNone/>
              <a:defRPr/>
            </a:lvl2pPr>
            <a:lvl3pPr lvl="2" rtl="0">
              <a:spcBef>
                <a:spcPts val="0"/>
              </a:spcBef>
              <a:spcAft>
                <a:spcPts val="0"/>
              </a:spcAft>
              <a:buSzPts val="8500"/>
              <a:buNone/>
              <a:defRPr/>
            </a:lvl3pPr>
            <a:lvl4pPr lvl="3" rtl="0">
              <a:spcBef>
                <a:spcPts val="0"/>
              </a:spcBef>
              <a:spcAft>
                <a:spcPts val="0"/>
              </a:spcAft>
              <a:buSzPts val="8500"/>
              <a:buNone/>
              <a:defRPr/>
            </a:lvl4pPr>
            <a:lvl5pPr lvl="4" rtl="0">
              <a:spcBef>
                <a:spcPts val="0"/>
              </a:spcBef>
              <a:spcAft>
                <a:spcPts val="0"/>
              </a:spcAft>
              <a:buSzPts val="8500"/>
              <a:buNone/>
              <a:defRPr/>
            </a:lvl5pPr>
            <a:lvl6pPr lvl="5" rtl="0">
              <a:spcBef>
                <a:spcPts val="0"/>
              </a:spcBef>
              <a:spcAft>
                <a:spcPts val="0"/>
              </a:spcAft>
              <a:buSzPts val="8500"/>
              <a:buNone/>
              <a:defRPr/>
            </a:lvl6pPr>
            <a:lvl7pPr lvl="6" rtl="0">
              <a:spcBef>
                <a:spcPts val="0"/>
              </a:spcBef>
              <a:spcAft>
                <a:spcPts val="0"/>
              </a:spcAft>
              <a:buSzPts val="8500"/>
              <a:buNone/>
              <a:defRPr/>
            </a:lvl7pPr>
            <a:lvl8pPr lvl="7" rtl="0">
              <a:spcBef>
                <a:spcPts val="0"/>
              </a:spcBef>
              <a:spcAft>
                <a:spcPts val="0"/>
              </a:spcAft>
              <a:buSzPts val="8500"/>
              <a:buNone/>
              <a:defRPr/>
            </a:lvl8pPr>
            <a:lvl9pPr lvl="8" rtl="0">
              <a:spcBef>
                <a:spcPts val="0"/>
              </a:spcBef>
              <a:spcAft>
                <a:spcPts val="0"/>
              </a:spcAft>
              <a:buSzPts val="8500"/>
              <a:buNone/>
              <a:defRPr/>
            </a:lvl9pPr>
          </a:lstStyle>
          <a:p>
            <a:endParaRPr/>
          </a:p>
        </p:txBody>
      </p:sp>
      <p:sp>
        <p:nvSpPr>
          <p:cNvPr id="118" name="Google Shape;118;g10117343390_0_227"/>
          <p:cNvSpPr txBox="1">
            <a:spLocks noGrp="1"/>
          </p:cNvSpPr>
          <p:nvPr>
            <p:ph type="body" idx="1"/>
          </p:nvPr>
        </p:nvSpPr>
        <p:spPr>
          <a:xfrm>
            <a:off x="831200" y="3073267"/>
            <a:ext cx="22721700" cy="9110400"/>
          </a:xfrm>
          <a:prstGeom prst="rect">
            <a:avLst/>
          </a:prstGeom>
        </p:spPr>
        <p:txBody>
          <a:bodyPr spcFirstLastPara="1" wrap="square" lIns="50800" tIns="50800" rIns="50800" bIns="50800" anchor="t" anchorCtr="0">
            <a:normAutofit/>
          </a:bodyPr>
          <a:lstStyle>
            <a:lvl1pPr marL="457200" lvl="0" indent="-228600" rtl="0">
              <a:spcBef>
                <a:spcPts val="1800"/>
              </a:spcBef>
              <a:spcAft>
                <a:spcPts val="0"/>
              </a:spcAft>
              <a:buSzPts val="4800"/>
              <a:buNone/>
              <a:defRPr/>
            </a:lvl1pPr>
            <a:lvl2pPr marL="914400" lvl="1" indent="-228600" rtl="0">
              <a:spcBef>
                <a:spcPts val="1800"/>
              </a:spcBef>
              <a:spcAft>
                <a:spcPts val="0"/>
              </a:spcAft>
              <a:buSzPts val="4800"/>
              <a:buNone/>
              <a:defRPr/>
            </a:lvl2pPr>
            <a:lvl3pPr marL="1371600" lvl="2" indent="-228600" rtl="0">
              <a:spcBef>
                <a:spcPts val="1800"/>
              </a:spcBef>
              <a:spcAft>
                <a:spcPts val="0"/>
              </a:spcAft>
              <a:buSzPts val="4800"/>
              <a:buNone/>
              <a:defRPr/>
            </a:lvl3pPr>
            <a:lvl4pPr marL="1828800" lvl="3" indent="-228600" rtl="0">
              <a:spcBef>
                <a:spcPts val="1800"/>
              </a:spcBef>
              <a:spcAft>
                <a:spcPts val="0"/>
              </a:spcAft>
              <a:buSzPts val="4800"/>
              <a:buNone/>
              <a:defRPr/>
            </a:lvl4pPr>
            <a:lvl5pPr marL="2286000" lvl="4" indent="-228600" rtl="0">
              <a:spcBef>
                <a:spcPts val="1800"/>
              </a:spcBef>
              <a:spcAft>
                <a:spcPts val="0"/>
              </a:spcAft>
              <a:buSzPts val="4800"/>
              <a:buNone/>
              <a:defRPr/>
            </a:lvl5pPr>
            <a:lvl6pPr marL="2743200" lvl="5" indent="-228600" rtl="0">
              <a:spcBef>
                <a:spcPts val="1800"/>
              </a:spcBef>
              <a:spcAft>
                <a:spcPts val="0"/>
              </a:spcAft>
              <a:buSzPts val="4800"/>
              <a:buNone/>
              <a:defRPr/>
            </a:lvl6pPr>
            <a:lvl7pPr marL="3200400" lvl="6" indent="-228600" rtl="0">
              <a:spcBef>
                <a:spcPts val="1800"/>
              </a:spcBef>
              <a:spcAft>
                <a:spcPts val="0"/>
              </a:spcAft>
              <a:buSzPts val="4800"/>
              <a:buNone/>
              <a:defRPr/>
            </a:lvl7pPr>
            <a:lvl8pPr marL="3657600" lvl="7" indent="-228600" rtl="0">
              <a:spcBef>
                <a:spcPts val="1800"/>
              </a:spcBef>
              <a:spcAft>
                <a:spcPts val="0"/>
              </a:spcAft>
              <a:buSzPts val="4800"/>
              <a:buNone/>
              <a:defRPr/>
            </a:lvl8pPr>
            <a:lvl9pPr marL="4114800" lvl="8" indent="-228600" rtl="0">
              <a:spcBef>
                <a:spcPts val="1800"/>
              </a:spcBef>
              <a:spcAft>
                <a:spcPts val="0"/>
              </a:spcAft>
              <a:buSzPts val="4800"/>
              <a:buNone/>
              <a:defRPr/>
            </a:lvl9pPr>
          </a:lstStyle>
          <a:p>
            <a:endParaRPr/>
          </a:p>
        </p:txBody>
      </p:sp>
      <p:sp>
        <p:nvSpPr>
          <p:cNvPr id="119" name="Google Shape;119;g10117343390_0_227"/>
          <p:cNvSpPr txBox="1">
            <a:spLocks noGrp="1"/>
          </p:cNvSpPr>
          <p:nvPr>
            <p:ph type="sldNum" idx="12"/>
          </p:nvPr>
        </p:nvSpPr>
        <p:spPr>
          <a:xfrm>
            <a:off x="22593221" y="12435245"/>
            <a:ext cx="1463100" cy="379800"/>
          </a:xfrm>
          <a:prstGeom prst="rect">
            <a:avLst/>
          </a:prstGeom>
        </p:spPr>
        <p:txBody>
          <a:bodyPr spcFirstLastPara="1" wrap="square" lIns="50800" tIns="50800" rIns="50800" bIns="50800" anchor="b"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Section">
    <p:spTree>
      <p:nvGrpSpPr>
        <p:cNvPr id="1" name=""/>
        <p:cNvGrpSpPr/>
        <p:nvPr/>
      </p:nvGrpSpPr>
      <p:grpSpPr>
        <a:xfrm>
          <a:off x="0" y="0"/>
          <a:ext cx="0" cy="0"/>
          <a:chOff x="0" y="0"/>
          <a:chExt cx="0" cy="0"/>
        </a:xfrm>
      </p:grpSpPr>
      <p:sp>
        <p:nvSpPr>
          <p:cNvPr id="118"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spc="-232"/>
            </a:lvl1pPr>
          </a:lstStyle>
          <a:p>
            <a:r>
              <a:t>Section Title</a:t>
            </a:r>
          </a:p>
        </p:txBody>
      </p:sp>
      <p:sp>
        <p:nvSpPr>
          <p:cNvPr id="119"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69671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le &amp; Photo">
    <p:spTree>
      <p:nvGrpSpPr>
        <p:cNvPr id="1" name=""/>
        <p:cNvGrpSpPr/>
        <p:nvPr/>
      </p:nvGrpSpPr>
      <p:grpSpPr>
        <a:xfrm>
          <a:off x="0" y="0"/>
          <a:ext cx="0" cy="0"/>
          <a:chOff x="0" y="0"/>
          <a:chExt cx="0" cy="0"/>
        </a:xfrm>
      </p:grpSpPr>
      <p:sp>
        <p:nvSpPr>
          <p:cNvPr id="39"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40"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41"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defTabSz="825500">
              <a:spcBef>
                <a:spcPts val="0"/>
              </a:spcBef>
              <a:defRPr sz="3600">
                <a:latin typeface="+mn-lt"/>
                <a:ea typeface="+mn-ea"/>
                <a:cs typeface="+mn-cs"/>
                <a:sym typeface="Helvetica Neue Medium"/>
              </a:defRPr>
            </a:lvl1pPr>
          </a:lstStyle>
          <a:p>
            <a:r>
              <a:t>Author and Date</a:t>
            </a:r>
          </a:p>
        </p:txBody>
      </p:sp>
      <p:sp>
        <p:nvSpPr>
          <p:cNvPr id="42" name="Body Level One…"/>
          <p:cNvSpPr txBox="1">
            <a:spLocks noGrp="1"/>
          </p:cNvSpPr>
          <p:nvPr>
            <p:ph type="body" sz="quarter" idx="1" hasCustomPrompt="1"/>
          </p:nvPr>
        </p:nvSpPr>
        <p:spPr>
          <a:xfrm>
            <a:off x="1206500" y="11609910"/>
            <a:ext cx="21971000" cy="1116952"/>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sp>
        <p:nvSpPr>
          <p:cNvPr id="4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324640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Statement">
    <p:spTree>
      <p:nvGrpSpPr>
        <p:cNvPr id="1" name=""/>
        <p:cNvGrpSpPr/>
        <p:nvPr/>
      </p:nvGrpSpPr>
      <p:grpSpPr>
        <a:xfrm>
          <a:off x="0" y="0"/>
          <a:ext cx="0" cy="0"/>
          <a:chOff x="0" y="0"/>
          <a:chExt cx="0" cy="0"/>
        </a:xfrm>
      </p:grpSpPr>
      <p:sp>
        <p:nvSpPr>
          <p:cNvPr id="154" name="Body Level One…"/>
          <p:cNvSpPr txBox="1">
            <a:spLocks noGrp="1"/>
          </p:cNvSpPr>
          <p:nvPr>
            <p:ph type="body" sz="half" idx="1" hasCustomPrompt="1"/>
          </p:nvPr>
        </p:nvSpPr>
        <p:spPr>
          <a:xfrm>
            <a:off x="1206500" y="4920843"/>
            <a:ext cx="21971000" cy="3874314"/>
          </a:xfrm>
          <a:prstGeom prst="rect">
            <a:avLst/>
          </a:prstGeom>
        </p:spPr>
        <p:txBody>
          <a:bodyPr anchor="ctr"/>
          <a:lstStyle>
            <a:lvl1pPr algn="ctr">
              <a:lnSpc>
                <a:spcPct val="80000"/>
              </a:lnSpc>
              <a:spcBef>
                <a:spcPts val="0"/>
              </a:spcBef>
              <a:defRPr sz="11600" spc="-232">
                <a:latin typeface="+mn-lt"/>
                <a:ea typeface="+mn-ea"/>
                <a:cs typeface="+mn-cs"/>
                <a:sym typeface="Helvetica Neue Medium"/>
              </a:defRPr>
            </a:lvl1pPr>
            <a:lvl2pPr algn="ctr">
              <a:lnSpc>
                <a:spcPct val="80000"/>
              </a:lnSpc>
              <a:spcBef>
                <a:spcPts val="0"/>
              </a:spcBef>
              <a:defRPr sz="11600" spc="-232">
                <a:latin typeface="+mn-lt"/>
                <a:ea typeface="+mn-ea"/>
                <a:cs typeface="+mn-cs"/>
                <a:sym typeface="Helvetica Neue Medium"/>
              </a:defRPr>
            </a:lvl2pPr>
            <a:lvl3pPr algn="ctr">
              <a:lnSpc>
                <a:spcPct val="80000"/>
              </a:lnSpc>
              <a:spcBef>
                <a:spcPts val="0"/>
              </a:spcBef>
              <a:defRPr sz="11600" spc="-232">
                <a:latin typeface="+mn-lt"/>
                <a:ea typeface="+mn-ea"/>
                <a:cs typeface="+mn-cs"/>
                <a:sym typeface="Helvetica Neue Medium"/>
              </a:defRPr>
            </a:lvl3pPr>
            <a:lvl4pPr algn="ctr">
              <a:lnSpc>
                <a:spcPct val="80000"/>
              </a:lnSpc>
              <a:spcBef>
                <a:spcPts val="0"/>
              </a:spcBef>
              <a:defRPr sz="11600" spc="-232">
                <a:latin typeface="+mn-lt"/>
                <a:ea typeface="+mn-ea"/>
                <a:cs typeface="+mn-cs"/>
                <a:sym typeface="Helvetica Neue Medium"/>
              </a:defRPr>
            </a:lvl4pPr>
            <a:lvl5pPr algn="ctr">
              <a:lnSpc>
                <a:spcPct val="80000"/>
              </a:lnSpc>
              <a:spcBef>
                <a:spcPts val="0"/>
              </a:spcBef>
              <a:defRPr sz="11600" spc="-232">
                <a:latin typeface="+mn-lt"/>
                <a:ea typeface="+mn-ea"/>
                <a:cs typeface="+mn-cs"/>
                <a:sym typeface="Helvetica Neue Medium"/>
              </a:defRPr>
            </a:lvl5pPr>
          </a:lstStyle>
          <a:p>
            <a:r>
              <a:t>Statement</a:t>
            </a:r>
          </a:p>
          <a:p>
            <a:pPr lvl="1"/>
            <a:endParaRPr/>
          </a:p>
          <a:p>
            <a:pPr lvl="2"/>
            <a:endParaRPr/>
          </a:p>
          <a:p>
            <a:pPr lvl="3"/>
            <a:endParaRPr/>
          </a:p>
          <a:p>
            <a:pPr lvl="4"/>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17092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5" name="Google Shape;25;p1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6" name="Google Shape;26;p11"/>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7" name="Google Shape;27;p11"/>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lt">
  <p:cSld name="Title Alt">
    <p:bg>
      <p:bgPr>
        <a:solidFill>
          <a:srgbClr val="882125"/>
        </a:solidFill>
        <a:effectLst/>
      </p:bgPr>
    </p:bg>
    <p:spTree>
      <p:nvGrpSpPr>
        <p:cNvPr id="1" name="Shape 28"/>
        <p:cNvGrpSpPr/>
        <p:nvPr/>
      </p:nvGrpSpPr>
      <p:grpSpPr>
        <a:xfrm>
          <a:off x="0" y="0"/>
          <a:ext cx="0" cy="0"/>
          <a:chOff x="0" y="0"/>
          <a:chExt cx="0" cy="0"/>
        </a:xfrm>
      </p:grpSpPr>
      <p:sp>
        <p:nvSpPr>
          <p:cNvPr id="29" name="Google Shape;29;p12"/>
          <p:cNvSpPr txBox="1">
            <a:spLocks noGrp="1"/>
          </p:cNvSpPr>
          <p:nvPr>
            <p:ph type="body" idx="1"/>
          </p:nvPr>
        </p:nvSpPr>
        <p:spPr>
          <a:xfrm>
            <a:off x="1201340" y="11859862"/>
            <a:ext cx="18279910"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a:solidFill>
                  <a:srgbClr val="FFFFFF"/>
                </a:solidFill>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30" name="Google Shape;30;p12"/>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1" name="Google Shape;31;p12"/>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a:solidFill>
                  <a:srgbClr val="FFFFFF"/>
                </a:solidFill>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FFFFFF"/>
              </a:buClr>
              <a:buSzPts val="5500"/>
              <a:buFont typeface="Helvetica Neue"/>
              <a:buNone/>
              <a:defRPr sz="5500">
                <a:solidFill>
                  <a:srgbClr val="FFFFFF"/>
                </a:solidFill>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FFFFFF"/>
              </a:buClr>
              <a:buSzPts val="5500"/>
              <a:buFont typeface="Helvetica Neue"/>
              <a:buNone/>
              <a:defRPr sz="5500">
                <a:solidFill>
                  <a:srgbClr val="FFFFFF"/>
                </a:solidFill>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FFFFFF"/>
              </a:buClr>
              <a:buSzPts val="5500"/>
              <a:buFont typeface="Helvetica Neue"/>
              <a:buNone/>
              <a:defRPr sz="5500">
                <a:solidFill>
                  <a:srgbClr val="FFFFFF"/>
                </a:solidFill>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FFFFFF"/>
              </a:buClr>
              <a:buSzPts val="5500"/>
              <a:buFont typeface="Helvetica Neue"/>
              <a:buNone/>
              <a:defRPr sz="5500">
                <a:solidFill>
                  <a:srgbClr val="FFFFFF"/>
                </a:solidFill>
                <a:latin typeface="Helvetica Neue"/>
                <a:ea typeface="Helvetica Neue"/>
                <a:cs typeface="Helvetica Neue"/>
                <a:sym typeface="Helvetica Neu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pic>
        <p:nvPicPr>
          <p:cNvPr id="32" name="Google Shape;32;p12" descr="DIG-dark.pdf"/>
          <p:cNvPicPr preferRelativeResize="0"/>
          <p:nvPr/>
        </p:nvPicPr>
        <p:blipFill rotWithShape="1">
          <a:blip r:embed="rId2">
            <a:alphaModFix/>
          </a:blip>
          <a:srcRect/>
          <a:stretch/>
        </p:blipFill>
        <p:spPr>
          <a:xfrm>
            <a:off x="20779759" y="9027953"/>
            <a:ext cx="2664105" cy="2706393"/>
          </a:xfrm>
          <a:prstGeom prst="rect">
            <a:avLst/>
          </a:prstGeom>
          <a:noFill/>
          <a:ln>
            <a:noFill/>
          </a:ln>
        </p:spPr>
      </p:pic>
      <p:sp>
        <p:nvSpPr>
          <p:cNvPr id="33" name="Google Shape;33;p12"/>
          <p:cNvSpPr txBox="1"/>
          <p:nvPr/>
        </p:nvSpPr>
        <p:spPr>
          <a:xfrm>
            <a:off x="20745189" y="11860902"/>
            <a:ext cx="2664105" cy="6349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600"/>
              <a:buFont typeface="Helvetica Neue"/>
              <a:buNone/>
            </a:pPr>
            <a:r>
              <a:rPr lang="en-US" sz="3600" b="0" i="0" u="sng" strike="noStrike" cap="none">
                <a:solidFill>
                  <a:srgbClr val="FFFFFF"/>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dig.cmu.edu</a:t>
            </a:r>
            <a:endParaRPr/>
          </a:p>
        </p:txBody>
      </p:sp>
      <p:sp>
        <p:nvSpPr>
          <p:cNvPr id="34" name="Google Shape;34;p12"/>
          <p:cNvSpPr txBox="1">
            <a:spLocks noGrp="1"/>
          </p:cNvSpPr>
          <p:nvPr>
            <p:ph type="body" idx="3"/>
          </p:nvPr>
        </p:nvSpPr>
        <p:spPr>
          <a:xfrm>
            <a:off x="1201340" y="1064862"/>
            <a:ext cx="928010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a:solidFill>
                  <a:srgbClr val="FFFFFF"/>
                </a:solidFill>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35" name="Google Shape;35;p12"/>
          <p:cNvSpPr txBox="1">
            <a:spLocks noGrp="1"/>
          </p:cNvSpPr>
          <p:nvPr>
            <p:ph type="body" idx="4"/>
          </p:nvPr>
        </p:nvSpPr>
        <p:spPr>
          <a:xfrm>
            <a:off x="16568716" y="1064862"/>
            <a:ext cx="6859712" cy="636979"/>
          </a:xfrm>
          <a:prstGeom prst="rect">
            <a:avLst/>
          </a:prstGeom>
          <a:noFill/>
          <a:ln>
            <a:noFill/>
          </a:ln>
        </p:spPr>
        <p:txBody>
          <a:bodyPr spcFirstLastPara="1" wrap="square" lIns="45700" tIns="45700" rIns="45700" bIns="45700" anchor="t" anchorCtr="0">
            <a:normAutofit/>
          </a:bodyPr>
          <a:lstStyle>
            <a:lvl1pPr marL="457200" lvl="0" indent="-228600" algn="r">
              <a:lnSpc>
                <a:spcPct val="100000"/>
              </a:lnSpc>
              <a:spcBef>
                <a:spcPts val="0"/>
              </a:spcBef>
              <a:spcAft>
                <a:spcPts val="0"/>
              </a:spcAft>
              <a:buClr>
                <a:srgbClr val="FFFFFF"/>
              </a:buClr>
              <a:buSzPts val="3600"/>
              <a:buFont typeface="Helvetica Neue"/>
              <a:buNone/>
              <a:defRPr sz="3600">
                <a:solidFill>
                  <a:srgbClr val="FFFFFF"/>
                </a:solidFill>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36" name="Google Shape;36;p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37"/>
        <p:cNvGrpSpPr/>
        <p:nvPr/>
      </p:nvGrpSpPr>
      <p:grpSpPr>
        <a:xfrm>
          <a:off x="0" y="0"/>
          <a:ext cx="0" cy="0"/>
          <a:chOff x="0" y="0"/>
          <a:chExt cx="0" cy="0"/>
        </a:xfrm>
      </p:grpSpPr>
      <p:sp>
        <p:nvSpPr>
          <p:cNvPr id="38" name="Google Shape;38;p13"/>
          <p:cNvSpPr>
            <a:spLocks noGrp="1"/>
          </p:cNvSpPr>
          <p:nvPr>
            <p:ph type="pic" idx="2"/>
          </p:nvPr>
        </p:nvSpPr>
        <p:spPr>
          <a:xfrm>
            <a:off x="-1155700" y="-1295400"/>
            <a:ext cx="26746199" cy="16018933"/>
          </a:xfrm>
          <a:prstGeom prst="rect">
            <a:avLst/>
          </a:prstGeom>
          <a:noFill/>
          <a:ln>
            <a:noFill/>
          </a:ln>
        </p:spPr>
      </p:sp>
      <p:sp>
        <p:nvSpPr>
          <p:cNvPr id="39" name="Google Shape;39;p13"/>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0" name="Google Shape;40;p13"/>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41" name="Google Shape;41;p13"/>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42" name="Google Shape;42;p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43"/>
        <p:cNvGrpSpPr/>
        <p:nvPr/>
      </p:nvGrpSpPr>
      <p:grpSpPr>
        <a:xfrm>
          <a:off x="0" y="0"/>
          <a:ext cx="0" cy="0"/>
          <a:chOff x="0" y="0"/>
          <a:chExt cx="0" cy="0"/>
        </a:xfrm>
      </p:grpSpPr>
      <p:sp>
        <p:nvSpPr>
          <p:cNvPr id="44" name="Google Shape;44;p14"/>
          <p:cNvSpPr>
            <a:spLocks noGrp="1"/>
          </p:cNvSpPr>
          <p:nvPr>
            <p:ph type="pic" idx="2"/>
          </p:nvPr>
        </p:nvSpPr>
        <p:spPr>
          <a:xfrm>
            <a:off x="10972800" y="-203200"/>
            <a:ext cx="12144836" cy="14135100"/>
          </a:xfrm>
          <a:prstGeom prst="rect">
            <a:avLst/>
          </a:prstGeom>
          <a:noFill/>
          <a:ln>
            <a:noFill/>
          </a:ln>
        </p:spPr>
      </p:sp>
      <p:sp>
        <p:nvSpPr>
          <p:cNvPr id="45" name="Google Shape;45;p14"/>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14"/>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47" name="Google Shape;47;p14"/>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Photo Bottom">
  <p:cSld name="Title &amp; Photo Bottom">
    <p:spTree>
      <p:nvGrpSpPr>
        <p:cNvPr id="1" name="Shape 48"/>
        <p:cNvGrpSpPr/>
        <p:nvPr/>
      </p:nvGrpSpPr>
      <p:grpSpPr>
        <a:xfrm>
          <a:off x="0" y="0"/>
          <a:ext cx="0" cy="0"/>
          <a:chOff x="0" y="0"/>
          <a:chExt cx="0" cy="0"/>
        </a:xfrm>
      </p:grpSpPr>
      <p:sp>
        <p:nvSpPr>
          <p:cNvPr id="49" name="Google Shape;49;p15"/>
          <p:cNvSpPr txBox="1">
            <a:spLocks noGrp="1"/>
          </p:cNvSpPr>
          <p:nvPr>
            <p:ph type="body" idx="1"/>
          </p:nvPr>
        </p:nvSpPr>
        <p:spPr>
          <a:xfrm>
            <a:off x="12756298" y="785622"/>
            <a:ext cx="9779001" cy="2013067"/>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50" name="Google Shape;50;p15"/>
          <p:cNvSpPr>
            <a:spLocks noGrp="1"/>
          </p:cNvSpPr>
          <p:nvPr>
            <p:ph type="pic" idx="2"/>
          </p:nvPr>
        </p:nvSpPr>
        <p:spPr>
          <a:xfrm>
            <a:off x="-96224" y="-9193425"/>
            <a:ext cx="24576450" cy="32768603"/>
          </a:xfrm>
          <a:prstGeom prst="rect">
            <a:avLst/>
          </a:prstGeom>
          <a:noFill/>
          <a:ln>
            <a:noFill/>
          </a:ln>
        </p:spPr>
      </p:sp>
      <p:sp>
        <p:nvSpPr>
          <p:cNvPr id="51" name="Google Shape;51;p15"/>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2" name="Google Shape;52;p15"/>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3"/>
        <p:cNvGrpSpPr/>
        <p:nvPr/>
      </p:nvGrpSpPr>
      <p:grpSpPr>
        <a:xfrm>
          <a:off x="0" y="0"/>
          <a:ext cx="0" cy="0"/>
          <a:chOff x="0" y="0"/>
          <a:chExt cx="0" cy="0"/>
        </a:xfrm>
      </p:grpSpPr>
      <p:sp>
        <p:nvSpPr>
          <p:cNvPr id="54" name="Google Shape;54;p16"/>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55" name="Google Shape;55;p16"/>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Alt">
  <p:cSld name="Bullets Alt">
    <p:spTree>
      <p:nvGrpSpPr>
        <p:cNvPr id="1" name="Shape 56"/>
        <p:cNvGrpSpPr/>
        <p:nvPr/>
      </p:nvGrpSpPr>
      <p:grpSpPr>
        <a:xfrm>
          <a:off x="0" y="0"/>
          <a:ext cx="0" cy="0"/>
          <a:chOff x="0" y="0"/>
          <a:chExt cx="0" cy="0"/>
        </a:xfrm>
      </p:grpSpPr>
      <p:sp>
        <p:nvSpPr>
          <p:cNvPr id="57" name="Google Shape;57;p17"/>
          <p:cNvSpPr txBox="1">
            <a:spLocks noGrp="1"/>
          </p:cNvSpPr>
          <p:nvPr>
            <p:ph type="body" idx="1"/>
          </p:nvPr>
        </p:nvSpPr>
        <p:spPr>
          <a:xfrm>
            <a:off x="1206500" y="1211484"/>
            <a:ext cx="21971000" cy="1129303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58" name="Google Shape;58;p17"/>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8"/>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1800"/>
              </a:spcBef>
              <a:spcAft>
                <a:spcPts val="0"/>
              </a:spcAft>
              <a:buClr>
                <a:srgbClr val="000000"/>
              </a:buClr>
              <a:buSzPts val="4800"/>
              <a:buFont typeface="Helvetica Neue"/>
              <a:buNone/>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8"/>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5E5E5E"/>
              </a:buClr>
              <a:buSzPts val="1800"/>
              <a:buFont typeface="Helvetica Neue"/>
              <a:buNone/>
              <a:defRPr sz="1800" b="0" i="0" u="none" strike="noStrike" cap="none">
                <a:solidFill>
                  <a:srgbClr val="5E5E5E"/>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xle-lab.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developer.visa.com/pages/chart-components" TargetMode="External"/><Relationship Id="rId3" Type="http://schemas.openxmlformats.org/officeDocument/2006/relationships/hyperlink" Target="https://www.frank.computer/" TargetMode="External"/><Relationship Id="rId7" Type="http://schemas.openxmlformats.org/officeDocument/2006/relationships/hyperlink" Target="https://chartability.fizz.studi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w3.org/groups/wg/aria/participants#:~:text=Frank%20Elavsky" TargetMode="External"/><Relationship Id="rId5" Type="http://schemas.openxmlformats.org/officeDocument/2006/relationships/hyperlink" Target="https://github.com/dataviza11y" TargetMode="External"/><Relationship Id="rId4" Type="http://schemas.openxmlformats.org/officeDocument/2006/relationships/hyperlink" Target="https://machinelearning.appl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6.xml"/><Relationship Id="rId6" Type="http://schemas.openxmlformats.org/officeDocument/2006/relationships/customXml" Target="../ink/ink2.xml"/><Relationship Id="rId5" Type="http://schemas.openxmlformats.org/officeDocument/2006/relationships/image" Target="../media/image32.png"/><Relationship Id="rId4" Type="http://schemas.openxmlformats.org/officeDocument/2006/relationships/customXml" Target="../ink/ink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hyperlink" Target="https://www.bbc.com/news/world-europe-60506682" TargetMode="External"/><Relationship Id="rId3" Type="http://schemas.openxmlformats.org/officeDocument/2006/relationships/image" Target="../media/image4.png"/><Relationship Id="rId7" Type="http://schemas.openxmlformats.org/officeDocument/2006/relationships/hyperlink" Target="http://ft.com/content/c764b98d-ae03-41ac-a2ca-8309f32d5e1c"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www.cnn.com/election/2020/results/president"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article-9-accessibility.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un.org/development/desa/disabilities/convention-on-the-rights-of-persons-with-disabilities/article-10-right-to-life.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s://download.microsoft.com/download/b/0/d/b0d4bf87-09ce-4417-8f28-d60703d672ed/inclusive_toolkit_manual_final.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liatrisbian/status/1324427612723253250?s=2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github.com/dataviza11y/resource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chartability.fizz.studio/" TargetMode="External"/><Relationship Id="rId4" Type="http://schemas.openxmlformats.org/officeDocument/2006/relationships/hyperlink" Target="https://twitter.com/FrankElavsky"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4.xml"/><Relationship Id="rId5" Type="http://schemas.openxmlformats.org/officeDocument/2006/relationships/hyperlink" Target="https://blog.datawrapper.de/colorblindness-part2/" TargetMode="External"/><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hyperlink" Target="https://medium.com/nightingale/writing-alt-text-for-data-visualization-2a218ef43f81"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 Id="rId5" Type="http://schemas.openxmlformats.org/officeDocument/2006/relationships/comments" Target="../comments/comment1.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medium.com/nightingale/writing-alt-text-for-data-visualization-2a218ef43f81" TargetMode="External"/><Relationship Id="rId5" Type="http://schemas.openxmlformats.org/officeDocument/2006/relationships/hyperlink" Target="https://observablehq.com/@frankelavsky/no-use-of-color-alone-in-data-visualization" TargetMode="External"/><Relationship Id="rId4" Type="http://schemas.openxmlformats.org/officeDocument/2006/relationships/hyperlink" Target="https://projects.susielu.com/viz-palette"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hyperlink" Target="https://vega.github.io/vega-lite/examples/selection_heatmap.html" TargetMode="External"/><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76.xml.rels><?xml version="1.0" encoding="UTF-8" standalone="yes"?>
<Relationships xmlns="http://schemas.openxmlformats.org/package/2006/relationships"><Relationship Id="rId3" Type="http://schemas.openxmlformats.org/officeDocument/2006/relationships/hyperlink" Target="https://observablehq.com/@frankelavsky/experimental-color-scale-textures" TargetMode="External"/><Relationship Id="rId2" Type="http://schemas.openxmlformats.org/officeDocument/2006/relationships/notesSlide" Target="../notesSlides/notesSlide58.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84.xml.rels><?xml version="1.0" encoding="UTF-8" standalone="yes"?>
<Relationships xmlns="http://schemas.openxmlformats.org/package/2006/relationships"><Relationship Id="rId3" Type="http://schemas.openxmlformats.org/officeDocument/2006/relationships/hyperlink" Target="https://stephanieevergreen.com/strong-title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hemingwayapp.com/" TargetMode="External"/><Relationship Id="rId4" Type="http://schemas.openxmlformats.org/officeDocument/2006/relationships/hyperlink" Target="https://developer.mozilla.org/en-US/docs/Learn/HTML/Tables/Advanced#the_scope_attribut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body" idx="1"/>
          </p:nvPr>
        </p:nvSpPr>
        <p:spPr>
          <a:xfrm>
            <a:off x="1201340" y="11383083"/>
            <a:ext cx="18279910" cy="1548909"/>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000000"/>
              </a:buClr>
              <a:buSzPts val="3600"/>
              <a:buFont typeface="Helvetica Neue"/>
              <a:buNone/>
            </a:pPr>
            <a:r>
              <a:rPr lang="en-US" sz="3600" dirty="0">
                <a:latin typeface="Helvetica Neue"/>
                <a:ea typeface="Helvetica Neue"/>
                <a:cs typeface="Helvetica Neue"/>
                <a:sym typeface="Helvetica Neue"/>
              </a:rPr>
              <a:t>Frank Elavsky, PhD student at Carnegie Mellon University</a:t>
            </a:r>
            <a:endParaRPr dirty="0"/>
          </a:p>
        </p:txBody>
      </p:sp>
      <p:sp>
        <p:nvSpPr>
          <p:cNvPr id="125" name="Google Shape;125;p1"/>
          <p:cNvSpPr txBox="1">
            <a:spLocks noGrp="1"/>
          </p:cNvSpPr>
          <p:nvPr>
            <p:ph type="ctrTitle" idx="4294967295"/>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Helvetica Neue"/>
              <a:buNone/>
            </a:pPr>
            <a:r>
              <a:rPr lang="en-US" sz="8800" b="0" i="0" u="none" strike="noStrike" cap="none" dirty="0">
                <a:solidFill>
                  <a:srgbClr val="000000"/>
                </a:solidFill>
                <a:latin typeface="Helvetica Neue"/>
                <a:ea typeface="Helvetica Neue"/>
                <a:cs typeface="Helvetica Neue"/>
                <a:sym typeface="Helvetica Neue"/>
              </a:rPr>
              <a:t>The future of research:</a:t>
            </a:r>
            <a:br>
              <a:rPr lang="en-US" sz="11600" b="0" i="0" u="none" strike="noStrike" cap="none" dirty="0">
                <a:solidFill>
                  <a:srgbClr val="000000"/>
                </a:solidFill>
                <a:latin typeface="Helvetica Neue"/>
                <a:ea typeface="Helvetica Neue"/>
                <a:cs typeface="Helvetica Neue"/>
                <a:sym typeface="Helvetica Neue"/>
              </a:rPr>
            </a:br>
            <a:r>
              <a:rPr lang="en-US" sz="11600" b="1" i="0" u="none" strike="noStrike" cap="none" dirty="0">
                <a:solidFill>
                  <a:srgbClr val="000000"/>
                </a:solidFill>
                <a:latin typeface="Helvetica Neue"/>
                <a:ea typeface="Helvetica Neue"/>
                <a:cs typeface="Helvetica Neue"/>
                <a:sym typeface="Helvetica Neue"/>
              </a:rPr>
              <a:t>Accessibility in Data Work</a:t>
            </a:r>
            <a:endParaRPr b="1" dirty="0"/>
          </a:p>
        </p:txBody>
      </p:sp>
      <p:sp>
        <p:nvSpPr>
          <p:cNvPr id="126" name="Google Shape;126;p1"/>
          <p:cNvSpPr txBox="1">
            <a:spLocks noGrp="1"/>
          </p:cNvSpPr>
          <p:nvPr>
            <p:ph type="subTitle" idx="4294967295"/>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5500"/>
              <a:buFont typeface="Helvetica Neue"/>
              <a:buNone/>
            </a:pPr>
            <a:r>
              <a:rPr lang="en-US" sz="5500" b="0" i="0" u="none" strike="noStrike" cap="none" dirty="0">
                <a:solidFill>
                  <a:schemeClr val="tx1">
                    <a:lumMod val="75000"/>
                  </a:schemeClr>
                </a:solidFill>
                <a:latin typeface="Helvetica Neue"/>
                <a:ea typeface="Helvetica Neue"/>
                <a:cs typeface="Helvetica Neue"/>
                <a:sym typeface="Helvetica Neue"/>
              </a:rPr>
              <a:t>Thinking about data work and people with disabilities.</a:t>
            </a:r>
            <a:endParaRPr dirty="0">
              <a:solidFill>
                <a:schemeClr val="tx1">
                  <a:lumMod val="75000"/>
                </a:schemeClr>
              </a:solidFill>
            </a:endParaRPr>
          </a:p>
        </p:txBody>
      </p:sp>
      <p:sp>
        <p:nvSpPr>
          <p:cNvPr id="127" name="Google Shape;127;p1"/>
          <p:cNvSpPr txBox="1">
            <a:spLocks noGrp="1"/>
          </p:cNvSpPr>
          <p:nvPr>
            <p:ph type="body" idx="3"/>
          </p:nvPr>
        </p:nvSpPr>
        <p:spPr>
          <a:xfrm>
            <a:off x="1201340" y="1064862"/>
            <a:ext cx="9280101" cy="636979"/>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5E5E5E"/>
              </a:buClr>
              <a:buSzPts val="3600"/>
              <a:buFont typeface="Helvetica Neue"/>
              <a:buNone/>
            </a:pPr>
            <a:r>
              <a:rPr lang="en-US" sz="3600" dirty="0">
                <a:solidFill>
                  <a:srgbClr val="5E5E5E"/>
                </a:solidFill>
                <a:latin typeface="Helvetica Neue"/>
                <a:ea typeface="Helvetica Neue"/>
                <a:cs typeface="Helvetica Neue"/>
                <a:sym typeface="Helvetica Neue"/>
              </a:rPr>
              <a:t>Invited Talk</a:t>
            </a:r>
            <a:r>
              <a:rPr lang="en-US" sz="3600">
                <a:solidFill>
                  <a:srgbClr val="5E5E5E"/>
                </a:solidFill>
                <a:latin typeface="Helvetica Neue"/>
                <a:ea typeface="Helvetica Neue"/>
                <a:cs typeface="Helvetica Neue"/>
                <a:sym typeface="Helvetica Neue"/>
              </a:rPr>
              <a:t>, UW, </a:t>
            </a:r>
            <a:r>
              <a:rPr lang="en-US" sz="3600" dirty="0">
                <a:solidFill>
                  <a:srgbClr val="5E5E5E"/>
                </a:solidFill>
                <a:latin typeface="Helvetica Neue"/>
                <a:ea typeface="Helvetica Neue"/>
                <a:cs typeface="Helvetica Neue"/>
                <a:sym typeface="Helvetica Neue"/>
              </a:rPr>
              <a:t>Fall 2022</a:t>
            </a:r>
            <a:endParaRPr dirty="0"/>
          </a:p>
        </p:txBody>
      </p:sp>
      <p:sp>
        <p:nvSpPr>
          <p:cNvPr id="3" name="Text Placeholder 2">
            <a:extLst>
              <a:ext uri="{FF2B5EF4-FFF2-40B4-BE49-F238E27FC236}">
                <a16:creationId xmlns:a16="http://schemas.microsoft.com/office/drawing/2014/main" id="{97415772-526D-683E-5753-29BB840D035A}"/>
              </a:ext>
            </a:extLst>
          </p:cNvPr>
          <p:cNvSpPr>
            <a:spLocks noGrp="1"/>
          </p:cNvSpPr>
          <p:nvPr>
            <p:ph type="body" idx="4"/>
          </p:nvPr>
        </p:nvSpPr>
        <p:spPr/>
        <p:txBody>
          <a:bodyPr>
            <a:normAutofit lnSpcReduction="10000"/>
          </a:bodyPr>
          <a:lstStyle/>
          <a:p>
            <a:r>
              <a:rPr lang="en-US" dirty="0">
                <a:solidFill>
                  <a:schemeClr val="tx1">
                    <a:lumMod val="75000"/>
                  </a:schemeClr>
                </a:solidFill>
                <a:hlinkClick r:id="rId3">
                  <a:extLst>
                    <a:ext uri="{A12FA001-AC4F-418D-AE19-62706E023703}">
                      <ahyp:hlinkClr xmlns:ahyp="http://schemas.microsoft.com/office/drawing/2018/hyperlinkcolor" val="tx"/>
                    </a:ext>
                  </a:extLst>
                </a:hlinkClick>
              </a:rPr>
              <a:t>axle-</a:t>
            </a:r>
            <a:r>
              <a:rPr lang="en-US" dirty="0" err="1">
                <a:solidFill>
                  <a:schemeClr val="tx1">
                    <a:lumMod val="75000"/>
                  </a:schemeClr>
                </a:solidFill>
                <a:hlinkClick r:id="rId3">
                  <a:extLst>
                    <a:ext uri="{A12FA001-AC4F-418D-AE19-62706E023703}">
                      <ahyp:hlinkClr xmlns:ahyp="http://schemas.microsoft.com/office/drawing/2018/hyperlinkcolor" val="tx"/>
                    </a:ext>
                  </a:extLst>
                </a:hlinkClick>
              </a:rPr>
              <a:t>lab.com</a:t>
            </a:r>
            <a:endParaRPr lang="en-US" dirty="0">
              <a:solidFill>
                <a:schemeClr val="tx1">
                  <a:lumMod val="75000"/>
                </a:schemeClr>
              </a:solidFill>
            </a:endParaRPr>
          </a:p>
        </p:txBody>
      </p:sp>
      <p:pic>
        <p:nvPicPr>
          <p:cNvPr id="1026" name="Picture 2">
            <a:extLst>
              <a:ext uri="{FF2B5EF4-FFF2-40B4-BE49-F238E27FC236}">
                <a16:creationId xmlns:a16="http://schemas.microsoft.com/office/drawing/2014/main" id="{9AA4593D-4F7B-D5C4-FF2F-6701E8E71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8572" y="1701841"/>
            <a:ext cx="38100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0104eaf235_0_17"/>
          <p:cNvSpPr txBox="1">
            <a:spLocks noGrp="1"/>
          </p:cNvSpPr>
          <p:nvPr>
            <p:ph type="title"/>
          </p:nvPr>
        </p:nvSpPr>
        <p:spPr>
          <a:xfrm>
            <a:off x="1206450" y="5057128"/>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b="1" dirty="0"/>
              <a:t>Accessibility </a:t>
            </a:r>
            <a:r>
              <a:rPr lang="en-US" dirty="0"/>
              <a:t>(some working definitions):</a:t>
            </a:r>
            <a:endParaRPr dirty="0"/>
          </a:p>
        </p:txBody>
      </p:sp>
      <p:sp>
        <p:nvSpPr>
          <p:cNvPr id="166" name="Google Shape;166;g10104eaf235_0_17"/>
          <p:cNvSpPr txBox="1">
            <a:spLocks noGrp="1"/>
          </p:cNvSpPr>
          <p:nvPr>
            <p:ph type="body" idx="2"/>
          </p:nvPr>
        </p:nvSpPr>
        <p:spPr>
          <a:xfrm>
            <a:off x="1206450" y="6197620"/>
            <a:ext cx="21971100" cy="8256000"/>
          </a:xfrm>
          <a:prstGeom prst="rect">
            <a:avLst/>
          </a:prstGeom>
        </p:spPr>
        <p:txBody>
          <a:bodyPr spcFirstLastPara="1" wrap="square" lIns="50800" tIns="50800" rIns="50800" bIns="50800" anchor="t" anchorCtr="0">
            <a:normAutofit/>
          </a:bodyPr>
          <a:lstStyle/>
          <a:p>
            <a:pPr marL="0" lvl="0" indent="0"/>
            <a:r>
              <a:rPr lang="en-US" sz="5500" dirty="0"/>
              <a:t>1. The qualities that make an experience open or usable to all.</a:t>
            </a:r>
          </a:p>
          <a:p>
            <a:pPr marL="0" lvl="0" indent="0"/>
            <a:r>
              <a:rPr lang="en-US" sz="5500" dirty="0"/>
              <a:t>2. The qualities that make an experience open or usable specifically for people with disabilities.</a:t>
            </a:r>
            <a:endParaRPr sz="5500" dirty="0"/>
          </a:p>
        </p:txBody>
      </p:sp>
    </p:spTree>
    <p:extLst>
      <p:ext uri="{BB962C8B-B14F-4D97-AF65-F5344CB8AC3E}">
        <p14:creationId xmlns:p14="http://schemas.microsoft.com/office/powerpoint/2010/main" val="156706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descr="Document type matters!&#10;HTML has rich info &quot;under the hood&quot; for assistive tech to use">
            <a:extLst>
              <a:ext uri="{FF2B5EF4-FFF2-40B4-BE49-F238E27FC236}">
                <a16:creationId xmlns:a16="http://schemas.microsoft.com/office/drawing/2014/main" id="{9ED576AD-ADFD-A9E2-B72B-3AF1810342C7}"/>
              </a:ext>
            </a:extLst>
          </p:cNvPr>
          <p:cNvPicPr>
            <a:picLocks noChangeAspect="1"/>
          </p:cNvPicPr>
          <p:nvPr/>
        </p:nvPicPr>
        <p:blipFill>
          <a:blip r:embed="rId3"/>
          <a:stretch>
            <a:fillRect/>
          </a:stretch>
        </p:blipFill>
        <p:spPr>
          <a:xfrm>
            <a:off x="1357375" y="2638552"/>
            <a:ext cx="6449671" cy="7493000"/>
          </a:xfrm>
          <a:prstGeom prst="rect">
            <a:avLst/>
          </a:prstGeom>
        </p:spPr>
      </p:pic>
      <p:pic>
        <p:nvPicPr>
          <p:cNvPr id="6" name="Picture 5" descr="Document type matters!&#10;HTML has rich info &quot;under the hood&quot; for assistive tech to use.&#10;&#10;The security of PDF makes this info much more obscure.">
            <a:extLst>
              <a:ext uri="{FF2B5EF4-FFF2-40B4-BE49-F238E27FC236}">
                <a16:creationId xmlns:a16="http://schemas.microsoft.com/office/drawing/2014/main" id="{87912CF5-D6C6-F030-CA3F-5423B1FF4E38}"/>
              </a:ext>
            </a:extLst>
          </p:cNvPr>
          <p:cNvPicPr>
            <a:picLocks noChangeAspect="1"/>
          </p:cNvPicPr>
          <p:nvPr/>
        </p:nvPicPr>
        <p:blipFill>
          <a:blip r:embed="rId4"/>
          <a:stretch>
            <a:fillRect/>
          </a:stretch>
        </p:blipFill>
        <p:spPr>
          <a:xfrm>
            <a:off x="1357374" y="2638552"/>
            <a:ext cx="6449671" cy="7493000"/>
          </a:xfrm>
          <a:prstGeom prst="rect">
            <a:avLst/>
          </a:prstGeom>
        </p:spPr>
      </p:pic>
    </p:spTree>
    <p:extLst>
      <p:ext uri="{BB962C8B-B14F-4D97-AF65-F5344CB8AC3E}">
        <p14:creationId xmlns:p14="http://schemas.microsoft.com/office/powerpoint/2010/main" val="216122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3" descr="Text is okay, as long as there is structure and semantics.&#10;&#10;Diagram shows a block of text transformed into a document with headings.">
            <a:extLst>
              <a:ext uri="{FF2B5EF4-FFF2-40B4-BE49-F238E27FC236}">
                <a16:creationId xmlns:a16="http://schemas.microsoft.com/office/drawing/2014/main" id="{114DCD7E-3AC5-6DCD-C432-648D24C38C3B}"/>
              </a:ext>
            </a:extLst>
          </p:cNvPr>
          <p:cNvPicPr>
            <a:picLocks noChangeAspect="1"/>
          </p:cNvPicPr>
          <p:nvPr/>
        </p:nvPicPr>
        <p:blipFill>
          <a:blip r:embed="rId3"/>
          <a:stretch>
            <a:fillRect/>
          </a:stretch>
        </p:blipFill>
        <p:spPr>
          <a:xfrm>
            <a:off x="8184667" y="2638552"/>
            <a:ext cx="8014665" cy="7493001"/>
          </a:xfrm>
          <a:prstGeom prst="rect">
            <a:avLst/>
          </a:prstGeom>
        </p:spPr>
      </p:pic>
      <p:pic>
        <p:nvPicPr>
          <p:cNvPr id="5" name="Picture 4">
            <a:extLst>
              <a:ext uri="{FF2B5EF4-FFF2-40B4-BE49-F238E27FC236}">
                <a16:creationId xmlns:a16="http://schemas.microsoft.com/office/drawing/2014/main" id="{F080FDA5-22E7-3DF9-0ABA-7CDE7A1F77B4}"/>
              </a:ext>
              <a:ext uri="{C183D7F6-B498-43B3-948B-1728B52AA6E4}">
                <adec:decorative xmlns:adec="http://schemas.microsoft.com/office/drawing/2017/decorative" val="1"/>
              </a:ext>
            </a:extLst>
          </p:cNvPr>
          <p:cNvPicPr>
            <a:picLocks noChangeAspect="1"/>
          </p:cNvPicPr>
          <p:nvPr/>
        </p:nvPicPr>
        <p:blipFill>
          <a:blip r:embed="rId4">
            <a:alphaModFix amt="30000"/>
          </a:blip>
          <a:stretch>
            <a:fillRect/>
          </a:stretch>
        </p:blipFill>
        <p:spPr>
          <a:xfrm>
            <a:off x="1357374" y="2638552"/>
            <a:ext cx="6449671" cy="7493000"/>
          </a:xfrm>
          <a:prstGeom prst="rect">
            <a:avLst/>
          </a:prstGeom>
        </p:spPr>
      </p:pic>
    </p:spTree>
    <p:extLst>
      <p:ext uri="{BB962C8B-B14F-4D97-AF65-F5344CB8AC3E}">
        <p14:creationId xmlns:p14="http://schemas.microsoft.com/office/powerpoint/2010/main" val="169148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3">
            <a:extLst>
              <a:ext uri="{FF2B5EF4-FFF2-40B4-BE49-F238E27FC236}">
                <a16:creationId xmlns:a16="http://schemas.microsoft.com/office/drawing/2014/main" id="{114DCD7E-3AC5-6DCD-C432-648D24C38C3B}"/>
              </a:ext>
              <a:ext uri="{C183D7F6-B498-43B3-948B-1728B52AA6E4}">
                <adec:decorative xmlns:adec="http://schemas.microsoft.com/office/drawing/2017/decorative" val="1"/>
              </a:ext>
            </a:extLst>
          </p:cNvPr>
          <p:cNvPicPr>
            <a:picLocks noChangeAspect="1"/>
          </p:cNvPicPr>
          <p:nvPr/>
        </p:nvPicPr>
        <p:blipFill>
          <a:blip r:embed="rId3">
            <a:alphaModFix amt="30000"/>
          </a:blip>
          <a:stretch>
            <a:fillRect/>
          </a:stretch>
        </p:blipFill>
        <p:spPr>
          <a:xfrm>
            <a:off x="8184668" y="2638551"/>
            <a:ext cx="8014665" cy="7493001"/>
          </a:xfrm>
          <a:prstGeom prst="rect">
            <a:avLst/>
          </a:prstGeom>
        </p:spPr>
      </p:pic>
      <p:pic>
        <p:nvPicPr>
          <p:cNvPr id="5" name="Picture 4" descr="But figures and equations are hard!&#10;&#10;3 data visualizations and a math equation are shown.">
            <a:extLst>
              <a:ext uri="{FF2B5EF4-FFF2-40B4-BE49-F238E27FC236}">
                <a16:creationId xmlns:a16="http://schemas.microsoft.com/office/drawing/2014/main" id="{3981B042-9829-A89C-4329-B4D8CE500B3D}"/>
              </a:ext>
            </a:extLst>
          </p:cNvPr>
          <p:cNvPicPr>
            <a:picLocks noChangeAspect="1"/>
          </p:cNvPicPr>
          <p:nvPr/>
        </p:nvPicPr>
        <p:blipFill>
          <a:blip r:embed="rId4"/>
          <a:stretch>
            <a:fillRect/>
          </a:stretch>
        </p:blipFill>
        <p:spPr>
          <a:xfrm>
            <a:off x="16576956" y="2638551"/>
            <a:ext cx="6449670" cy="7604835"/>
          </a:xfrm>
          <a:prstGeom prst="rect">
            <a:avLst/>
          </a:prstGeom>
        </p:spPr>
      </p:pic>
      <p:pic>
        <p:nvPicPr>
          <p:cNvPr id="6" name="Picture 5">
            <a:extLst>
              <a:ext uri="{FF2B5EF4-FFF2-40B4-BE49-F238E27FC236}">
                <a16:creationId xmlns:a16="http://schemas.microsoft.com/office/drawing/2014/main" id="{BAA88628-EAF8-E741-7F70-8148199DA8E8}"/>
              </a:ext>
              <a:ext uri="{C183D7F6-B498-43B3-948B-1728B52AA6E4}">
                <adec:decorative xmlns:adec="http://schemas.microsoft.com/office/drawing/2017/decorative" val="1"/>
              </a:ext>
            </a:extLst>
          </p:cNvPr>
          <p:cNvPicPr>
            <a:picLocks noChangeAspect="1"/>
          </p:cNvPicPr>
          <p:nvPr/>
        </p:nvPicPr>
        <p:blipFill>
          <a:blip r:embed="rId5">
            <a:alphaModFix amt="30000"/>
          </a:blip>
          <a:stretch>
            <a:fillRect/>
          </a:stretch>
        </p:blipFill>
        <p:spPr>
          <a:xfrm>
            <a:off x="1357374" y="2638552"/>
            <a:ext cx="6449671" cy="7493000"/>
          </a:xfrm>
          <a:prstGeom prst="rect">
            <a:avLst/>
          </a:prstGeom>
        </p:spPr>
      </p:pic>
    </p:spTree>
    <p:extLst>
      <p:ext uri="{BB962C8B-B14F-4D97-AF65-F5344CB8AC3E}">
        <p14:creationId xmlns:p14="http://schemas.microsoft.com/office/powerpoint/2010/main" val="814524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1441" y="3441700"/>
            <a:ext cx="22347106" cy="6832600"/>
          </a:xfrm>
        </p:spPr>
        <p:txBody>
          <a:bodyPr anchor="ctr">
            <a:normAutofit/>
          </a:bodyPr>
          <a:lstStyle/>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Conjecture 1</a:t>
            </a:r>
            <a:r>
              <a:rPr lang="en-US" sz="7200" dirty="0">
                <a:latin typeface="Helvetica Neue" panose="02000503000000020004" pitchFamily="2" charset="0"/>
                <a:ea typeface="Helvetica Neue" panose="02000503000000020004" pitchFamily="2" charset="0"/>
                <a:cs typeface="Helvetica Neue" panose="02000503000000020004" pitchFamily="2" charset="0"/>
              </a:rPr>
              <a:t>: we can’t build a more accessible world if we don’t know how to recognize accessibility barriers.</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14</a:t>
            </a:fld>
            <a:endParaRPr lang="en-US" sz="1800" dirty="0">
              <a:solidFill>
                <a:srgbClr val="5E5E5E"/>
              </a:solidFill>
            </a:endParaRPr>
          </a:p>
        </p:txBody>
      </p:sp>
    </p:spTree>
    <p:extLst>
      <p:ext uri="{BB962C8B-B14F-4D97-AF65-F5344CB8AC3E}">
        <p14:creationId xmlns:p14="http://schemas.microsoft.com/office/powerpoint/2010/main" val="35351264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1441" y="3441700"/>
            <a:ext cx="22347106" cy="6832600"/>
          </a:xfrm>
        </p:spPr>
        <p:txBody>
          <a:bodyPr anchor="ctr">
            <a:normAutofit/>
          </a:bodyPr>
          <a:lstStyle/>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Conjecture 2</a:t>
            </a:r>
            <a:r>
              <a:rPr lang="en-US" sz="7200" dirty="0">
                <a:latin typeface="Helvetica Neue" panose="02000503000000020004" pitchFamily="2" charset="0"/>
                <a:ea typeface="Helvetica Neue" panose="02000503000000020004" pitchFamily="2" charset="0"/>
                <a:cs typeface="Helvetica Neue" panose="02000503000000020004" pitchFamily="2" charset="0"/>
              </a:rPr>
              <a:t>: most practitioners don’t know how to recognize accessibility barriers because learning how is difficult and intimidating.</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15</a:t>
            </a:fld>
            <a:endParaRPr lang="en-US" sz="1800" dirty="0">
              <a:solidFill>
                <a:srgbClr val="5E5E5E"/>
              </a:solidFill>
            </a:endParaRPr>
          </a:p>
        </p:txBody>
      </p:sp>
    </p:spTree>
    <p:extLst>
      <p:ext uri="{BB962C8B-B14F-4D97-AF65-F5344CB8AC3E}">
        <p14:creationId xmlns:p14="http://schemas.microsoft.com/office/powerpoint/2010/main" val="11232986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My hypothesis</a:t>
            </a:r>
            <a:r>
              <a:rPr lang="en-US" sz="8000" dirty="0">
                <a:latin typeface="Helvetica Neue" panose="02000503000000020004" pitchFamily="2" charset="0"/>
                <a:ea typeface="Helvetica Neue" panose="02000503000000020004" pitchFamily="2" charset="0"/>
                <a:cs typeface="Helvetica Neue" panose="02000503000000020004" pitchFamily="2" charset="0"/>
              </a:rPr>
              <a:t>: if we can collect and synthesize existing knowledge for practitioners into a usable artifact, we can improve how they do this work.</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16</a:t>
            </a:fld>
            <a:endParaRPr lang="en-US" sz="1800" dirty="0">
              <a:solidFill>
                <a:srgbClr val="5E5E5E"/>
              </a:solidFill>
            </a:endParaRPr>
          </a:p>
        </p:txBody>
      </p:sp>
    </p:spTree>
    <p:extLst>
      <p:ext uri="{BB962C8B-B14F-4D97-AF65-F5344CB8AC3E}">
        <p14:creationId xmlns:p14="http://schemas.microsoft.com/office/powerpoint/2010/main" val="41312605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6600" dirty="0"/>
              <a:t>My prior work asks:</a:t>
            </a:r>
            <a:br>
              <a:rPr lang="en-US" sz="10700" dirty="0"/>
            </a:br>
            <a:r>
              <a:rPr lang="en-US" sz="10700" dirty="0"/>
              <a:t>How does someone know when a visualization is inaccessible?</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17</a:t>
            </a:fld>
            <a:endParaRPr lang="en-US" sz="1800" dirty="0">
              <a:solidFill>
                <a:srgbClr val="5E5E5E"/>
              </a:solidFill>
            </a:endParaRPr>
          </a:p>
        </p:txBody>
      </p:sp>
    </p:spTree>
    <p:extLst>
      <p:ext uri="{BB962C8B-B14F-4D97-AF65-F5344CB8AC3E}">
        <p14:creationId xmlns:p14="http://schemas.microsoft.com/office/powerpoint/2010/main" val="4152358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0104eaf235_1_27"/>
          <p:cNvSpPr txBox="1">
            <a:spLocks noGrp="1"/>
          </p:cNvSpPr>
          <p:nvPr>
            <p:ph type="title"/>
          </p:nvPr>
        </p:nvSpPr>
        <p:spPr>
          <a:xfrm>
            <a:off x="1206450" y="6141450"/>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Listen to people with disabilities.</a:t>
            </a:r>
            <a:endParaRPr dirty="0"/>
          </a:p>
        </p:txBody>
      </p:sp>
    </p:spTree>
    <p:extLst>
      <p:ext uri="{BB962C8B-B14F-4D97-AF65-F5344CB8AC3E}">
        <p14:creationId xmlns:p14="http://schemas.microsoft.com/office/powerpoint/2010/main" val="203595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7" name="Google Shape;287;g10104eaf235_1_27"/>
          <p:cNvSpPr txBox="1">
            <a:spLocks noGrp="1"/>
          </p:cNvSpPr>
          <p:nvPr>
            <p:ph type="body" idx="2"/>
          </p:nvPr>
        </p:nvSpPr>
        <p:spPr>
          <a:xfrm>
            <a:off x="1206500" y="4248504"/>
            <a:ext cx="21971100" cy="8256000"/>
          </a:xfrm>
          <a:prstGeom prst="rect">
            <a:avLst/>
          </a:prstGeom>
        </p:spPr>
        <p:txBody>
          <a:bodyPr spcFirstLastPara="1" wrap="square" lIns="50800" tIns="50800" rIns="50800" bIns="50800" anchor="t" anchorCtr="0">
            <a:normAutofit/>
          </a:bodyPr>
          <a:lstStyle/>
          <a:p>
            <a:pPr marL="914400" lvl="0" indent="-914400" algn="l" rtl="0">
              <a:spcBef>
                <a:spcPts val="1800"/>
              </a:spcBef>
              <a:spcAft>
                <a:spcPts val="0"/>
              </a:spcAft>
              <a:buClr>
                <a:srgbClr val="000000"/>
              </a:buClr>
              <a:buSzPts val="4800"/>
              <a:buFont typeface="Helvetica Neue"/>
              <a:buAutoNum type="arabicPeriod"/>
            </a:pPr>
            <a:r>
              <a:rPr lang="en-US" sz="5500" dirty="0"/>
              <a:t>Actually ask them!</a:t>
            </a:r>
          </a:p>
          <a:p>
            <a:pPr marL="914400" lvl="0" indent="-914400" algn="l" rtl="0">
              <a:spcBef>
                <a:spcPts val="1800"/>
              </a:spcBef>
              <a:spcAft>
                <a:spcPts val="0"/>
              </a:spcAft>
              <a:buClr>
                <a:srgbClr val="000000"/>
              </a:buClr>
              <a:buSzPts val="4800"/>
              <a:buFont typeface="Helvetica Neue"/>
              <a:buAutoNum type="arabicPeriod"/>
            </a:pPr>
            <a:r>
              <a:rPr lang="en-US" sz="5500" dirty="0"/>
              <a:t>Find where they are already speaking.</a:t>
            </a:r>
          </a:p>
          <a:p>
            <a:pPr marL="914400" lvl="0" indent="-914400" algn="l" rtl="0">
              <a:spcBef>
                <a:spcPts val="1800"/>
              </a:spcBef>
              <a:spcAft>
                <a:spcPts val="0"/>
              </a:spcAft>
              <a:buClr>
                <a:srgbClr val="000000"/>
              </a:buClr>
              <a:buSzPts val="4800"/>
              <a:buFont typeface="Helvetica Neue"/>
              <a:buAutoNum type="arabicPeriod"/>
            </a:pPr>
            <a:r>
              <a:rPr lang="en-US" sz="5500" dirty="0"/>
              <a:t>Find where they have already spoken:</a:t>
            </a:r>
          </a:p>
          <a:p>
            <a:pPr marL="1371600" lvl="1" indent="-914400">
              <a:buSzPts val="4800"/>
              <a:buFont typeface="Arial" panose="020B0604020202020204" pitchFamily="34" charset="0"/>
              <a:buChar char="•"/>
            </a:pPr>
            <a:r>
              <a:rPr lang="en-US" sz="5500" dirty="0"/>
              <a:t>Research</a:t>
            </a:r>
          </a:p>
          <a:p>
            <a:pPr marL="1371600" lvl="1" indent="-914400">
              <a:buSzPts val="4800"/>
              <a:buFont typeface="Arial" panose="020B0604020202020204" pitchFamily="34" charset="0"/>
              <a:buChar char="•"/>
            </a:pPr>
            <a:r>
              <a:rPr lang="en-US" sz="5500" dirty="0"/>
              <a:t>Blog posts</a:t>
            </a:r>
          </a:p>
          <a:p>
            <a:pPr marL="1371600" lvl="1" indent="-914400">
              <a:buSzPts val="4800"/>
              <a:buFont typeface="Arial" panose="020B0604020202020204" pitchFamily="34" charset="0"/>
              <a:buChar char="•"/>
            </a:pPr>
            <a:r>
              <a:rPr lang="en-US" sz="5500" dirty="0"/>
              <a:t>Accessibility standards</a:t>
            </a:r>
            <a:endParaRPr sz="5500" dirty="0"/>
          </a:p>
        </p:txBody>
      </p:sp>
      <p:sp>
        <p:nvSpPr>
          <p:cNvPr id="3" name="Title 2">
            <a:extLst>
              <a:ext uri="{FF2B5EF4-FFF2-40B4-BE49-F238E27FC236}">
                <a16:creationId xmlns:a16="http://schemas.microsoft.com/office/drawing/2014/main" id="{9E12A159-39BF-5AF2-2891-FCCEFABF9581}"/>
              </a:ext>
            </a:extLst>
          </p:cNvPr>
          <p:cNvSpPr>
            <a:spLocks noGrp="1"/>
          </p:cNvSpPr>
          <p:nvPr>
            <p:ph type="title"/>
          </p:nvPr>
        </p:nvSpPr>
        <p:spPr>
          <a:xfrm>
            <a:off x="1206400" y="2815341"/>
            <a:ext cx="21971000" cy="1433163"/>
          </a:xfrm>
        </p:spPr>
        <p:txBody>
          <a:bodyPr>
            <a:normAutofit/>
          </a:bodyPr>
          <a:lstStyle/>
          <a:p>
            <a:r>
              <a:rPr lang="en-US" sz="8800" b="1" dirty="0"/>
              <a:t>There are a lot of ways to listen to PWD:</a:t>
            </a:r>
            <a:endParaRPr lang="en-US" b="1" dirty="0"/>
          </a:p>
        </p:txBody>
      </p:sp>
    </p:spTree>
    <p:extLst>
      <p:ext uri="{BB962C8B-B14F-4D97-AF65-F5344CB8AC3E}">
        <p14:creationId xmlns:p14="http://schemas.microsoft.com/office/powerpoint/2010/main" val="75411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sz="8500" b="0" i="0" u="none" strike="noStrike" cap="none" dirty="0">
                <a:solidFill>
                  <a:srgbClr val="000000"/>
                </a:solidFill>
                <a:latin typeface="Helvetica Neue"/>
                <a:ea typeface="Helvetica Neue"/>
                <a:cs typeface="Helvetica Neue"/>
                <a:sym typeface="Helvetica Neue"/>
              </a:rPr>
              <a:t>Who am I?</a:t>
            </a:r>
            <a:br>
              <a:rPr lang="en-US" sz="8500" b="0" i="0" u="none" strike="noStrike" cap="none" dirty="0">
                <a:solidFill>
                  <a:srgbClr val="000000"/>
                </a:solidFill>
                <a:latin typeface="Helvetica Neue"/>
                <a:ea typeface="Helvetica Neue"/>
                <a:cs typeface="Helvetica Neue"/>
                <a:sym typeface="Helvetica Neue"/>
              </a:rPr>
            </a:br>
            <a:r>
              <a:rPr lang="en-US" sz="8500" b="0" i="0" u="none" strike="noStrike" cap="none" dirty="0">
                <a:solidFill>
                  <a:srgbClr val="000000"/>
                </a:solidFill>
                <a:latin typeface="Helvetica Neue"/>
                <a:ea typeface="Helvetica Neue"/>
                <a:cs typeface="Helvetica Neue"/>
                <a:sym typeface="Helvetica Neue"/>
              </a:rPr>
              <a:t>A data visualization + accessibility researcher and engineer</a:t>
            </a:r>
            <a:endParaRPr dirty="0"/>
          </a:p>
        </p:txBody>
      </p:sp>
      <p:sp>
        <p:nvSpPr>
          <p:cNvPr id="135" name="Google Shape;135;p6"/>
          <p:cNvSpPr txBox="1">
            <a:spLocks noGrp="1"/>
          </p:cNvSpPr>
          <p:nvPr>
            <p:ph type="body" idx="2"/>
          </p:nvPr>
        </p:nvSpPr>
        <p:spPr>
          <a:xfrm>
            <a:off x="1206500" y="4475747"/>
            <a:ext cx="21971000" cy="8605252"/>
          </a:xfrm>
          <a:prstGeom prst="rect">
            <a:avLst/>
          </a:prstGeom>
          <a:noFill/>
          <a:ln>
            <a:noFill/>
          </a:ln>
        </p:spPr>
        <p:txBody>
          <a:bodyPr spcFirstLastPara="1" wrap="square" lIns="50800" tIns="50800" rIns="50800" bIns="50800" anchor="t" anchorCtr="0">
            <a:normAutofit/>
          </a:bodyPr>
          <a:lstStyle/>
          <a:p>
            <a:pPr marL="685800" lvl="0" indent="-685800">
              <a:spcBef>
                <a:spcPts val="0"/>
              </a:spcBef>
              <a:spcAft>
                <a:spcPts val="1200"/>
              </a:spcAft>
              <a:buFont typeface="Arial" panose="020B0604020202020204" pitchFamily="34" charset="0"/>
              <a:buChar char="•"/>
            </a:pPr>
            <a:r>
              <a:rPr lang="en-US" b="1" dirty="0"/>
              <a:t>Research</a:t>
            </a:r>
            <a:r>
              <a:rPr lang="en-US" dirty="0"/>
              <a:t>: </a:t>
            </a:r>
            <a:r>
              <a:rPr lang="en-US" dirty="0">
                <a:hlinkClick r:id="rId3"/>
              </a:rPr>
              <a:t>Carnegie Mellon</a:t>
            </a:r>
            <a:r>
              <a:rPr lang="en-US" dirty="0"/>
              <a:t> and </a:t>
            </a:r>
            <a:r>
              <a:rPr lang="en-US" dirty="0">
                <a:hlinkClick r:id="rId4"/>
              </a:rPr>
              <a:t>Apple</a:t>
            </a:r>
            <a:r>
              <a:rPr lang="en-US" dirty="0"/>
              <a:t>.</a:t>
            </a:r>
          </a:p>
          <a:p>
            <a:pPr marL="685800" lvl="0" indent="-685800">
              <a:spcBef>
                <a:spcPts val="0"/>
              </a:spcBef>
              <a:spcAft>
                <a:spcPts val="1200"/>
              </a:spcAft>
              <a:buFont typeface="Arial" panose="020B0604020202020204" pitchFamily="34" charset="0"/>
              <a:buChar char="•"/>
            </a:pPr>
            <a:r>
              <a:rPr lang="en-US" b="1" dirty="0"/>
              <a:t>Organize</a:t>
            </a:r>
            <a:r>
              <a:rPr lang="en-US" dirty="0"/>
              <a:t>: </a:t>
            </a:r>
            <a:r>
              <a:rPr lang="en-US" dirty="0">
                <a:hlinkClick r:id="rId5"/>
              </a:rPr>
              <a:t>DataVizA11y</a:t>
            </a:r>
            <a:r>
              <a:rPr lang="en-US" dirty="0"/>
              <a:t>.</a:t>
            </a:r>
          </a:p>
          <a:p>
            <a:pPr marL="685800" lvl="0" indent="-685800">
              <a:spcBef>
                <a:spcPts val="0"/>
              </a:spcBef>
              <a:spcAft>
                <a:spcPts val="1200"/>
              </a:spcAft>
              <a:buFont typeface="Arial" panose="020B0604020202020204" pitchFamily="34" charset="0"/>
              <a:buChar char="•"/>
            </a:pPr>
            <a:r>
              <a:rPr lang="en-US" b="1" dirty="0"/>
              <a:t>Contribute</a:t>
            </a:r>
            <a:r>
              <a:rPr lang="en-US" dirty="0"/>
              <a:t>: </a:t>
            </a:r>
            <a:r>
              <a:rPr lang="en-US" dirty="0">
                <a:hlinkClick r:id="rId6"/>
              </a:rPr>
              <a:t>W3C’s ARIA Working Group</a:t>
            </a:r>
            <a:r>
              <a:rPr lang="en-US" dirty="0"/>
              <a:t> as an invited expert.</a:t>
            </a:r>
          </a:p>
          <a:p>
            <a:pPr marL="685800" lvl="0" indent="-685800">
              <a:spcBef>
                <a:spcPts val="0"/>
              </a:spcBef>
              <a:spcAft>
                <a:spcPts val="1200"/>
              </a:spcAft>
              <a:buFont typeface="Arial" panose="020B0604020202020204" pitchFamily="34" charset="0"/>
              <a:buChar char="•"/>
            </a:pPr>
            <a:r>
              <a:rPr lang="en-US" b="1" dirty="0"/>
              <a:t>Create</a:t>
            </a:r>
            <a:r>
              <a:rPr lang="en-US" dirty="0"/>
              <a:t>: Tools for </a:t>
            </a:r>
            <a:r>
              <a:rPr lang="en-US" dirty="0">
                <a:hlinkClick r:id="rId7"/>
              </a:rPr>
              <a:t>designers</a:t>
            </a:r>
            <a:r>
              <a:rPr lang="en-US" dirty="0"/>
              <a:t> and </a:t>
            </a:r>
            <a:r>
              <a:rPr lang="en-US" dirty="0">
                <a:hlinkClick r:id="rId8"/>
              </a:rPr>
              <a:t>engineers</a:t>
            </a:r>
            <a:r>
              <a:rPr lang="en-US" dirty="0"/>
              <a:t> who want to make accessible visualizations.</a:t>
            </a:r>
          </a:p>
        </p:txBody>
      </p:sp>
      <p:sp>
        <p:nvSpPr>
          <p:cNvPr id="136" name="Google Shape;136;p6"/>
          <p:cNvSpPr txBox="1">
            <a:spLocks noGrp="1"/>
          </p:cNvSpPr>
          <p:nvPr>
            <p:ph type="sldNum" idx="12"/>
          </p:nvPr>
        </p:nvSpPr>
        <p:spPr>
          <a:xfrm>
            <a:off x="23558552" y="1308099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296400" y="4590712"/>
            <a:ext cx="14376401"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Let’s evaluate this one from CNN with Chartability.</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 name="Slide Number Placeholder 5">
            <a:extLst>
              <a:ext uri="{FF2B5EF4-FFF2-40B4-BE49-F238E27FC236}">
                <a16:creationId xmlns:a16="http://schemas.microsoft.com/office/drawing/2014/main" id="{3874FBFC-20BE-E5A2-139F-FC9A657F3BF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20</a:t>
            </a:fld>
            <a:endParaRPr lang="en-US" sz="1800" dirty="0">
              <a:solidFill>
                <a:srgbClr val="5E5E5E"/>
              </a:solidFill>
            </a:endParaRPr>
          </a:p>
        </p:txBody>
      </p:sp>
    </p:spTree>
    <p:extLst>
      <p:ext uri="{BB962C8B-B14F-4D97-AF65-F5344CB8AC3E}">
        <p14:creationId xmlns:p14="http://schemas.microsoft.com/office/powerpoint/2010/main" val="31387161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solidFill>
                  <a:srgbClr val="000000"/>
                </a:solidFill>
              </a:rPr>
              <a:t> – Low contrast</a:t>
            </a:r>
            <a:endParaRPr kumimoji="0" lang="en-US" sz="4000" b="1" i="0" u="none" strike="noStrike" cap="none" spc="0" normalizeH="0" baseline="0" dirty="0">
              <a:solidFill>
                <a:srgbClr val="000000"/>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0" i="0" u="none" strike="noStrike" cap="none" spc="0" normalizeH="0" baseline="0" dirty="0">
                <a:ln>
                  <a:noFill/>
                </a:ln>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grpSp>
        <p:nvGrpSpPr>
          <p:cNvPr id="5" name="Group 4" descr="6 errors.">
            <a:extLst>
              <a:ext uri="{FF2B5EF4-FFF2-40B4-BE49-F238E27FC236}">
                <a16:creationId xmlns:a16="http://schemas.microsoft.com/office/drawing/2014/main" id="{8875E802-258D-B64C-6933-1D7DFD5B8C20}"/>
              </a:ext>
            </a:extLst>
          </p:cNvPr>
          <p:cNvGrpSpPr/>
          <p:nvPr/>
        </p:nvGrpSpPr>
        <p:grpSpPr>
          <a:xfrm>
            <a:off x="2278506" y="3395378"/>
            <a:ext cx="4856813" cy="7704944"/>
            <a:chOff x="2278506" y="3395378"/>
            <a:chExt cx="4856813" cy="7704944"/>
          </a:xfrm>
        </p:grpSpPr>
        <p:sp>
          <p:nvSpPr>
            <p:cNvPr id="3" name="Oval 2">
              <a:extLst>
                <a:ext uri="{FF2B5EF4-FFF2-40B4-BE49-F238E27FC236}">
                  <a16:creationId xmlns:a16="http://schemas.microsoft.com/office/drawing/2014/main" id="{2C7052F1-D8D9-A35A-2320-C597E6029D25}"/>
                </a:ext>
              </a:extLst>
            </p:cNvPr>
            <p:cNvSpPr/>
            <p:nvPr/>
          </p:nvSpPr>
          <p:spPr>
            <a:xfrm>
              <a:off x="6745574" y="339537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6190938" y="348531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5441430" y="100959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4841824" y="1071057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2968054" y="1015594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278506" y="106955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 name="Slide Number Placeholder 5">
            <a:extLst>
              <a:ext uri="{FF2B5EF4-FFF2-40B4-BE49-F238E27FC236}">
                <a16:creationId xmlns:a16="http://schemas.microsoft.com/office/drawing/2014/main" id="{3C7EB4DC-8B2B-3186-511F-F3AC5E43C32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21</a:t>
            </a:fld>
            <a:endParaRPr lang="en-US" sz="1800" dirty="0">
              <a:solidFill>
                <a:srgbClr val="5E5E5E"/>
              </a:solidFill>
            </a:endParaRPr>
          </a:p>
        </p:txBody>
      </p:sp>
    </p:spTree>
    <p:extLst>
      <p:ext uri="{BB962C8B-B14F-4D97-AF65-F5344CB8AC3E}">
        <p14:creationId xmlns:p14="http://schemas.microsoft.com/office/powerpoint/2010/main" val="323237231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grpSp>
        <p:nvGrpSpPr>
          <p:cNvPr id="5" name="Group 4" descr="6 errors.">
            <a:extLst>
              <a:ext uri="{FF2B5EF4-FFF2-40B4-BE49-F238E27FC236}">
                <a16:creationId xmlns:a16="http://schemas.microsoft.com/office/drawing/2014/main" id="{8875E802-258D-B64C-6933-1D7DFD5B8C20}"/>
              </a:ext>
            </a:extLst>
          </p:cNvPr>
          <p:cNvGrpSpPr/>
          <p:nvPr/>
        </p:nvGrpSpPr>
        <p:grpSpPr>
          <a:xfrm>
            <a:off x="2278506" y="3395378"/>
            <a:ext cx="4856813" cy="7704944"/>
            <a:chOff x="2278506" y="3395378"/>
            <a:chExt cx="4856813" cy="7704944"/>
          </a:xfrm>
        </p:grpSpPr>
        <p:sp>
          <p:nvSpPr>
            <p:cNvPr id="3" name="Oval 2">
              <a:extLst>
                <a:ext uri="{FF2B5EF4-FFF2-40B4-BE49-F238E27FC236}">
                  <a16:creationId xmlns:a16="http://schemas.microsoft.com/office/drawing/2014/main" id="{2C7052F1-D8D9-A35A-2320-C597E6029D25}"/>
                </a:ext>
              </a:extLst>
            </p:cNvPr>
            <p:cNvSpPr/>
            <p:nvPr/>
          </p:nvSpPr>
          <p:spPr>
            <a:xfrm>
              <a:off x="6745574" y="339537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6190938" y="348531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5441430" y="100959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4841824" y="1071057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2968054" y="1015594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278506" y="106955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3" name="Text Placeholder 3">
            <a:extLst>
              <a:ext uri="{FF2B5EF4-FFF2-40B4-BE49-F238E27FC236}">
                <a16:creationId xmlns:a16="http://schemas.microsoft.com/office/drawing/2014/main" id="{44A83F12-DF06-AFE2-5096-57047F858BD6}"/>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2" name="Picture 1">
            <a:extLst>
              <a:ext uri="{FF2B5EF4-FFF2-40B4-BE49-F238E27FC236}">
                <a16:creationId xmlns:a16="http://schemas.microsoft.com/office/drawing/2014/main" id="{2CBB336E-1362-4E76-D179-E7D799E78E4F}"/>
              </a:ext>
            </a:extLst>
          </p:cNvPr>
          <p:cNvPicPr>
            <a:picLocks noChangeAspect="1"/>
          </p:cNvPicPr>
          <p:nvPr/>
        </p:nvPicPr>
        <p:blipFill>
          <a:blip r:embed="rId6"/>
          <a:stretch>
            <a:fillRect/>
          </a:stretch>
        </p:blipFill>
        <p:spPr>
          <a:xfrm>
            <a:off x="7843396" y="3103505"/>
            <a:ext cx="1363236" cy="1363236"/>
          </a:xfrm>
          <a:prstGeom prst="rect">
            <a:avLst/>
          </a:prstGeom>
        </p:spPr>
      </p:pic>
      <p:pic>
        <p:nvPicPr>
          <p:cNvPr id="4" name="Picture 3">
            <a:extLst>
              <a:ext uri="{FF2B5EF4-FFF2-40B4-BE49-F238E27FC236}">
                <a16:creationId xmlns:a16="http://schemas.microsoft.com/office/drawing/2014/main" id="{4C2155C5-BE40-E475-27C9-2EE79BB72839}"/>
              </a:ext>
            </a:extLst>
          </p:cNvPr>
          <p:cNvPicPr>
            <a:picLocks noChangeAspect="1"/>
          </p:cNvPicPr>
          <p:nvPr/>
        </p:nvPicPr>
        <p:blipFill>
          <a:blip r:embed="rId7"/>
          <a:stretch>
            <a:fillRect/>
          </a:stretch>
        </p:blipFill>
        <p:spPr>
          <a:xfrm>
            <a:off x="9225498" y="2584973"/>
            <a:ext cx="2463800" cy="2400300"/>
          </a:xfrm>
          <a:prstGeom prst="rect">
            <a:avLst/>
          </a:prstGeom>
        </p:spPr>
      </p:pic>
      <p:pic>
        <p:nvPicPr>
          <p:cNvPr id="7" name="Picture 6">
            <a:extLst>
              <a:ext uri="{FF2B5EF4-FFF2-40B4-BE49-F238E27FC236}">
                <a16:creationId xmlns:a16="http://schemas.microsoft.com/office/drawing/2014/main" id="{E988AC5F-1C99-6820-F48D-A3A5B88AC46B}"/>
              </a:ext>
            </a:extLst>
          </p:cNvPr>
          <p:cNvPicPr>
            <a:picLocks noChangeAspect="1"/>
          </p:cNvPicPr>
          <p:nvPr/>
        </p:nvPicPr>
        <p:blipFill>
          <a:blip r:embed="rId8"/>
          <a:stretch>
            <a:fillRect/>
          </a:stretch>
        </p:blipFill>
        <p:spPr>
          <a:xfrm>
            <a:off x="11936917" y="2584973"/>
            <a:ext cx="11233144" cy="8056246"/>
          </a:xfrm>
          <a:prstGeom prst="rect">
            <a:avLst/>
          </a:prstGeom>
        </p:spPr>
      </p:pic>
      <p:sp>
        <p:nvSpPr>
          <p:cNvPr id="9" name="Slide Number Placeholder 5">
            <a:extLst>
              <a:ext uri="{FF2B5EF4-FFF2-40B4-BE49-F238E27FC236}">
                <a16:creationId xmlns:a16="http://schemas.microsoft.com/office/drawing/2014/main" id="{EBB83C83-A352-C8AA-E616-45F86BB1CFD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22</a:t>
            </a:fld>
            <a:endParaRPr lang="en-US" sz="1800" dirty="0">
              <a:solidFill>
                <a:srgbClr val="5E5E5E"/>
              </a:solidFill>
            </a:endParaRPr>
          </a:p>
        </p:txBody>
      </p:sp>
    </p:spTree>
    <p:extLst>
      <p:ext uri="{BB962C8B-B14F-4D97-AF65-F5344CB8AC3E}">
        <p14:creationId xmlns:p14="http://schemas.microsoft.com/office/powerpoint/2010/main" val="38539418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t> </a:t>
            </a:r>
            <a:r>
              <a:rPr lang="en-US" sz="4000" dirty="0"/>
              <a:t>– Low contrast</a:t>
            </a:r>
            <a:endParaRPr kumimoji="0" lang="en-US" sz="4000" i="0" u="none" strike="noStrike" cap="none" spc="0" normalizeH="0" baseline="0" dirty="0">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pic>
        <p:nvPicPr>
          <p:cNvPr id="79" name="Picture 78">
            <a:extLst>
              <a:ext uri="{FF2B5EF4-FFF2-40B4-BE49-F238E27FC236}">
                <a16:creationId xmlns:a16="http://schemas.microsoft.com/office/drawing/2014/main" id="{DF934EF8-01B9-5281-571A-491CED07E21D}"/>
              </a:ext>
            </a:extLst>
          </p:cNvPr>
          <p:cNvPicPr>
            <a:picLocks noChangeAspect="1"/>
          </p:cNvPicPr>
          <p:nvPr/>
        </p:nvPicPr>
        <p:blipFill rotWithShape="1">
          <a:blip r:embed="rId6">
            <a:alphaModFix/>
          </a:blip>
          <a:srcRect l="3770" t="26190" r="37966" b="17260"/>
          <a:stretch/>
        </p:blipFill>
        <p:spPr>
          <a:xfrm>
            <a:off x="1259124" y="4728352"/>
            <a:ext cx="7647046" cy="4638836"/>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3989112"/>
            <a:ext cx="7307870" cy="5073829"/>
            <a:chOff x="1165852" y="3989112"/>
            <a:chExt cx="7307870" cy="5073829"/>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0" name="Text Placeholder 3">
            <a:extLst>
              <a:ext uri="{FF2B5EF4-FFF2-40B4-BE49-F238E27FC236}">
                <a16:creationId xmlns:a16="http://schemas.microsoft.com/office/drawing/2014/main" id="{9D6EC76C-F3E5-080A-0E0C-8C4C2B1D6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1D675304-6D2A-66CB-1C3A-443105084B9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23</a:t>
            </a:fld>
            <a:endParaRPr lang="en-US" sz="1800" dirty="0">
              <a:solidFill>
                <a:srgbClr val="5E5E5E"/>
              </a:solidFill>
            </a:endParaRPr>
          </a:p>
        </p:txBody>
      </p:sp>
    </p:spTree>
    <p:extLst>
      <p:ext uri="{BB962C8B-B14F-4D97-AF65-F5344CB8AC3E}">
        <p14:creationId xmlns:p14="http://schemas.microsoft.com/office/powerpoint/2010/main" val="21239227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0" name="TextBox 9">
            <a:extLst>
              <a:ext uri="{FF2B5EF4-FFF2-40B4-BE49-F238E27FC236}">
                <a16:creationId xmlns:a16="http://schemas.microsoft.com/office/drawing/2014/main" id="{B7A00A2E-8C05-01AA-EAFC-14701436C446}"/>
              </a:ext>
            </a:extLst>
          </p:cNvPr>
          <p:cNvSpPr txBox="1"/>
          <p:nvPr/>
        </p:nvSpPr>
        <p:spPr>
          <a:xfrm>
            <a:off x="11018714" y="6369330"/>
            <a:ext cx="1219943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Each state should announce to screen readers what state it is and who won it, not “image!”</a:t>
            </a:r>
            <a:endParaRPr lang="en-US" sz="4000" dirty="0">
              <a:solidFill>
                <a:srgbClr val="000000"/>
              </a:solidFill>
            </a:endParaRPr>
          </a:p>
        </p:txBody>
      </p:sp>
      <p:pic>
        <p:nvPicPr>
          <p:cNvPr id="79" name="Picture 78">
            <a:extLst>
              <a:ext uri="{FF2B5EF4-FFF2-40B4-BE49-F238E27FC236}">
                <a16:creationId xmlns:a16="http://schemas.microsoft.com/office/drawing/2014/main" id="{DF934EF8-01B9-5281-571A-491CED07E21D}"/>
              </a:ext>
            </a:extLst>
          </p:cNvPr>
          <p:cNvPicPr>
            <a:picLocks noChangeAspect="1"/>
          </p:cNvPicPr>
          <p:nvPr/>
        </p:nvPicPr>
        <p:blipFill rotWithShape="1">
          <a:blip r:embed="rId6">
            <a:alphaModFix/>
          </a:blip>
          <a:srcRect l="3770" t="26190" r="37966" b="17260"/>
          <a:stretch/>
        </p:blipFill>
        <p:spPr>
          <a:xfrm>
            <a:off x="1259124" y="4728352"/>
            <a:ext cx="7647046" cy="4638836"/>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3989112"/>
            <a:ext cx="7307870" cy="5073829"/>
            <a:chOff x="1165852" y="3989112"/>
            <a:chExt cx="7307870" cy="5073829"/>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0" name="Text Placeholder 3">
            <a:extLst>
              <a:ext uri="{FF2B5EF4-FFF2-40B4-BE49-F238E27FC236}">
                <a16:creationId xmlns:a16="http://schemas.microsoft.com/office/drawing/2014/main" id="{9D6EC76C-F3E5-080A-0E0C-8C4C2B1D6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cxnSp>
        <p:nvCxnSpPr>
          <p:cNvPr id="4" name="Straight Arrow Connector 3">
            <a:extLst>
              <a:ext uri="{FF2B5EF4-FFF2-40B4-BE49-F238E27FC236}">
                <a16:creationId xmlns:a16="http://schemas.microsoft.com/office/drawing/2014/main" id="{E8F6C635-571A-1716-DE5C-20E05C137B86}"/>
              </a:ext>
            </a:extLst>
          </p:cNvPr>
          <p:cNvCxnSpPr>
            <a:stCxn id="10" idx="1"/>
          </p:cNvCxnSpPr>
          <p:nvPr/>
        </p:nvCxnSpPr>
        <p:spPr>
          <a:xfrm flipH="1">
            <a:off x="7718217" y="7031050"/>
            <a:ext cx="3300497" cy="1379818"/>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5C33FAD5-ADFA-8FAF-DAE0-50AAB56B7D3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24</a:t>
            </a:fld>
            <a:endParaRPr lang="en-US" sz="1800" dirty="0">
              <a:solidFill>
                <a:srgbClr val="5E5E5E"/>
              </a:solidFill>
            </a:endParaRPr>
          </a:p>
        </p:txBody>
      </p:sp>
    </p:spTree>
    <p:extLst>
      <p:ext uri="{BB962C8B-B14F-4D97-AF65-F5344CB8AC3E}">
        <p14:creationId xmlns:p14="http://schemas.microsoft.com/office/powerpoint/2010/main" val="54393317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54</a:t>
            </a:r>
            <a:r>
              <a:rPr lang="en-US" sz="4000" b="1" dirty="0">
                <a:solidFill>
                  <a:srgbClr val="000000"/>
                </a:solidFill>
              </a:rPr>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384893"/>
            <a:ext cx="7307870" cy="3678048"/>
            <a:chOff x="1165852" y="5384893"/>
            <a:chExt cx="7307870" cy="3678048"/>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7" name="Text Placeholder 6">
            <a:extLst>
              <a:ext uri="{FF2B5EF4-FFF2-40B4-BE49-F238E27FC236}">
                <a16:creationId xmlns:a16="http://schemas.microsoft.com/office/drawing/2014/main" id="{B04FF58A-413B-2A31-BAC0-C138FF15EC65}"/>
              </a:ext>
            </a:extLst>
          </p:cNvPr>
          <p:cNvSpPr>
            <a:spLocks noGrp="1"/>
          </p:cNvSpPr>
          <p:nvPr>
            <p:ph type="body" sz="quarter" idx="22"/>
          </p:nvPr>
        </p:nvSpPr>
        <p:spPr/>
        <p:txBody>
          <a:bodyPr>
            <a:normAutofit lnSpcReduction="10000"/>
          </a:bodyPr>
          <a:lstStyle/>
          <a:p>
            <a:endParaRPr lang="en-US"/>
          </a:p>
        </p:txBody>
      </p:sp>
      <p:sp>
        <p:nvSpPr>
          <p:cNvPr id="9" name="Slide Number Placeholder 5">
            <a:extLst>
              <a:ext uri="{FF2B5EF4-FFF2-40B4-BE49-F238E27FC236}">
                <a16:creationId xmlns:a16="http://schemas.microsoft.com/office/drawing/2014/main" id="{E6400EA7-C91F-C5FC-AD5E-67E7069D5A3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25</a:t>
            </a:fld>
            <a:endParaRPr lang="en-US" sz="1800" dirty="0">
              <a:solidFill>
                <a:srgbClr val="5E5E5E"/>
              </a:solidFill>
            </a:endParaRPr>
          </a:p>
        </p:txBody>
      </p:sp>
    </p:spTree>
    <p:extLst>
      <p:ext uri="{BB962C8B-B14F-4D97-AF65-F5344CB8AC3E}">
        <p14:creationId xmlns:p14="http://schemas.microsoft.com/office/powerpoint/2010/main" val="27996016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384893"/>
            <a:ext cx="7307870" cy="3678048"/>
            <a:chOff x="1165852" y="5384893"/>
            <a:chExt cx="7307870" cy="3678048"/>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73" name="Text Placeholder 3">
            <a:extLst>
              <a:ext uri="{FF2B5EF4-FFF2-40B4-BE49-F238E27FC236}">
                <a16:creationId xmlns:a16="http://schemas.microsoft.com/office/drawing/2014/main" id="{9797D2E1-228A-5C79-CA3E-6097DC2AF6F8}"/>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11" name="Picture 10" descr="Mouse icon">
            <a:extLst>
              <a:ext uri="{FF2B5EF4-FFF2-40B4-BE49-F238E27FC236}">
                <a16:creationId xmlns:a16="http://schemas.microsoft.com/office/drawing/2014/main" id="{709F810A-5BDB-AFA4-9FE6-64C9A960009C}"/>
              </a:ext>
            </a:extLst>
          </p:cNvPr>
          <p:cNvPicPr>
            <a:picLocks noChangeAspect="1"/>
          </p:cNvPicPr>
          <p:nvPr/>
        </p:nvPicPr>
        <p:blipFill>
          <a:blip r:embed="rId7"/>
          <a:stretch>
            <a:fillRect/>
          </a:stretch>
        </p:blipFill>
        <p:spPr>
          <a:xfrm>
            <a:off x="10283798" y="5004615"/>
            <a:ext cx="4276171" cy="4276171"/>
          </a:xfrm>
          <a:prstGeom prst="rect">
            <a:avLst/>
          </a:prstGeom>
        </p:spPr>
      </p:pic>
      <p:pic>
        <p:nvPicPr>
          <p:cNvPr id="33" name="Picture 32" descr="Keyboard icon">
            <a:extLst>
              <a:ext uri="{FF2B5EF4-FFF2-40B4-BE49-F238E27FC236}">
                <a16:creationId xmlns:a16="http://schemas.microsoft.com/office/drawing/2014/main" id="{F8C6FC48-248A-EC46-81F1-A7D904D862DC}"/>
              </a:ext>
            </a:extLst>
          </p:cNvPr>
          <p:cNvPicPr>
            <a:picLocks noChangeAspect="1"/>
          </p:cNvPicPr>
          <p:nvPr/>
        </p:nvPicPr>
        <p:blipFill>
          <a:blip r:embed="rId8"/>
          <a:stretch>
            <a:fillRect/>
          </a:stretch>
        </p:blipFill>
        <p:spPr>
          <a:xfrm>
            <a:off x="15820979" y="3938745"/>
            <a:ext cx="5969000" cy="5969000"/>
          </a:xfrm>
          <a:prstGeom prst="rect">
            <a:avLst/>
          </a:prstGeom>
        </p:spPr>
      </p:pic>
      <p:sp>
        <p:nvSpPr>
          <p:cNvPr id="59" name="TextBox 58">
            <a:extLst>
              <a:ext uri="{FF2B5EF4-FFF2-40B4-BE49-F238E27FC236}">
                <a16:creationId xmlns:a16="http://schemas.microsoft.com/office/drawing/2014/main" id="{D83D41EA-2E95-2536-EA70-FBA0E9283573}"/>
              </a:ext>
            </a:extLst>
          </p:cNvPr>
          <p:cNvSpPr txBox="1"/>
          <p:nvPr/>
        </p:nvSpPr>
        <p:spPr>
          <a:xfrm>
            <a:off x="10952020" y="2922415"/>
            <a:ext cx="1122218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If a mouse can do something (like produce a tooltip), then there must be parity at least with a keyboard.</a:t>
            </a:r>
            <a:endParaRPr lang="en-US" sz="4000" dirty="0">
              <a:solidFill>
                <a:srgbClr val="000000"/>
              </a:solidFill>
            </a:endParaRPr>
          </a:p>
        </p:txBody>
      </p:sp>
      <p:sp>
        <p:nvSpPr>
          <p:cNvPr id="60" name="TextBox 59">
            <a:extLst>
              <a:ext uri="{FF2B5EF4-FFF2-40B4-BE49-F238E27FC236}">
                <a16:creationId xmlns:a16="http://schemas.microsoft.com/office/drawing/2014/main" id="{16FE4E34-D8F2-926C-FDBC-6217EA98512A}"/>
              </a:ext>
            </a:extLst>
          </p:cNvPr>
          <p:cNvSpPr txBox="1"/>
          <p:nvPr/>
        </p:nvSpPr>
        <p:spPr>
          <a:xfrm>
            <a:off x="13487827" y="6478636"/>
            <a:ext cx="313762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t>
            </a:r>
            <a:endParaRPr lang="en-US" sz="8000" dirty="0">
              <a:solidFill>
                <a:srgbClr val="000000"/>
              </a:solidFill>
            </a:endParaRPr>
          </a:p>
        </p:txBody>
      </p:sp>
      <p:sp>
        <p:nvSpPr>
          <p:cNvPr id="4" name="Slide Number Placeholder 5">
            <a:extLst>
              <a:ext uri="{FF2B5EF4-FFF2-40B4-BE49-F238E27FC236}">
                <a16:creationId xmlns:a16="http://schemas.microsoft.com/office/drawing/2014/main" id="{03FE9921-72C3-2644-B26B-6B99502C52A2}"/>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26</a:t>
            </a:fld>
            <a:endParaRPr lang="en-US" sz="1800" dirty="0">
              <a:solidFill>
                <a:srgbClr val="5E5E5E"/>
              </a:solidFill>
            </a:endParaRPr>
          </a:p>
        </p:txBody>
      </p:sp>
    </p:spTree>
    <p:extLst>
      <p:ext uri="{BB962C8B-B14F-4D97-AF65-F5344CB8AC3E}">
        <p14:creationId xmlns:p14="http://schemas.microsoft.com/office/powerpoint/2010/main" val="162811296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F83394-732B-6B7A-65DF-83734EDD8B03}"/>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18</a:t>
            </a:r>
            <a:r>
              <a:rPr lang="en-US" sz="4000" b="1" dirty="0">
                <a:solidFill>
                  <a:srgbClr val="000000"/>
                </a:solidFill>
              </a:rPr>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A3EF07A-4B86-9972-1FB6-327AD6F38640}"/>
              </a:ext>
            </a:extLst>
          </p:cNvPr>
          <p:cNvSpPr/>
          <p:nvPr/>
        </p:nvSpPr>
        <p:spPr>
          <a:xfrm>
            <a:off x="267868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AA0C81CB-6D47-0ACE-83C6-F976394B83B5}"/>
              </a:ext>
            </a:extLst>
          </p:cNvPr>
          <p:cNvSpPr/>
          <p:nvPr/>
        </p:nvSpPr>
        <p:spPr>
          <a:xfrm>
            <a:off x="508395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D6700E7D-BE70-E0D4-829F-6E4AA0BE3B8B}"/>
              </a:ext>
            </a:extLst>
          </p:cNvPr>
          <p:cNvSpPr/>
          <p:nvPr/>
        </p:nvSpPr>
        <p:spPr>
          <a:xfrm>
            <a:off x="7528978" y="1080185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4FA7E3BC-1003-A3AB-DDA9-3E28CF1D2691}"/>
              </a:ext>
            </a:extLst>
          </p:cNvPr>
          <p:cNvSpPr/>
          <p:nvPr/>
        </p:nvSpPr>
        <p:spPr>
          <a:xfrm>
            <a:off x="2629917" y="568725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44310E9D-B081-C41F-650C-56FDB618DB70}"/>
              </a:ext>
            </a:extLst>
          </p:cNvPr>
          <p:cNvSpPr/>
          <p:nvPr/>
        </p:nvSpPr>
        <p:spPr>
          <a:xfrm>
            <a:off x="2629916" y="529750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9" name="Oval 78">
            <a:extLst>
              <a:ext uri="{FF2B5EF4-FFF2-40B4-BE49-F238E27FC236}">
                <a16:creationId xmlns:a16="http://schemas.microsoft.com/office/drawing/2014/main" id="{4B855B5B-E6A5-4F38-590A-64E60B7C1077}"/>
              </a:ext>
            </a:extLst>
          </p:cNvPr>
          <p:cNvSpPr/>
          <p:nvPr/>
        </p:nvSpPr>
        <p:spPr>
          <a:xfrm>
            <a:off x="249490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0" name="Oval 79">
            <a:extLst>
              <a:ext uri="{FF2B5EF4-FFF2-40B4-BE49-F238E27FC236}">
                <a16:creationId xmlns:a16="http://schemas.microsoft.com/office/drawing/2014/main" id="{DFF3CCA1-ABD4-0F72-E95D-C90B57BB8490}"/>
              </a:ext>
            </a:extLst>
          </p:cNvPr>
          <p:cNvSpPr/>
          <p:nvPr/>
        </p:nvSpPr>
        <p:spPr>
          <a:xfrm>
            <a:off x="490017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1" name="Oval 80">
            <a:extLst>
              <a:ext uri="{FF2B5EF4-FFF2-40B4-BE49-F238E27FC236}">
                <a16:creationId xmlns:a16="http://schemas.microsoft.com/office/drawing/2014/main" id="{351FB632-1156-EEA9-F026-58DA3E9F5D37}"/>
              </a:ext>
            </a:extLst>
          </p:cNvPr>
          <p:cNvSpPr/>
          <p:nvPr/>
        </p:nvSpPr>
        <p:spPr>
          <a:xfrm>
            <a:off x="7345203"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Slide Number Placeholder 5">
            <a:extLst>
              <a:ext uri="{FF2B5EF4-FFF2-40B4-BE49-F238E27FC236}">
                <a16:creationId xmlns:a16="http://schemas.microsoft.com/office/drawing/2014/main" id="{3F6BD063-4C1F-5233-452D-A09AB8E0A65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27</a:t>
            </a:fld>
            <a:endParaRPr lang="en-US" sz="1800" dirty="0">
              <a:solidFill>
                <a:srgbClr val="5E5E5E"/>
              </a:solidFill>
            </a:endParaRPr>
          </a:p>
        </p:txBody>
      </p:sp>
    </p:spTree>
    <p:extLst>
      <p:ext uri="{BB962C8B-B14F-4D97-AF65-F5344CB8AC3E}">
        <p14:creationId xmlns:p14="http://schemas.microsoft.com/office/powerpoint/2010/main" val="159489011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8AC28-3CAC-F9B0-BABC-655052817ECA}"/>
              </a:ext>
            </a:extLst>
          </p:cNvPr>
          <p:cNvPicPr>
            <a:picLocks noChangeAspect="1"/>
          </p:cNvPicPr>
          <p:nvPr/>
        </p:nvPicPr>
        <p:blipFill>
          <a:blip r:embed="rId2"/>
          <a:stretch>
            <a:fillRect/>
          </a:stretch>
        </p:blipFill>
        <p:spPr>
          <a:xfrm>
            <a:off x="9728199" y="5465618"/>
            <a:ext cx="4546600" cy="5029200"/>
          </a:xfrm>
          <a:prstGeom prst="rect">
            <a:avLst/>
          </a:prstGeom>
        </p:spPr>
      </p:pic>
      <p:sp>
        <p:nvSpPr>
          <p:cNvPr id="4" name="Text Placeholder 3">
            <a:extLst>
              <a:ext uri="{FF2B5EF4-FFF2-40B4-BE49-F238E27FC236}">
                <a16:creationId xmlns:a16="http://schemas.microsoft.com/office/drawing/2014/main" id="{05F83394-732B-6B7A-65DF-83734EDD8B03}"/>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12" name="TextBox 11">
            <a:extLst>
              <a:ext uri="{FF2B5EF4-FFF2-40B4-BE49-F238E27FC236}">
                <a16:creationId xmlns:a16="http://schemas.microsoft.com/office/drawing/2014/main" id="{D77C1C8E-1BB4-B694-B6F9-4DC7ECD9E655}"/>
              </a:ext>
            </a:extLst>
          </p:cNvPr>
          <p:cNvSpPr txBox="1"/>
          <p:nvPr/>
        </p:nvSpPr>
        <p:spPr>
          <a:xfrm>
            <a:off x="7845136" y="3448565"/>
            <a:ext cx="8312726"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Expecting users to hover on something tiny is an accessibility design failure </a:t>
            </a:r>
            <a:endParaRPr lang="en-US" sz="4000" dirty="0">
              <a:solidFill>
                <a:srgbClr val="000000"/>
              </a:solidFill>
            </a:endParaRPr>
          </a:p>
        </p:txBody>
      </p:sp>
      <p:pic>
        <p:nvPicPr>
          <p:cNvPr id="40" name="Picture 39" descr="Mouse icon">
            <a:extLst>
              <a:ext uri="{FF2B5EF4-FFF2-40B4-BE49-F238E27FC236}">
                <a16:creationId xmlns:a16="http://schemas.microsoft.com/office/drawing/2014/main" id="{4AF8EFD0-BF8E-DA3C-F320-CB42DDC5F23E}"/>
              </a:ext>
            </a:extLst>
          </p:cNvPr>
          <p:cNvPicPr>
            <a:picLocks noChangeAspect="1"/>
          </p:cNvPicPr>
          <p:nvPr/>
        </p:nvPicPr>
        <p:blipFill>
          <a:blip r:embed="rId3">
            <a:alphaModFix amt="31000"/>
          </a:blip>
          <a:stretch>
            <a:fillRect/>
          </a:stretch>
        </p:blipFill>
        <p:spPr>
          <a:xfrm rot="20442335">
            <a:off x="11823528" y="7962347"/>
            <a:ext cx="4276171" cy="4276171"/>
          </a:xfrm>
          <a:prstGeom prst="rect">
            <a:avLst/>
          </a:prstGeom>
        </p:spPr>
      </p:pic>
      <p:pic>
        <p:nvPicPr>
          <p:cNvPr id="42" name="Picture 41" descr="Mouse icon">
            <a:extLst>
              <a:ext uri="{FF2B5EF4-FFF2-40B4-BE49-F238E27FC236}">
                <a16:creationId xmlns:a16="http://schemas.microsoft.com/office/drawing/2014/main" id="{DFCF7400-4E71-290F-D358-B5EBFE056216}"/>
              </a:ext>
            </a:extLst>
          </p:cNvPr>
          <p:cNvPicPr>
            <a:picLocks noChangeAspect="1"/>
          </p:cNvPicPr>
          <p:nvPr/>
        </p:nvPicPr>
        <p:blipFill>
          <a:blip r:embed="rId3">
            <a:alphaModFix amt="31000"/>
          </a:blip>
          <a:stretch>
            <a:fillRect/>
          </a:stretch>
        </p:blipFill>
        <p:spPr>
          <a:xfrm rot="20442335">
            <a:off x="10117689" y="7564262"/>
            <a:ext cx="4276171" cy="4276171"/>
          </a:xfrm>
          <a:prstGeom prst="rect">
            <a:avLst/>
          </a:prstGeom>
        </p:spPr>
      </p:pic>
      <p:pic>
        <p:nvPicPr>
          <p:cNvPr id="31" name="Picture 30" descr="Mouse icon">
            <a:extLst>
              <a:ext uri="{FF2B5EF4-FFF2-40B4-BE49-F238E27FC236}">
                <a16:creationId xmlns:a16="http://schemas.microsoft.com/office/drawing/2014/main" id="{FF530FCD-A88B-77F8-1FBF-8DD8FC0927E6}"/>
              </a:ext>
            </a:extLst>
          </p:cNvPr>
          <p:cNvPicPr>
            <a:picLocks noChangeAspect="1"/>
          </p:cNvPicPr>
          <p:nvPr/>
        </p:nvPicPr>
        <p:blipFill>
          <a:blip r:embed="rId3">
            <a:alphaModFix amt="31000"/>
          </a:blip>
          <a:stretch>
            <a:fillRect/>
          </a:stretch>
        </p:blipFill>
        <p:spPr>
          <a:xfrm rot="20442335">
            <a:off x="10871158" y="7617371"/>
            <a:ext cx="4276171" cy="4276171"/>
          </a:xfrm>
          <a:prstGeom prst="rect">
            <a:avLst/>
          </a:prstGeom>
        </p:spPr>
      </p:pic>
      <p:pic>
        <p:nvPicPr>
          <p:cNvPr id="29" name="Picture 28" descr="Mouse icon">
            <a:extLst>
              <a:ext uri="{FF2B5EF4-FFF2-40B4-BE49-F238E27FC236}">
                <a16:creationId xmlns:a16="http://schemas.microsoft.com/office/drawing/2014/main" id="{0A789C2B-DBBC-83EB-1916-6065CA15EDF9}"/>
              </a:ext>
            </a:extLst>
          </p:cNvPr>
          <p:cNvPicPr>
            <a:picLocks noChangeAspect="1"/>
          </p:cNvPicPr>
          <p:nvPr/>
        </p:nvPicPr>
        <p:blipFill>
          <a:blip r:embed="rId3">
            <a:alphaModFix amt="31000"/>
          </a:blip>
          <a:stretch>
            <a:fillRect/>
          </a:stretch>
        </p:blipFill>
        <p:spPr>
          <a:xfrm rot="20442335">
            <a:off x="11665118" y="6821767"/>
            <a:ext cx="4276171" cy="4276171"/>
          </a:xfrm>
          <a:prstGeom prst="rect">
            <a:avLst/>
          </a:prstGeom>
        </p:spPr>
      </p:pic>
      <p:pic>
        <p:nvPicPr>
          <p:cNvPr id="32" name="Picture 31" descr="Mouse icon">
            <a:extLst>
              <a:ext uri="{FF2B5EF4-FFF2-40B4-BE49-F238E27FC236}">
                <a16:creationId xmlns:a16="http://schemas.microsoft.com/office/drawing/2014/main" id="{1A0853B6-A5E4-98FA-DE68-BDACBA25A210}"/>
              </a:ext>
            </a:extLst>
          </p:cNvPr>
          <p:cNvPicPr>
            <a:picLocks noChangeAspect="1"/>
          </p:cNvPicPr>
          <p:nvPr/>
        </p:nvPicPr>
        <p:blipFill>
          <a:blip r:embed="rId3">
            <a:alphaModFix amt="31000"/>
          </a:blip>
          <a:stretch>
            <a:fillRect/>
          </a:stretch>
        </p:blipFill>
        <p:spPr>
          <a:xfrm rot="20442335">
            <a:off x="10613623" y="6896850"/>
            <a:ext cx="4276171" cy="4276171"/>
          </a:xfrm>
          <a:prstGeom prst="rect">
            <a:avLst/>
          </a:prstGeom>
        </p:spPr>
      </p:pic>
      <p:pic>
        <p:nvPicPr>
          <p:cNvPr id="33" name="Picture 32" descr="Mouse icon">
            <a:extLst>
              <a:ext uri="{FF2B5EF4-FFF2-40B4-BE49-F238E27FC236}">
                <a16:creationId xmlns:a16="http://schemas.microsoft.com/office/drawing/2014/main" id="{1C24BCD1-75C7-7AA4-EA3E-364B9085B629}"/>
              </a:ext>
            </a:extLst>
          </p:cNvPr>
          <p:cNvPicPr>
            <a:picLocks noChangeAspect="1"/>
          </p:cNvPicPr>
          <p:nvPr/>
        </p:nvPicPr>
        <p:blipFill>
          <a:blip r:embed="rId3">
            <a:alphaModFix amt="31000"/>
          </a:blip>
          <a:stretch>
            <a:fillRect/>
          </a:stretch>
        </p:blipFill>
        <p:spPr>
          <a:xfrm rot="20442335">
            <a:off x="11473457" y="6477115"/>
            <a:ext cx="4276171" cy="4276171"/>
          </a:xfrm>
          <a:prstGeom prst="rect">
            <a:avLst/>
          </a:prstGeom>
        </p:spPr>
      </p:pic>
      <p:pic>
        <p:nvPicPr>
          <p:cNvPr id="37" name="Picture 36" descr="Mouse icon">
            <a:extLst>
              <a:ext uri="{FF2B5EF4-FFF2-40B4-BE49-F238E27FC236}">
                <a16:creationId xmlns:a16="http://schemas.microsoft.com/office/drawing/2014/main" id="{D6719C98-57A1-F6A3-CBB9-EEB50EE44E2A}"/>
              </a:ext>
            </a:extLst>
          </p:cNvPr>
          <p:cNvPicPr>
            <a:picLocks noChangeAspect="1"/>
          </p:cNvPicPr>
          <p:nvPr/>
        </p:nvPicPr>
        <p:blipFill>
          <a:blip r:embed="rId3">
            <a:alphaModFix amt="31000"/>
          </a:blip>
          <a:stretch>
            <a:fillRect/>
          </a:stretch>
        </p:blipFill>
        <p:spPr>
          <a:xfrm rot="20442335">
            <a:off x="11172309" y="6920267"/>
            <a:ext cx="4276171" cy="4276171"/>
          </a:xfrm>
          <a:prstGeom prst="rect">
            <a:avLst/>
          </a:prstGeom>
        </p:spPr>
      </p:pic>
      <p:pic>
        <p:nvPicPr>
          <p:cNvPr id="38" name="Picture 37" descr="Mouse icon">
            <a:extLst>
              <a:ext uri="{FF2B5EF4-FFF2-40B4-BE49-F238E27FC236}">
                <a16:creationId xmlns:a16="http://schemas.microsoft.com/office/drawing/2014/main" id="{F7BE5462-95DE-E541-4AB1-17E96BA604B4}"/>
              </a:ext>
            </a:extLst>
          </p:cNvPr>
          <p:cNvPicPr>
            <a:picLocks noChangeAspect="1"/>
          </p:cNvPicPr>
          <p:nvPr/>
        </p:nvPicPr>
        <p:blipFill>
          <a:blip r:embed="rId3">
            <a:alphaModFix amt="31000"/>
          </a:blip>
          <a:stretch>
            <a:fillRect/>
          </a:stretch>
        </p:blipFill>
        <p:spPr>
          <a:xfrm rot="20442335">
            <a:off x="10805284" y="6671042"/>
            <a:ext cx="4276171" cy="4276171"/>
          </a:xfrm>
          <a:prstGeom prst="rect">
            <a:avLst/>
          </a:prstGeom>
        </p:spPr>
      </p:pic>
      <p:pic>
        <p:nvPicPr>
          <p:cNvPr id="39" name="Picture 38" descr="Mouse icon">
            <a:extLst>
              <a:ext uri="{FF2B5EF4-FFF2-40B4-BE49-F238E27FC236}">
                <a16:creationId xmlns:a16="http://schemas.microsoft.com/office/drawing/2014/main" id="{030352B9-8EC5-DAC2-FB15-1C767992A5AE}"/>
              </a:ext>
            </a:extLst>
          </p:cNvPr>
          <p:cNvPicPr>
            <a:picLocks noChangeAspect="1"/>
          </p:cNvPicPr>
          <p:nvPr/>
        </p:nvPicPr>
        <p:blipFill>
          <a:blip r:embed="rId3">
            <a:alphaModFix amt="31000"/>
          </a:blip>
          <a:stretch>
            <a:fillRect/>
          </a:stretch>
        </p:blipFill>
        <p:spPr>
          <a:xfrm rot="20442335">
            <a:off x="11238183" y="6671042"/>
            <a:ext cx="4276171" cy="4276171"/>
          </a:xfrm>
          <a:prstGeom prst="rect">
            <a:avLst/>
          </a:prstGeom>
        </p:spPr>
      </p:pic>
      <p:pic>
        <p:nvPicPr>
          <p:cNvPr id="41" name="Picture 40" descr="Mouse icon">
            <a:extLst>
              <a:ext uri="{FF2B5EF4-FFF2-40B4-BE49-F238E27FC236}">
                <a16:creationId xmlns:a16="http://schemas.microsoft.com/office/drawing/2014/main" id="{7F38F399-5531-46EC-8BA8-8335572EBC2A}"/>
              </a:ext>
            </a:extLst>
          </p:cNvPr>
          <p:cNvPicPr>
            <a:picLocks noChangeAspect="1"/>
          </p:cNvPicPr>
          <p:nvPr/>
        </p:nvPicPr>
        <p:blipFill>
          <a:blip r:embed="rId3">
            <a:alphaModFix amt="31000"/>
          </a:blip>
          <a:stretch>
            <a:fillRect/>
          </a:stretch>
        </p:blipFill>
        <p:spPr>
          <a:xfrm rot="20442335">
            <a:off x="12287288" y="6524868"/>
            <a:ext cx="4276171" cy="4276171"/>
          </a:xfrm>
          <a:prstGeom prst="rect">
            <a:avLst/>
          </a:prstGeom>
        </p:spPr>
      </p:pic>
      <mc:AlternateContent xmlns:mc="http://schemas.openxmlformats.org/markup-compatibility/2006" xmlns:p14="http://schemas.microsoft.com/office/powerpoint/2010/main">
        <mc:Choice Requires="p14">
          <p:contentPart p14:bwMode="auto" r:id="rId4">
            <p14:nvContentPartPr>
              <p14:cNvPr id="35" name="Ink 34">
                <a:extLst>
                  <a:ext uri="{FF2B5EF4-FFF2-40B4-BE49-F238E27FC236}">
                    <a16:creationId xmlns:a16="http://schemas.microsoft.com/office/drawing/2014/main" id="{D0E79199-C113-BFA3-E228-58EEDA52D394}"/>
                  </a:ext>
                </a:extLst>
              </p14:cNvPr>
              <p14:cNvContentPartPr/>
              <p14:nvPr/>
            </p14:nvContentPartPr>
            <p14:xfrm>
              <a:off x="12861124" y="8787258"/>
              <a:ext cx="1149840" cy="1447200"/>
            </p14:xfrm>
          </p:contentPart>
        </mc:Choice>
        <mc:Fallback xmlns="">
          <p:pic>
            <p:nvPicPr>
              <p:cNvPr id="35" name="Ink 34">
                <a:extLst>
                  <a:ext uri="{FF2B5EF4-FFF2-40B4-BE49-F238E27FC236}">
                    <a16:creationId xmlns:a16="http://schemas.microsoft.com/office/drawing/2014/main" id="{D0E79199-C113-BFA3-E228-58EEDA52D394}"/>
                  </a:ext>
                </a:extLst>
              </p:cNvPr>
              <p:cNvPicPr/>
              <p:nvPr/>
            </p:nvPicPr>
            <p:blipFill>
              <a:blip r:embed="rId5"/>
              <a:stretch>
                <a:fillRect/>
              </a:stretch>
            </p:blipFill>
            <p:spPr>
              <a:xfrm>
                <a:off x="12825124" y="8751618"/>
                <a:ext cx="1221480" cy="1518840"/>
              </a:xfrm>
              <a:prstGeom prst="rect">
                <a:avLst/>
              </a:prstGeom>
            </p:spPr>
          </p:pic>
        </mc:Fallback>
      </mc:AlternateContent>
      <p:pic>
        <p:nvPicPr>
          <p:cNvPr id="34" name="Picture 33" descr="Mouse icon">
            <a:extLst>
              <a:ext uri="{FF2B5EF4-FFF2-40B4-BE49-F238E27FC236}">
                <a16:creationId xmlns:a16="http://schemas.microsoft.com/office/drawing/2014/main" id="{D053ADB9-1D5B-AB52-5D9E-C5AFFB37CBDE}"/>
              </a:ext>
            </a:extLst>
          </p:cNvPr>
          <p:cNvPicPr>
            <a:picLocks noChangeAspect="1"/>
          </p:cNvPicPr>
          <p:nvPr/>
        </p:nvPicPr>
        <p:blipFill>
          <a:blip r:embed="rId3">
            <a:alphaModFix/>
          </a:blip>
          <a:stretch>
            <a:fillRect/>
          </a:stretch>
        </p:blipFill>
        <p:spPr>
          <a:xfrm rot="20442335">
            <a:off x="11289946" y="7271392"/>
            <a:ext cx="4276171" cy="4276171"/>
          </a:xfrm>
          <a:prstGeom prst="rect">
            <a:avLst/>
          </a:prstGeom>
        </p:spPr>
      </p:pic>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265F9CF2-2853-40E6-59E8-51D794EDF9F3}"/>
                  </a:ext>
                </a:extLst>
              </p14:cNvPr>
              <p14:cNvContentPartPr/>
              <p14:nvPr/>
            </p14:nvContentPartPr>
            <p14:xfrm>
              <a:off x="13368993" y="9426273"/>
              <a:ext cx="162360" cy="73080"/>
            </p14:xfrm>
          </p:contentPart>
        </mc:Choice>
        <mc:Fallback xmlns="">
          <p:pic>
            <p:nvPicPr>
              <p:cNvPr id="48" name="Ink 47">
                <a:extLst>
                  <a:ext uri="{FF2B5EF4-FFF2-40B4-BE49-F238E27FC236}">
                    <a16:creationId xmlns:a16="http://schemas.microsoft.com/office/drawing/2014/main" id="{265F9CF2-2853-40E6-59E8-51D794EDF9F3}"/>
                  </a:ext>
                </a:extLst>
              </p:cNvPr>
              <p:cNvPicPr/>
              <p:nvPr/>
            </p:nvPicPr>
            <p:blipFill>
              <a:blip r:embed="rId7"/>
              <a:stretch>
                <a:fillRect/>
              </a:stretch>
            </p:blipFill>
            <p:spPr>
              <a:xfrm>
                <a:off x="13332993" y="9390633"/>
                <a:ext cx="234000" cy="144720"/>
              </a:xfrm>
              <a:prstGeom prst="rect">
                <a:avLst/>
              </a:prstGeom>
            </p:spPr>
          </p:pic>
        </mc:Fallback>
      </mc:AlternateContent>
      <p:sp>
        <p:nvSpPr>
          <p:cNvPr id="2" name="Slide Number Placeholder 5">
            <a:extLst>
              <a:ext uri="{FF2B5EF4-FFF2-40B4-BE49-F238E27FC236}">
                <a16:creationId xmlns:a16="http://schemas.microsoft.com/office/drawing/2014/main" id="{827878CD-B0DE-557B-E6D2-19D4E556A20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28</a:t>
            </a:fld>
            <a:endParaRPr lang="en-US" sz="1800" dirty="0">
              <a:solidFill>
                <a:srgbClr val="5E5E5E"/>
              </a:solidFill>
            </a:endParaRPr>
          </a:p>
        </p:txBody>
      </p:sp>
    </p:spTree>
    <p:extLst>
      <p:ext uri="{BB962C8B-B14F-4D97-AF65-F5344CB8AC3E}">
        <p14:creationId xmlns:p14="http://schemas.microsoft.com/office/powerpoint/2010/main" val="155757667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931401" y="3113385"/>
            <a:ext cx="12804598"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80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Continue this for: </a:t>
            </a: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Understandable,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Robust,</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Compromising,</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Assistive,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and Flexible</a:t>
            </a:r>
            <a:endParaRPr kumimoji="0" lang="en-US" sz="540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1" name="Text Placeholder 3">
            <a:extLst>
              <a:ext uri="{FF2B5EF4-FFF2-40B4-BE49-F238E27FC236}">
                <a16:creationId xmlns:a16="http://schemas.microsoft.com/office/drawing/2014/main" id="{9034526C-B757-E6C1-D7FE-00E0BC3DDF24}"/>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973C52FA-799B-9BA3-7E0F-669D44E38D60}"/>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29</a:t>
            </a:fld>
            <a:endParaRPr lang="en-US" sz="1800" dirty="0">
              <a:solidFill>
                <a:srgbClr val="5E5E5E"/>
              </a:solidFill>
            </a:endParaRPr>
          </a:p>
        </p:txBody>
      </p:sp>
    </p:spTree>
    <p:extLst>
      <p:ext uri="{BB962C8B-B14F-4D97-AF65-F5344CB8AC3E}">
        <p14:creationId xmlns:p14="http://schemas.microsoft.com/office/powerpoint/2010/main" val="17275414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p:txBody>
          <a:bodyPr>
            <a:normAutofit/>
          </a:bodyPr>
          <a:lstStyle/>
          <a:p>
            <a:r>
              <a:rPr lang="en-US" sz="8800" dirty="0"/>
              <a:t>Visualizations inform the public and guide decision-making, policy, and business.</a:t>
            </a:r>
          </a:p>
        </p:txBody>
      </p:sp>
      <p:pic>
        <p:nvPicPr>
          <p:cNvPr id="13" name="Picture 12"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E62AAF-F480-8961-8547-E73D8F810B08}"/>
              </a:ext>
            </a:extLst>
          </p:cNvPr>
          <p:cNvPicPr>
            <a:picLocks noChangeAspect="1"/>
          </p:cNvPicPr>
          <p:nvPr/>
        </p:nvPicPr>
        <p:blipFill>
          <a:blip r:embed="rId3"/>
          <a:stretch>
            <a:fillRect/>
          </a:stretch>
        </p:blipFill>
        <p:spPr>
          <a:xfrm>
            <a:off x="877316" y="2159669"/>
            <a:ext cx="7662480" cy="5837720"/>
          </a:xfrm>
          <a:prstGeom prst="rect">
            <a:avLst/>
          </a:prstGeom>
        </p:spPr>
      </p:pic>
      <p:pic>
        <p:nvPicPr>
          <p:cNvPr id="1026" name="Picture 2" descr="Italy has turned the corner, with numbers of new cases now in decline, following in China's footsteps.&#10;&#10;Daily confirmed cases (7-day rolling avg.) by number of days since 30 daily cases first recorded. Stars represent national lockdowns.&#10;&#10;Chart showing Italian and Spanish daily new case counts beginning to decline, while new US case counts continue to rise above 20,000.">
            <a:extLst>
              <a:ext uri="{FF2B5EF4-FFF2-40B4-BE49-F238E27FC236}">
                <a16:creationId xmlns:a16="http://schemas.microsoft.com/office/drawing/2014/main" id="{9EEB319E-7228-CB87-2EAC-E3FE3D062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055" y="2631089"/>
            <a:ext cx="7512820" cy="536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eas of Russian military control in Ukraine, Map.&#10;&#10;The map shows Russian military control just outside Kharkiv in the northeast east, to Donetsk to the east, and to Kherson and Crimea in the south.">
            <a:extLst>
              <a:ext uri="{FF2B5EF4-FFF2-40B4-BE49-F238E27FC236}">
                <a16:creationId xmlns:a16="http://schemas.microsoft.com/office/drawing/2014/main" id="{D9D35BA1-8060-ECBC-3066-F54E29A9A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7134" y="2507817"/>
            <a:ext cx="5855543" cy="54895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24EF8BA-52C0-5FB3-6790-3F2EA773934F}"/>
              </a:ext>
            </a:extLst>
          </p:cNvPr>
          <p:cNvSpPr txBox="1"/>
          <p:nvPr/>
        </p:nvSpPr>
        <p:spPr>
          <a:xfrm>
            <a:off x="877316" y="8046896"/>
            <a:ext cx="76624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Politics</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6"/>
              </a:rPr>
              <a:t>CNN</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7" name="TextBox 16">
            <a:extLst>
              <a:ext uri="{FF2B5EF4-FFF2-40B4-BE49-F238E27FC236}">
                <a16:creationId xmlns:a16="http://schemas.microsoft.com/office/drawing/2014/main" id="{D8CD9155-6013-A561-7588-B17AD7D833D8}"/>
              </a:ext>
            </a:extLst>
          </p:cNvPr>
          <p:cNvSpPr txBox="1"/>
          <p:nvPr/>
        </p:nvSpPr>
        <p:spPr>
          <a:xfrm>
            <a:off x="9322055" y="8046896"/>
            <a:ext cx="75128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Health</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7"/>
              </a:rPr>
              <a:t>Financial Times</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8" name="TextBox 17">
            <a:extLst>
              <a:ext uri="{FF2B5EF4-FFF2-40B4-BE49-F238E27FC236}">
                <a16:creationId xmlns:a16="http://schemas.microsoft.com/office/drawing/2014/main" id="{DE356952-665D-B013-1506-EB11352A0302}"/>
              </a:ext>
            </a:extLst>
          </p:cNvPr>
          <p:cNvSpPr txBox="1"/>
          <p:nvPr/>
        </p:nvSpPr>
        <p:spPr>
          <a:xfrm>
            <a:off x="17617133" y="8046896"/>
            <a:ext cx="585554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Conflicts</a:t>
            </a:r>
          </a:p>
          <a:p>
            <a:pPr marL="0" marR="0" indent="0" algn="ctr" defTabSz="2438338" rtl="0" fontAlgn="auto" latinLnBrk="0" hangingPunct="0">
              <a:lnSpc>
                <a:spcPct val="100000"/>
              </a:lnSpc>
              <a:spcBef>
                <a:spcPts val="0"/>
              </a:spcBef>
              <a:spcAft>
                <a:spcPts val="0"/>
              </a:spcAft>
              <a:buClrTx/>
              <a:buSzTx/>
              <a:buFontTx/>
              <a:buNone/>
              <a:tabLst/>
            </a:pPr>
            <a:r>
              <a:rPr lang="en-US" dirty="0"/>
              <a:t>(</a:t>
            </a:r>
            <a:r>
              <a:rPr lang="en-US" dirty="0">
                <a:hlinkClick r:id="rId8"/>
              </a:rPr>
              <a:t>BBC</a:t>
            </a:r>
            <a:r>
              <a:rPr lang="en-US" dirty="0"/>
              <a:t>)</a:t>
            </a:r>
            <a:endParaRPr kumimoji="0" lang="en-US" sz="2400" b="0" i="0" u="none" strike="noStrike" cap="none" spc="0" normalizeH="0" baseline="0" dirty="0">
              <a:ln>
                <a:noFill/>
              </a:ln>
              <a:effectLst/>
              <a:uFillTx/>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3</a:t>
            </a:fld>
            <a:endParaRPr lang="en-US" dirty="0"/>
          </a:p>
        </p:txBody>
      </p:sp>
    </p:spTree>
    <p:extLst>
      <p:ext uri="{BB962C8B-B14F-4D97-AF65-F5344CB8AC3E}">
        <p14:creationId xmlns:p14="http://schemas.microsoft.com/office/powerpoint/2010/main" val="21149354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C525425-A6BE-E01F-7699-4148AD650185}"/>
              </a:ext>
            </a:extLst>
          </p:cNvPr>
          <p:cNvPicPr>
            <a:picLocks noChangeAspect="1"/>
          </p:cNvPicPr>
          <p:nvPr/>
        </p:nvPicPr>
        <p:blipFill>
          <a:blip r:embed="rId3"/>
          <a:stretch>
            <a:fillRect/>
          </a:stretch>
        </p:blipFill>
        <p:spPr>
          <a:xfrm>
            <a:off x="10326115" y="11372426"/>
            <a:ext cx="2298700" cy="850900"/>
          </a:xfrm>
          <a:prstGeom prst="rect">
            <a:avLst/>
          </a:prstGeom>
        </p:spPr>
      </p:pic>
      <p:pic>
        <p:nvPicPr>
          <p:cNvPr id="8" name="Picture 7">
            <a:extLst>
              <a:ext uri="{FF2B5EF4-FFF2-40B4-BE49-F238E27FC236}">
                <a16:creationId xmlns:a16="http://schemas.microsoft.com/office/drawing/2014/main" id="{A98EDA6A-125D-45B7-E0F2-79FB9C818B07}"/>
              </a:ext>
            </a:extLst>
          </p:cNvPr>
          <p:cNvPicPr>
            <a:picLocks noChangeAspect="1"/>
          </p:cNvPicPr>
          <p:nvPr/>
        </p:nvPicPr>
        <p:blipFill>
          <a:blip r:embed="rId4"/>
          <a:stretch>
            <a:fillRect/>
          </a:stretch>
        </p:blipFill>
        <p:spPr>
          <a:xfrm>
            <a:off x="7771893" y="2502944"/>
            <a:ext cx="7407147" cy="5643192"/>
          </a:xfrm>
          <a:prstGeom prst="rect">
            <a:avLst/>
          </a:prstGeom>
        </p:spPr>
      </p:pic>
      <p:sp>
        <p:nvSpPr>
          <p:cNvPr id="13" name="TextBox 12">
            <a:extLst>
              <a:ext uri="{FF2B5EF4-FFF2-40B4-BE49-F238E27FC236}">
                <a16:creationId xmlns:a16="http://schemas.microsoft.com/office/drawing/2014/main" id="{BF138EC5-8735-D707-6808-7FE916C7885A}"/>
              </a:ext>
            </a:extLst>
          </p:cNvPr>
          <p:cNvSpPr txBox="1"/>
          <p:nvPr/>
        </p:nvSpPr>
        <p:spPr>
          <a:xfrm>
            <a:off x="318262" y="5214320"/>
            <a:ext cx="7033514" cy="6381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Perceivable</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Low contrast</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 - Content is only visual</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50</a:t>
            </a:r>
            <a:r>
              <a:rPr lang="en-US" dirty="0"/>
              <a:t> - Color alone is used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3</a:t>
            </a:r>
            <a:r>
              <a:rPr lang="en-US" dirty="0"/>
              <a:t> - Meaningful elements can be distinguished</a:t>
            </a:r>
          </a:p>
          <a:p>
            <a:pPr algn="l"/>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Operable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Interaction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modality only has one input type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58</a:t>
            </a:r>
            <a:r>
              <a:rPr lang="en-US" dirty="0"/>
              <a:t> - No interaction cues or instructions</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Low contrast on interactive elements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Keyboard focus indicator missing</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Complex actions have no alternative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18</a:t>
            </a:r>
            <a:r>
              <a:rPr lang="en-US" dirty="0"/>
              <a:t> - Target pointer interaction is too small</a:t>
            </a:r>
          </a:p>
          <a:p>
            <a:pPr marL="0" marR="0" indent="0" algn="l"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Understandable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Interactive context is not clear</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Metrics or variables are undefined</a:t>
            </a:r>
          </a:p>
        </p:txBody>
      </p:sp>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5"/>
          <a:stretch>
            <a:fillRect/>
          </a:stretch>
        </p:blipFill>
        <p:spPr>
          <a:xfrm>
            <a:off x="7771892" y="771485"/>
            <a:ext cx="7407147" cy="1567234"/>
          </a:xfrm>
          <a:prstGeom prst="rect">
            <a:avLst/>
          </a:prstGeom>
        </p:spPr>
      </p:pic>
      <p:pic>
        <p:nvPicPr>
          <p:cNvPr id="16" name="Picture 15">
            <a:extLst>
              <a:ext uri="{FF2B5EF4-FFF2-40B4-BE49-F238E27FC236}">
                <a16:creationId xmlns:a16="http://schemas.microsoft.com/office/drawing/2014/main" id="{775CC546-D8C3-BD3C-9739-50312F63B067}"/>
              </a:ext>
            </a:extLst>
          </p:cNvPr>
          <p:cNvPicPr>
            <a:picLocks noChangeAspect="1"/>
          </p:cNvPicPr>
          <p:nvPr/>
        </p:nvPicPr>
        <p:blipFill>
          <a:blip r:embed="rId6"/>
          <a:stretch>
            <a:fillRect/>
          </a:stretch>
        </p:blipFill>
        <p:spPr>
          <a:xfrm>
            <a:off x="7771892" y="8146136"/>
            <a:ext cx="7407147" cy="3226290"/>
          </a:xfrm>
          <a:prstGeom prst="rect">
            <a:avLst/>
          </a:prstGeom>
        </p:spPr>
      </p:pic>
      <p:sp>
        <p:nvSpPr>
          <p:cNvPr id="18" name="TextBox 17">
            <a:extLst>
              <a:ext uri="{FF2B5EF4-FFF2-40B4-BE49-F238E27FC236}">
                <a16:creationId xmlns:a16="http://schemas.microsoft.com/office/drawing/2014/main" id="{0B8CB876-AD2E-5484-567C-2D1BB81939D6}"/>
              </a:ext>
            </a:extLst>
          </p:cNvPr>
          <p:cNvSpPr txBox="1"/>
          <p:nvPr/>
        </p:nvSpPr>
        <p:spPr>
          <a:xfrm>
            <a:off x="15782036" y="4475656"/>
            <a:ext cx="8601964"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Robust</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275</a:t>
            </a:r>
            <a:r>
              <a:rPr lang="en-US" dirty="0"/>
              <a:t> - Does not conform to standards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82</a:t>
            </a:r>
            <a:r>
              <a:rPr lang="en-US" dirty="0"/>
              <a:t> - Semantically invalid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a:t>
            </a:r>
            <a:r>
              <a:rPr lang="en-US" dirty="0"/>
              <a:t> - Fragile technology support</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Compromising</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Information can only be reached through single process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61</a:t>
            </a:r>
            <a:r>
              <a:rPr lang="en-US" dirty="0"/>
              <a:t> - Information cannot be navigated according to narrative or structure</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Assistive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101</a:t>
            </a:r>
            <a:r>
              <a:rPr lang="en-US" dirty="0"/>
              <a:t> - Navigation and interaction is tedious</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Flexible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a:t>
            </a:r>
            <a:r>
              <a:rPr lang="en-US" dirty="0"/>
              <a:t> - User style change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121</a:t>
            </a:r>
            <a:r>
              <a:rPr lang="en-US" dirty="0"/>
              <a:t> - User text adjustments are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a:t>
            </a:r>
            <a:r>
              <a:rPr lang="en-US" dirty="0"/>
              <a:t> - Scrolling experiences cannot be adjusted or opted out of</a:t>
            </a:r>
          </a:p>
          <a:p>
            <a:pPr algn="l"/>
            <a:r>
              <a:rPr lang="en-US" dirty="0"/>
              <a:t>Contrast and textures cannot be adjusted</a:t>
            </a:r>
          </a:p>
        </p:txBody>
      </p:sp>
      <p:sp>
        <p:nvSpPr>
          <p:cNvPr id="19" name="TextBox 18">
            <a:extLst>
              <a:ext uri="{FF2B5EF4-FFF2-40B4-BE49-F238E27FC236}">
                <a16:creationId xmlns:a16="http://schemas.microsoft.com/office/drawing/2014/main" id="{D3CC204E-E70A-7C01-E525-7BBA62D243E5}"/>
              </a:ext>
            </a:extLst>
          </p:cNvPr>
          <p:cNvSpPr txBox="1"/>
          <p:nvPr/>
        </p:nvSpPr>
        <p:spPr>
          <a:xfrm>
            <a:off x="318262" y="1047436"/>
            <a:ext cx="6850634"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978</a:t>
            </a:r>
            <a:r>
              <a:rPr lang="en-US" sz="6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 access failures found in ~60 minutes.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1" name="Text Placeholder 3">
            <a:extLst>
              <a:ext uri="{FF2B5EF4-FFF2-40B4-BE49-F238E27FC236}">
                <a16:creationId xmlns:a16="http://schemas.microsoft.com/office/drawing/2014/main" id="{8E8C92C5-B061-1A52-CAA5-E04298DAA1DD}"/>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84BB050D-DBF4-224A-308E-B5CFD18CAA31}"/>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30</a:t>
            </a:fld>
            <a:endParaRPr lang="en-US" sz="1800" dirty="0">
              <a:solidFill>
                <a:srgbClr val="5E5E5E"/>
              </a:solidFill>
            </a:endParaRPr>
          </a:p>
        </p:txBody>
      </p:sp>
    </p:spTree>
    <p:extLst>
      <p:ext uri="{BB962C8B-B14F-4D97-AF65-F5344CB8AC3E}">
        <p14:creationId xmlns:p14="http://schemas.microsoft.com/office/powerpoint/2010/main" val="130015793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10700" dirty="0"/>
              <a:t>Doing this work is hard.</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31</a:t>
            </a:fld>
            <a:endParaRPr lang="en-US" sz="1800" dirty="0">
              <a:solidFill>
                <a:srgbClr val="5E5E5E"/>
              </a:solidFill>
            </a:endParaRPr>
          </a:p>
        </p:txBody>
      </p:sp>
    </p:spTree>
    <p:extLst>
      <p:ext uri="{BB962C8B-B14F-4D97-AF65-F5344CB8AC3E}">
        <p14:creationId xmlns:p14="http://schemas.microsoft.com/office/powerpoint/2010/main" val="370857149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0104eaf235_0_29"/>
          <p:cNvSpPr txBox="1">
            <a:spLocks noGrp="1"/>
          </p:cNvSpPr>
          <p:nvPr>
            <p:ph type="title"/>
          </p:nvPr>
        </p:nvSpPr>
        <p:spPr>
          <a:xfrm>
            <a:off x="1206450" y="5675563"/>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Discuss: </a:t>
            </a:r>
            <a:r>
              <a:rPr lang="en-US" i="1" dirty="0"/>
              <a:t>Why</a:t>
            </a:r>
            <a:r>
              <a:rPr lang="en-US" dirty="0"/>
              <a:t> do people do this work?</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0104eaf235_0_35"/>
          <p:cNvSpPr txBox="1">
            <a:spLocks noGrp="1"/>
          </p:cNvSpPr>
          <p:nvPr>
            <p:ph type="title"/>
          </p:nvPr>
        </p:nvSpPr>
        <p:spPr>
          <a:xfrm>
            <a:off x="1206450" y="1300074"/>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1. Access is a human right</a:t>
            </a:r>
            <a:endParaRPr dirty="0"/>
          </a:p>
        </p:txBody>
      </p:sp>
      <p:sp>
        <p:nvSpPr>
          <p:cNvPr id="179" name="Google Shape;179;g10104eaf235_0_35"/>
          <p:cNvSpPr txBox="1">
            <a:spLocks noGrp="1"/>
          </p:cNvSpPr>
          <p:nvPr>
            <p:ph type="body" idx="1"/>
          </p:nvPr>
        </p:nvSpPr>
        <p:spPr>
          <a:xfrm>
            <a:off x="1183250" y="12169100"/>
            <a:ext cx="21971100" cy="934800"/>
          </a:xfrm>
          <a:prstGeom prst="rect">
            <a:avLst/>
          </a:prstGeom>
        </p:spPr>
        <p:txBody>
          <a:bodyPr spcFirstLastPara="1" wrap="square" lIns="45700" tIns="45700" rIns="45700" bIns="45700" anchor="t" anchorCtr="0">
            <a:normAutofit/>
          </a:bodyPr>
          <a:lstStyle/>
          <a:p>
            <a:pPr marL="0" lvl="0" indent="0" algn="l" rtl="0">
              <a:lnSpc>
                <a:spcPct val="80000"/>
              </a:lnSpc>
              <a:spcBef>
                <a:spcPts val="0"/>
              </a:spcBef>
              <a:spcAft>
                <a:spcPts val="0"/>
              </a:spcAft>
              <a:buSzPts val="688"/>
              <a:buNone/>
            </a:pPr>
            <a:r>
              <a:rPr lang="en-US" sz="2937" u="sng" dirty="0">
                <a:solidFill>
                  <a:schemeClr val="hlink"/>
                </a:solidFill>
                <a:hlinkClick r:id="rId3"/>
              </a:rPr>
              <a:t>https://www.un.org/development/desa/disabilities/convention-on-the-rights-of-persons-with-disabilities/article-9-accessibility.html</a:t>
            </a:r>
            <a:endParaRPr sz="2937" dirty="0"/>
          </a:p>
          <a:p>
            <a:pPr marL="0" lvl="0" indent="0" algn="l" rtl="0">
              <a:lnSpc>
                <a:spcPct val="80000"/>
              </a:lnSpc>
              <a:spcBef>
                <a:spcPts val="0"/>
              </a:spcBef>
              <a:spcAft>
                <a:spcPts val="0"/>
              </a:spcAft>
              <a:buSzPts val="688"/>
              <a:buNone/>
            </a:pPr>
            <a:r>
              <a:rPr lang="en-US" sz="2937" u="sng" dirty="0">
                <a:solidFill>
                  <a:schemeClr val="hlink"/>
                </a:solidFill>
                <a:hlinkClick r:id="rId4"/>
              </a:rPr>
              <a:t>https://www.un.org/development/desa/disabilities/convention-on-the-rights-of-persons-with-disabilities/article-10-right-to-life.html</a:t>
            </a:r>
            <a:endParaRPr sz="2937" dirty="0"/>
          </a:p>
        </p:txBody>
      </p:sp>
      <p:sp>
        <p:nvSpPr>
          <p:cNvPr id="180" name="Google Shape;180;g10104eaf235_0_35"/>
          <p:cNvSpPr txBox="1">
            <a:spLocks noGrp="1"/>
          </p:cNvSpPr>
          <p:nvPr>
            <p:ph type="body" idx="2"/>
          </p:nvPr>
        </p:nvSpPr>
        <p:spPr>
          <a:xfrm>
            <a:off x="1183250" y="5151310"/>
            <a:ext cx="11642413" cy="4599654"/>
          </a:xfrm>
          <a:prstGeom prst="rect">
            <a:avLst/>
          </a:prstGeom>
        </p:spPr>
        <p:txBody>
          <a:bodyPr spcFirstLastPara="1" wrap="square" lIns="50800" tIns="50800" rIns="50800" bIns="50800" anchor="t" anchorCtr="0">
            <a:normAutofit/>
          </a:bodyPr>
          <a:lstStyle/>
          <a:p>
            <a:pPr marL="0" lvl="0" indent="0" algn="l" rtl="0">
              <a:spcBef>
                <a:spcPts val="1800"/>
              </a:spcBef>
              <a:spcAft>
                <a:spcPts val="0"/>
              </a:spcAft>
              <a:buNone/>
            </a:pPr>
            <a:r>
              <a:rPr lang="en-US" dirty="0"/>
              <a:t>Accessibility is an internationally recognized human right.</a:t>
            </a:r>
            <a:endParaRPr dirty="0"/>
          </a:p>
          <a:p>
            <a:pPr marL="0" lvl="0" indent="0" algn="l" rtl="0">
              <a:spcBef>
                <a:spcPts val="1800"/>
              </a:spcBef>
              <a:spcAft>
                <a:spcPts val="0"/>
              </a:spcAft>
              <a:buNone/>
            </a:pPr>
            <a:endParaRPr dirty="0"/>
          </a:p>
          <a:p>
            <a:pPr marL="0" lvl="0" indent="0" algn="l" rtl="0">
              <a:spcBef>
                <a:spcPts val="1800"/>
              </a:spcBef>
              <a:spcAft>
                <a:spcPts val="0"/>
              </a:spcAft>
              <a:buNone/>
            </a:pPr>
            <a:r>
              <a:rPr lang="en-US" dirty="0"/>
              <a:t>It is the morally and ethically correct thing to do.</a:t>
            </a:r>
            <a:endParaRPr dirty="0"/>
          </a:p>
        </p:txBody>
      </p:sp>
      <p:pic>
        <p:nvPicPr>
          <p:cNvPr id="181" name="Google Shape;181;g10104eaf235_0_35" title="united nations logo"/>
          <p:cNvPicPr preferRelativeResize="0"/>
          <p:nvPr/>
        </p:nvPicPr>
        <p:blipFill>
          <a:blip r:embed="rId5">
            <a:alphaModFix/>
          </a:blip>
          <a:stretch>
            <a:fillRect/>
          </a:stretch>
        </p:blipFill>
        <p:spPr>
          <a:xfrm>
            <a:off x="13423900" y="3307762"/>
            <a:ext cx="9753600" cy="8286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117343390_0_11"/>
          <p:cNvSpPr txBox="1">
            <a:spLocks noGrp="1"/>
          </p:cNvSpPr>
          <p:nvPr>
            <p:ph type="title"/>
          </p:nvPr>
        </p:nvSpPr>
        <p:spPr>
          <a:xfrm>
            <a:off x="1471146" y="6198935"/>
            <a:ext cx="13544265" cy="131813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2. It is expensive to exclude</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117343390_0_24"/>
          <p:cNvSpPr txBox="1">
            <a:spLocks noGrp="1"/>
          </p:cNvSpPr>
          <p:nvPr>
            <p:ph type="title"/>
          </p:nvPr>
        </p:nvSpPr>
        <p:spPr>
          <a:xfrm>
            <a:off x="831150" y="3533916"/>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b="1" dirty="0"/>
              <a:t>15</a:t>
            </a:r>
            <a:r>
              <a:rPr lang="en-US" dirty="0"/>
              <a:t>% of time spent on accessibility…</a:t>
            </a:r>
            <a:endParaRPr dirty="0"/>
          </a:p>
        </p:txBody>
      </p:sp>
      <p:grpSp>
        <p:nvGrpSpPr>
          <p:cNvPr id="202" name="Google Shape;202;g10117343390_0_24">
            <a:extLst>
              <a:ext uri="{C183D7F6-B498-43B3-948B-1728B52AA6E4}">
                <adec:decorative xmlns:adec="http://schemas.microsoft.com/office/drawing/2017/decorative" val="1"/>
              </a:ext>
            </a:extLst>
          </p:cNvPr>
          <p:cNvGrpSpPr/>
          <p:nvPr/>
        </p:nvGrpSpPr>
        <p:grpSpPr>
          <a:xfrm>
            <a:off x="1166831" y="5131338"/>
            <a:ext cx="21945874" cy="892811"/>
            <a:chOff x="437575" y="1193318"/>
            <a:chExt cx="8229600" cy="334800"/>
          </a:xfrm>
        </p:grpSpPr>
        <p:sp>
          <p:nvSpPr>
            <p:cNvPr id="203" name="Google Shape;203;g10117343390_0_24"/>
            <p:cNvSpPr/>
            <p:nvPr/>
          </p:nvSpPr>
          <p:spPr>
            <a:xfrm>
              <a:off x="437575" y="1193318"/>
              <a:ext cx="8229600" cy="3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204" name="Google Shape;204;g10117343390_0_24"/>
            <p:cNvSpPr/>
            <p:nvPr/>
          </p:nvSpPr>
          <p:spPr>
            <a:xfrm>
              <a:off x="437575" y="1193318"/>
              <a:ext cx="1354438" cy="334800"/>
            </a:xfrm>
            <a:prstGeom prst="rect">
              <a:avLst/>
            </a:prstGeom>
            <a:solidFill>
              <a:schemeClr val="dk2"/>
            </a:solidFill>
            <a:ln w="9525" cap="flat" cmpd="sng">
              <a:solidFill>
                <a:srgbClr val="434343"/>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dirty="0"/>
            </a:p>
          </p:txBody>
        </p:sp>
      </p:grpSp>
      <p:sp>
        <p:nvSpPr>
          <p:cNvPr id="205" name="Google Shape;205;g10117343390_0_24"/>
          <p:cNvSpPr txBox="1">
            <a:spLocks noGrp="1"/>
          </p:cNvSpPr>
          <p:nvPr>
            <p:ph type="title"/>
          </p:nvPr>
        </p:nvSpPr>
        <p:spPr>
          <a:xfrm>
            <a:off x="831150" y="7562016"/>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 for </a:t>
            </a:r>
            <a:r>
              <a:rPr lang="en-US" b="1" dirty="0"/>
              <a:t>26</a:t>
            </a:r>
            <a:r>
              <a:rPr lang="en-US" dirty="0"/>
              <a:t>% of all people</a:t>
            </a:r>
            <a:endParaRPr dirty="0"/>
          </a:p>
        </p:txBody>
      </p:sp>
      <p:grpSp>
        <p:nvGrpSpPr>
          <p:cNvPr id="206" name="Google Shape;206;g10117343390_0_24">
            <a:extLst>
              <a:ext uri="{C183D7F6-B498-43B3-948B-1728B52AA6E4}">
                <adec:decorative xmlns:adec="http://schemas.microsoft.com/office/drawing/2017/decorative" val="1"/>
              </a:ext>
            </a:extLst>
          </p:cNvPr>
          <p:cNvGrpSpPr/>
          <p:nvPr/>
        </p:nvGrpSpPr>
        <p:grpSpPr>
          <a:xfrm>
            <a:off x="1166831" y="9159473"/>
            <a:ext cx="21945874" cy="892827"/>
            <a:chOff x="437575" y="2703850"/>
            <a:chExt cx="8229600" cy="334806"/>
          </a:xfrm>
        </p:grpSpPr>
        <p:sp>
          <p:nvSpPr>
            <p:cNvPr id="207" name="Google Shape;207;g10117343390_0_24"/>
            <p:cNvSpPr/>
            <p:nvPr/>
          </p:nvSpPr>
          <p:spPr>
            <a:xfrm>
              <a:off x="437575" y="2703856"/>
              <a:ext cx="8229600" cy="3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208" name="Google Shape;208;g10117343390_0_24"/>
            <p:cNvSpPr/>
            <p:nvPr/>
          </p:nvSpPr>
          <p:spPr>
            <a:xfrm>
              <a:off x="437575" y="2703850"/>
              <a:ext cx="2258100" cy="334800"/>
            </a:xfrm>
            <a:prstGeom prst="rect">
              <a:avLst/>
            </a:prstGeom>
            <a:solidFill>
              <a:schemeClr val="dk2"/>
            </a:solidFill>
            <a:ln w="9525" cap="flat" cmpd="sng">
              <a:solidFill>
                <a:srgbClr val="434343"/>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19868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9" name="Google Shape;209;g10117343390_0_24"/>
          <p:cNvSpPr txBox="1">
            <a:spLocks noGrp="1"/>
          </p:cNvSpPr>
          <p:nvPr>
            <p:ph type="title"/>
          </p:nvPr>
        </p:nvSpPr>
        <p:spPr>
          <a:xfrm>
            <a:off x="831150" y="3801979"/>
            <a:ext cx="22721700" cy="2272251"/>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Fixing inaccessibility takes </a:t>
            </a:r>
            <a:r>
              <a:rPr lang="en-US" b="1" dirty="0"/>
              <a:t>1.5 – 10x </a:t>
            </a:r>
            <a:r>
              <a:rPr lang="en-US" dirty="0"/>
              <a:t>more time if done </a:t>
            </a:r>
            <a:r>
              <a:rPr lang="en-US" i="1" dirty="0"/>
              <a:t>after</a:t>
            </a:r>
            <a:r>
              <a:rPr lang="en-US" dirty="0"/>
              <a:t> something is built.</a:t>
            </a:r>
            <a:endParaRPr dirty="0"/>
          </a:p>
        </p:txBody>
      </p:sp>
    </p:spTree>
    <p:extLst>
      <p:ext uri="{BB962C8B-B14F-4D97-AF65-F5344CB8AC3E}">
        <p14:creationId xmlns:p14="http://schemas.microsoft.com/office/powerpoint/2010/main" val="3741700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117343390_0_24"/>
          <p:cNvSpPr txBox="1">
            <a:spLocks noGrp="1"/>
          </p:cNvSpPr>
          <p:nvPr>
            <p:ph type="title"/>
          </p:nvPr>
        </p:nvSpPr>
        <p:spPr>
          <a:xfrm>
            <a:off x="831150" y="3533916"/>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b="1" dirty="0"/>
              <a:t>Time spent on accessibility during making:</a:t>
            </a:r>
            <a:endParaRPr dirty="0"/>
          </a:p>
        </p:txBody>
      </p:sp>
      <p:grpSp>
        <p:nvGrpSpPr>
          <p:cNvPr id="202" name="Google Shape;202;g10117343390_0_24">
            <a:extLst>
              <a:ext uri="{C183D7F6-B498-43B3-948B-1728B52AA6E4}">
                <adec:decorative xmlns:adec="http://schemas.microsoft.com/office/drawing/2017/decorative" val="1"/>
              </a:ext>
            </a:extLst>
          </p:cNvPr>
          <p:cNvGrpSpPr/>
          <p:nvPr/>
        </p:nvGrpSpPr>
        <p:grpSpPr>
          <a:xfrm>
            <a:off x="1166831" y="5131338"/>
            <a:ext cx="21945874" cy="892811"/>
            <a:chOff x="437575" y="1193318"/>
            <a:chExt cx="8229600" cy="334800"/>
          </a:xfrm>
        </p:grpSpPr>
        <p:sp>
          <p:nvSpPr>
            <p:cNvPr id="203" name="Google Shape;203;g10117343390_0_24"/>
            <p:cNvSpPr/>
            <p:nvPr/>
          </p:nvSpPr>
          <p:spPr>
            <a:xfrm>
              <a:off x="437575" y="1193318"/>
              <a:ext cx="8229600" cy="3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204" name="Google Shape;204;g10117343390_0_24"/>
            <p:cNvSpPr/>
            <p:nvPr/>
          </p:nvSpPr>
          <p:spPr>
            <a:xfrm>
              <a:off x="437575" y="1193318"/>
              <a:ext cx="1354438" cy="334800"/>
            </a:xfrm>
            <a:prstGeom prst="rect">
              <a:avLst/>
            </a:prstGeom>
            <a:solidFill>
              <a:schemeClr val="dk2"/>
            </a:solidFill>
            <a:ln w="9525" cap="flat" cmpd="sng">
              <a:solidFill>
                <a:srgbClr val="434343"/>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dirty="0"/>
            </a:p>
          </p:txBody>
        </p:sp>
      </p:grpSp>
      <p:sp>
        <p:nvSpPr>
          <p:cNvPr id="205" name="Google Shape;205;g10117343390_0_24"/>
          <p:cNvSpPr txBox="1">
            <a:spLocks noGrp="1"/>
          </p:cNvSpPr>
          <p:nvPr>
            <p:ph type="title"/>
          </p:nvPr>
        </p:nvSpPr>
        <p:spPr>
          <a:xfrm>
            <a:off x="831150" y="7562016"/>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b="1" dirty="0"/>
              <a:t>Time spent making up for work not done:</a:t>
            </a:r>
            <a:endParaRPr b="1" dirty="0"/>
          </a:p>
        </p:txBody>
      </p:sp>
      <p:grpSp>
        <p:nvGrpSpPr>
          <p:cNvPr id="2" name="Google Shape;210;g10117343390_0_24">
            <a:extLst>
              <a:ext uri="{FF2B5EF4-FFF2-40B4-BE49-F238E27FC236}">
                <a16:creationId xmlns:a16="http://schemas.microsoft.com/office/drawing/2014/main" id="{09E51348-5DCA-EC7C-1140-E4DF678B75E4}"/>
              </a:ext>
              <a:ext uri="{C183D7F6-B498-43B3-948B-1728B52AA6E4}">
                <adec:decorative xmlns:adec="http://schemas.microsoft.com/office/drawing/2017/decorative" val="1"/>
              </a:ext>
            </a:extLst>
          </p:cNvPr>
          <p:cNvGrpSpPr/>
          <p:nvPr/>
        </p:nvGrpSpPr>
        <p:grpSpPr>
          <a:xfrm>
            <a:off x="1166831" y="9089316"/>
            <a:ext cx="21945874" cy="892811"/>
            <a:chOff x="437575" y="4181043"/>
            <a:chExt cx="8229600" cy="334800"/>
          </a:xfrm>
        </p:grpSpPr>
        <p:sp>
          <p:nvSpPr>
            <p:cNvPr id="3" name="Google Shape;211;g10117343390_0_24">
              <a:extLst>
                <a:ext uri="{FF2B5EF4-FFF2-40B4-BE49-F238E27FC236}">
                  <a16:creationId xmlns:a16="http://schemas.microsoft.com/office/drawing/2014/main" id="{F98E6F85-AF26-EFB5-28B8-FEC43FBEF36A}"/>
                </a:ext>
              </a:extLst>
            </p:cNvPr>
            <p:cNvSpPr/>
            <p:nvPr/>
          </p:nvSpPr>
          <p:spPr>
            <a:xfrm>
              <a:off x="437575" y="4181043"/>
              <a:ext cx="8229600" cy="3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4" name="Google Shape;212;g10117343390_0_24">
              <a:extLst>
                <a:ext uri="{FF2B5EF4-FFF2-40B4-BE49-F238E27FC236}">
                  <a16:creationId xmlns:a16="http://schemas.microsoft.com/office/drawing/2014/main" id="{3E5F2E7E-C79F-2664-E4F1-4BBDB9DF79E6}"/>
                </a:ext>
              </a:extLst>
            </p:cNvPr>
            <p:cNvSpPr/>
            <p:nvPr/>
          </p:nvSpPr>
          <p:spPr>
            <a:xfrm>
              <a:off x="437575" y="4181043"/>
              <a:ext cx="8229600" cy="334800"/>
            </a:xfrm>
            <a:prstGeom prst="rect">
              <a:avLst/>
            </a:prstGeom>
            <a:solidFill>
              <a:schemeClr val="dk2"/>
            </a:solidFill>
            <a:ln w="9525" cap="flat" cmpd="sng">
              <a:solidFill>
                <a:srgbClr val="434343"/>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dirty="0"/>
            </a:p>
          </p:txBody>
        </p:sp>
      </p:grpSp>
      <p:grpSp>
        <p:nvGrpSpPr>
          <p:cNvPr id="5" name="Google Shape;210;g10117343390_0_24">
            <a:extLst>
              <a:ext uri="{FF2B5EF4-FFF2-40B4-BE49-F238E27FC236}">
                <a16:creationId xmlns:a16="http://schemas.microsoft.com/office/drawing/2014/main" id="{FF0EDEE1-2F4E-BDF2-C716-E93064043BC9}"/>
              </a:ext>
              <a:ext uri="{C183D7F6-B498-43B3-948B-1728B52AA6E4}">
                <adec:decorative xmlns:adec="http://schemas.microsoft.com/office/drawing/2017/decorative" val="1"/>
              </a:ext>
            </a:extLst>
          </p:cNvPr>
          <p:cNvGrpSpPr/>
          <p:nvPr/>
        </p:nvGrpSpPr>
        <p:grpSpPr>
          <a:xfrm>
            <a:off x="1166831" y="10388729"/>
            <a:ext cx="21945874" cy="892811"/>
            <a:chOff x="437575" y="4181043"/>
            <a:chExt cx="8229600" cy="334800"/>
          </a:xfrm>
        </p:grpSpPr>
        <p:sp>
          <p:nvSpPr>
            <p:cNvPr id="6" name="Google Shape;211;g10117343390_0_24">
              <a:extLst>
                <a:ext uri="{FF2B5EF4-FFF2-40B4-BE49-F238E27FC236}">
                  <a16:creationId xmlns:a16="http://schemas.microsoft.com/office/drawing/2014/main" id="{17D783B0-ED42-BBED-AE61-F9578F4A964E}"/>
                </a:ext>
              </a:extLst>
            </p:cNvPr>
            <p:cNvSpPr/>
            <p:nvPr/>
          </p:nvSpPr>
          <p:spPr>
            <a:xfrm>
              <a:off x="437575" y="4181043"/>
              <a:ext cx="8229600" cy="3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7" name="Google Shape;212;g10117343390_0_24">
              <a:extLst>
                <a:ext uri="{FF2B5EF4-FFF2-40B4-BE49-F238E27FC236}">
                  <a16:creationId xmlns:a16="http://schemas.microsoft.com/office/drawing/2014/main" id="{5D18997E-85FF-1486-4E02-EE87CF607AB0}"/>
                </a:ext>
              </a:extLst>
            </p:cNvPr>
            <p:cNvSpPr/>
            <p:nvPr/>
          </p:nvSpPr>
          <p:spPr>
            <a:xfrm>
              <a:off x="437575" y="4181043"/>
              <a:ext cx="4114800" cy="334800"/>
            </a:xfrm>
            <a:prstGeom prst="rect">
              <a:avLst/>
            </a:prstGeom>
            <a:solidFill>
              <a:schemeClr val="dk2"/>
            </a:solidFill>
            <a:ln w="9525" cap="flat" cmpd="sng">
              <a:solidFill>
                <a:srgbClr val="434343"/>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03006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117343390_0_11"/>
          <p:cNvSpPr txBox="1">
            <a:spLocks noGrp="1"/>
          </p:cNvSpPr>
          <p:nvPr>
            <p:ph type="title"/>
          </p:nvPr>
        </p:nvSpPr>
        <p:spPr>
          <a:xfrm>
            <a:off x="1206450" y="5227049"/>
            <a:ext cx="12846434" cy="3261901"/>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3. “Design for One, Extend to All” is better design work</a:t>
            </a:r>
            <a:endParaRPr dirty="0"/>
          </a:p>
        </p:txBody>
      </p:sp>
      <p:sp>
        <p:nvSpPr>
          <p:cNvPr id="194" name="Google Shape;194;g10117343390_0_11"/>
          <p:cNvSpPr txBox="1">
            <a:spLocks noGrp="1"/>
          </p:cNvSpPr>
          <p:nvPr>
            <p:ph type="body" idx="1"/>
          </p:nvPr>
        </p:nvSpPr>
        <p:spPr>
          <a:xfrm>
            <a:off x="683775" y="11790947"/>
            <a:ext cx="14676865" cy="1385631"/>
          </a:xfrm>
          <a:prstGeom prst="rect">
            <a:avLst/>
          </a:prstGeom>
        </p:spPr>
        <p:txBody>
          <a:bodyPr spcFirstLastPara="1" wrap="square" lIns="45700" tIns="45700" rIns="45700" bIns="45700" anchor="t" anchorCtr="0">
            <a:normAutofit fontScale="62500" lnSpcReduction="20000"/>
          </a:bodyPr>
          <a:lstStyle/>
          <a:p>
            <a:pPr marL="0" lvl="0" indent="0" algn="l" rtl="0">
              <a:spcBef>
                <a:spcPts val="0"/>
              </a:spcBef>
              <a:spcAft>
                <a:spcPts val="0"/>
              </a:spcAft>
              <a:buNone/>
            </a:pPr>
            <a:r>
              <a:rPr lang="en-US" dirty="0"/>
              <a:t>Microsoft’s Inclusive Design 101 Toolkit: </a:t>
            </a:r>
            <a:r>
              <a:rPr lang="en-US" u="sng" dirty="0">
                <a:solidFill>
                  <a:schemeClr val="hlink"/>
                </a:solidFill>
                <a:hlinkClick r:id="rId3"/>
              </a:rPr>
              <a:t>https://download.microsoft.com/download/b/0/d/b0d4bf87-09ce-4417-8f28-d60703d672ed/inclusive_toolkit_manual_final.pdf</a:t>
            </a:r>
            <a:endParaRPr dirty="0"/>
          </a:p>
        </p:txBody>
      </p:sp>
      <p:pic>
        <p:nvPicPr>
          <p:cNvPr id="196" name="Google Shape;196;g10117343390_0_11" descr="Disability can be Permanent, Temporary, or Situational and can affect someone's ability to Touch, See, Hear, or Speak." title="Types of disability"/>
          <p:cNvPicPr preferRelativeResize="0"/>
          <p:nvPr/>
        </p:nvPicPr>
        <p:blipFill>
          <a:blip r:embed="rId4">
            <a:alphaModFix/>
          </a:blip>
          <a:stretch>
            <a:fillRect/>
          </a:stretch>
        </p:blipFill>
        <p:spPr>
          <a:xfrm>
            <a:off x="15360640" y="477532"/>
            <a:ext cx="7816910" cy="12699046"/>
          </a:xfrm>
          <a:prstGeom prst="rect">
            <a:avLst/>
          </a:prstGeom>
          <a:noFill/>
          <a:ln>
            <a:noFill/>
          </a:ln>
        </p:spPr>
      </p:pic>
    </p:spTree>
    <p:extLst>
      <p:ext uri="{BB962C8B-B14F-4D97-AF65-F5344CB8AC3E}">
        <p14:creationId xmlns:p14="http://schemas.microsoft.com/office/powerpoint/2010/main" val="83700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Slide Number Placeholder 5">
            <a:extLst>
              <a:ext uri="{FF2B5EF4-FFF2-40B4-BE49-F238E27FC236}">
                <a16:creationId xmlns:a16="http://schemas.microsoft.com/office/drawing/2014/main" id="{0071A0B5-50C7-C0AC-45CF-686F10A7828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39</a:t>
            </a:fld>
            <a:endParaRPr lang="en-US" sz="1800" dirty="0">
              <a:solidFill>
                <a:srgbClr val="5E5E5E"/>
              </a:solidFill>
            </a:endParaRPr>
          </a:p>
        </p:txBody>
      </p:sp>
    </p:spTree>
    <p:extLst>
      <p:ext uri="{BB962C8B-B14F-4D97-AF65-F5344CB8AC3E}">
        <p14:creationId xmlns:p14="http://schemas.microsoft.com/office/powerpoint/2010/main" val="184450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a:xfrm>
            <a:off x="1206500" y="6165342"/>
            <a:ext cx="21971000" cy="1385316"/>
          </a:xfrm>
        </p:spPr>
        <p:txBody>
          <a:bodyPr>
            <a:normAutofit/>
          </a:bodyPr>
          <a:lstStyle/>
          <a:p>
            <a:r>
              <a:rPr lang="en-US" sz="8800" dirty="0"/>
              <a:t>Why do we do science?</a:t>
            </a: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427247330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F1565899-6DEF-6629-7918-1BDA01D7806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40</a:t>
            </a:fld>
            <a:endParaRPr lang="en-US" sz="1800" dirty="0">
              <a:solidFill>
                <a:srgbClr val="5E5E5E"/>
              </a:solidFill>
            </a:endParaRPr>
          </a:p>
        </p:txBody>
      </p:sp>
    </p:spTree>
    <p:extLst>
      <p:ext uri="{BB962C8B-B14F-4D97-AF65-F5344CB8AC3E}">
        <p14:creationId xmlns:p14="http://schemas.microsoft.com/office/powerpoint/2010/main" val="3652097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Things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lide Number Placeholder 5">
            <a:extLst>
              <a:ext uri="{FF2B5EF4-FFF2-40B4-BE49-F238E27FC236}">
                <a16:creationId xmlns:a16="http://schemas.microsoft.com/office/drawing/2014/main" id="{E92B4F48-29A7-9B2A-7643-059197D7542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41</a:t>
            </a:fld>
            <a:endParaRPr lang="en-US" sz="1800" dirty="0">
              <a:solidFill>
                <a:srgbClr val="5E5E5E"/>
              </a:solidFill>
            </a:endParaRPr>
          </a:p>
        </p:txBody>
      </p:sp>
    </p:spTree>
    <p:extLst>
      <p:ext uri="{BB962C8B-B14F-4D97-AF65-F5344CB8AC3E}">
        <p14:creationId xmlns:p14="http://schemas.microsoft.com/office/powerpoint/2010/main" val="1723332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Things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1" name="Google Shape;505;g10104eaf235_1_87">
            <a:extLst>
              <a:ext uri="{FF2B5EF4-FFF2-40B4-BE49-F238E27FC236}">
                <a16:creationId xmlns:a16="http://schemas.microsoft.com/office/drawing/2014/main" id="{DDB08244-9CC5-F55D-70FA-302E46992E41}"/>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3" name="Slide Number Placeholder 5">
            <a:extLst>
              <a:ext uri="{FF2B5EF4-FFF2-40B4-BE49-F238E27FC236}">
                <a16:creationId xmlns:a16="http://schemas.microsoft.com/office/drawing/2014/main" id="{E12DE426-561F-FA0B-1CC5-E4BCB574F2FC}"/>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42</a:t>
            </a:fld>
            <a:endParaRPr lang="en-US" sz="1800" dirty="0">
              <a:solidFill>
                <a:srgbClr val="5E5E5E"/>
              </a:solidFill>
            </a:endParaRPr>
          </a:p>
        </p:txBody>
      </p:sp>
    </p:spTree>
    <p:extLst>
      <p:ext uri="{BB962C8B-B14F-4D97-AF65-F5344CB8AC3E}">
        <p14:creationId xmlns:p14="http://schemas.microsoft.com/office/powerpoint/2010/main" val="1996336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2" name="Google Shape;499;g10104eaf235_1_87">
            <a:extLst>
              <a:ext uri="{FF2B5EF4-FFF2-40B4-BE49-F238E27FC236}">
                <a16:creationId xmlns:a16="http://schemas.microsoft.com/office/drawing/2014/main" id="{986EDF36-66DB-FE97-BA62-B228E439F5A9}"/>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But how much of this is inaccessible?</a:t>
            </a:r>
          </a:p>
        </p:txBody>
      </p:sp>
      <p:cxnSp>
        <p:nvCxnSpPr>
          <p:cNvPr id="4" name="Straight Arrow Connector 3">
            <a:extLst>
              <a:ext uri="{FF2B5EF4-FFF2-40B4-BE49-F238E27FC236}">
                <a16:creationId xmlns:a16="http://schemas.microsoft.com/office/drawing/2014/main" id="{CC96F142-19CD-0408-3E0C-7D6580EDE778}"/>
              </a:ext>
            </a:extLst>
          </p:cNvPr>
          <p:cNvCxnSpPr/>
          <p:nvPr/>
        </p:nvCxnSpPr>
        <p:spPr>
          <a:xfrm flipH="1" flipV="1">
            <a:off x="10702636" y="4364182"/>
            <a:ext cx="1641764" cy="1812961"/>
          </a:xfrm>
          <a:prstGeom prst="straightConnector1">
            <a:avLst/>
          </a:prstGeom>
          <a:noFill/>
          <a:ln w="101600" cap="flat">
            <a:solidFill>
              <a:srgbClr val="000000"/>
            </a:solidFill>
            <a:prstDash val="solid"/>
            <a:miter lim="400000"/>
            <a:headEnd type="triangle" w="lg" len="lg"/>
            <a:tailEnd type="none"/>
          </a:ln>
          <a:effectLst/>
          <a:sp3d/>
        </p:spPr>
        <p:style>
          <a:lnRef idx="0">
            <a:scrgbClr r="0" g="0" b="0"/>
          </a:lnRef>
          <a:fillRef idx="0">
            <a:scrgbClr r="0" g="0" b="0"/>
          </a:fillRef>
          <a:effectRef idx="0">
            <a:scrgbClr r="0" g="0" b="0"/>
          </a:effectRef>
          <a:fontRef idx="none"/>
        </p:style>
      </p:cxnSp>
      <p:sp>
        <p:nvSpPr>
          <p:cNvPr id="3" name="Google Shape;505;g10104eaf235_1_87">
            <a:extLst>
              <a:ext uri="{FF2B5EF4-FFF2-40B4-BE49-F238E27FC236}">
                <a16:creationId xmlns:a16="http://schemas.microsoft.com/office/drawing/2014/main" id="{C8550770-988A-07D1-86AC-1B6BCF23F7C8}"/>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6" name="Slide Number Placeholder 5">
            <a:extLst>
              <a:ext uri="{FF2B5EF4-FFF2-40B4-BE49-F238E27FC236}">
                <a16:creationId xmlns:a16="http://schemas.microsoft.com/office/drawing/2014/main" id="{DE59322D-7291-6F28-380C-38643A8C00D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43</a:t>
            </a:fld>
            <a:endParaRPr lang="en-US" sz="1800" dirty="0">
              <a:solidFill>
                <a:srgbClr val="5E5E5E"/>
              </a:solidFill>
            </a:endParaRPr>
          </a:p>
        </p:txBody>
      </p:sp>
      <p:sp>
        <p:nvSpPr>
          <p:cNvPr id="12" name="Google Shape;499;g10104eaf235_1_87">
            <a:extLst>
              <a:ext uri="{FF2B5EF4-FFF2-40B4-BE49-F238E27FC236}">
                <a16:creationId xmlns:a16="http://schemas.microsoft.com/office/drawing/2014/main" id="{E4FD0C6B-C26E-176C-B47C-E262937C0FD6}"/>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a:t>Things</a:t>
            </a:r>
            <a:endParaRPr lang="en-US" sz="5500" dirty="0"/>
          </a:p>
        </p:txBody>
      </p:sp>
    </p:spTree>
    <p:extLst>
      <p:ext uri="{BB962C8B-B14F-4D97-AF65-F5344CB8AC3E}">
        <p14:creationId xmlns:p14="http://schemas.microsoft.com/office/powerpoint/2010/main" val="3575300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2331464" y="3243082"/>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97-99.9%</a:t>
            </a:r>
          </a:p>
        </p:txBody>
      </p:sp>
      <p:sp>
        <p:nvSpPr>
          <p:cNvPr id="23" name="Google Shape;505;g10104eaf235_1_87">
            <a:extLst>
              <a:ext uri="{FF2B5EF4-FFF2-40B4-BE49-F238E27FC236}">
                <a16:creationId xmlns:a16="http://schemas.microsoft.com/office/drawing/2014/main" id="{1A84021B-A97D-67CC-402F-7779111C53CA}"/>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25" name="Text Placeholder 3">
            <a:extLst>
              <a:ext uri="{FF2B5EF4-FFF2-40B4-BE49-F238E27FC236}">
                <a16:creationId xmlns:a16="http://schemas.microsoft.com/office/drawing/2014/main" id="{2AD55E6C-D6FD-30D8-CF8C-B43DFEBF4C51}"/>
              </a:ext>
            </a:extLst>
          </p:cNvPr>
          <p:cNvSpPr txBox="1">
            <a:spLocks/>
          </p:cNvSpPr>
          <p:nvPr/>
        </p:nvSpPr>
        <p:spPr>
          <a:xfrm>
            <a:off x="12191999" y="12397186"/>
            <a:ext cx="10990560" cy="1062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fontScale="925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Source: </a:t>
            </a:r>
            <a:r>
              <a:rPr lang="en-US" dirty="0">
                <a:latin typeface="Helvetica Neue UltraLight" panose="02000206000000020004" pitchFamily="2" charset="0"/>
                <a:ea typeface="Helvetica Neue UltraLight" panose="02000206000000020004" pitchFamily="2" charset="0"/>
              </a:rPr>
              <a:t>World Wide Web Consortium. “The </a:t>
            </a:r>
            <a:r>
              <a:rPr lang="en-US" dirty="0" err="1">
                <a:latin typeface="Helvetica Neue UltraLight" panose="02000206000000020004" pitchFamily="2" charset="0"/>
                <a:ea typeface="Helvetica Neue UltraLight" panose="02000206000000020004" pitchFamily="2" charset="0"/>
              </a:rPr>
              <a:t>WebAIM</a:t>
            </a:r>
            <a:r>
              <a:rPr lang="en-US" dirty="0">
                <a:latin typeface="Helvetica Neue UltraLight" panose="02000206000000020004" pitchFamily="2" charset="0"/>
                <a:ea typeface="Helvetica Neue UltraLight" panose="02000206000000020004" pitchFamily="2" charset="0"/>
              </a:rPr>
              <a:t> Million.”</a:t>
            </a:r>
          </a:p>
        </p:txBody>
      </p:sp>
      <p:sp>
        <p:nvSpPr>
          <p:cNvPr id="28" name="Slide Number Placeholder 2">
            <a:extLst>
              <a:ext uri="{FF2B5EF4-FFF2-40B4-BE49-F238E27FC236}">
                <a16:creationId xmlns:a16="http://schemas.microsoft.com/office/drawing/2014/main" id="{EBCB889A-7A1D-FA7A-6413-F45E6EF8C32F}"/>
              </a:ext>
            </a:extLst>
          </p:cNvPr>
          <p:cNvSpPr txBox="1">
            <a:spLocks/>
          </p:cNvSpPr>
          <p:nvPr/>
        </p:nvSpPr>
        <p:spPr>
          <a:xfrm>
            <a:off x="11846688" y="12822854"/>
            <a:ext cx="690622"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none" lIns="50800" tIns="50800" rIns="50800" bIns="50800" anchor="b" anchorCtr="0">
            <a:no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lnSpc>
                <a:spcPct val="90000"/>
              </a:lnSpc>
              <a:spcAft>
                <a:spcPts val="600"/>
              </a:spcAft>
            </a:pPr>
            <a:fld id="{86CB4B4D-7CA3-9044-876B-883B54F8677D}" type="slidenum">
              <a:rPr lang="en-US" sz="1800" smtClean="0">
                <a:solidFill>
                  <a:srgbClr val="5E5E5E"/>
                </a:solidFill>
              </a:rPr>
              <a:pPr hangingPunct="1">
                <a:lnSpc>
                  <a:spcPct val="90000"/>
                </a:lnSpc>
                <a:spcAft>
                  <a:spcPts val="600"/>
                </a:spcAft>
              </a:pPr>
              <a:t>44</a:t>
            </a:fld>
            <a:endParaRPr lang="en-US" sz="1800" dirty="0">
              <a:solidFill>
                <a:srgbClr val="5E5E5E"/>
              </a:solidFill>
            </a:endParaRPr>
          </a:p>
        </p:txBody>
      </p:sp>
      <p:sp>
        <p:nvSpPr>
          <p:cNvPr id="31" name="Google Shape;499;g10104eaf235_1_87">
            <a:extLst>
              <a:ext uri="{FF2B5EF4-FFF2-40B4-BE49-F238E27FC236}">
                <a16:creationId xmlns:a16="http://schemas.microsoft.com/office/drawing/2014/main" id="{7CCCAEEF-6F61-0666-1093-9CC9C794ADEE}"/>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
        <p:nvSpPr>
          <p:cNvPr id="32" name="Google Shape;497;g10104eaf235_1_87">
            <a:extLst>
              <a:ext uri="{FF2B5EF4-FFF2-40B4-BE49-F238E27FC236}">
                <a16:creationId xmlns:a16="http://schemas.microsoft.com/office/drawing/2014/main" id="{3480F3B4-A66C-9837-A635-871D6B27D664}"/>
              </a:ext>
            </a:extLst>
          </p:cNvPr>
          <p:cNvSpPr/>
          <p:nvPr/>
        </p:nvSpPr>
        <p:spPr>
          <a:xfrm>
            <a:off x="8565493" y="4405747"/>
            <a:ext cx="8254125" cy="6382512"/>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rgbClr val="5E5E5E"/>
          </a:solidFill>
          <a:ln w="76200" cap="flat" cmpd="sng">
            <a:solidFill>
              <a:schemeClr val="dk2"/>
            </a:solidFill>
            <a:prstDash val="solid"/>
            <a:round/>
            <a:headEnd type="none" w="med" len="med"/>
            <a:tailEnd type="none" w="med" len="med"/>
          </a:ln>
        </p:spPr>
        <p:txBody>
          <a:bodyPr/>
          <a:lstStyle/>
          <a:p>
            <a:endParaRPr lang="en-US" dirty="0"/>
          </a:p>
        </p:txBody>
      </p:sp>
    </p:spTree>
    <p:extLst>
      <p:ext uri="{BB962C8B-B14F-4D97-AF65-F5344CB8AC3E}">
        <p14:creationId xmlns:p14="http://schemas.microsoft.com/office/powerpoint/2010/main" val="3612009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52400" cap="flat" cmpd="sng">
            <a:solidFill>
              <a:srgbClr val="000000"/>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52400" cap="flat" cmpd="sng">
            <a:solidFill>
              <a:srgbClr val="000000"/>
            </a:solidFill>
            <a:prstDash val="dash"/>
            <a:round/>
            <a:headEnd type="none" w="med" len="med"/>
            <a:tailEnd type="triangle" w="med" len="med"/>
          </a:ln>
        </p:spPr>
      </p:cxnSp>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1143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Dreaming of ideals</a:t>
            </a:r>
          </a:p>
        </p:txBody>
      </p:sp>
      <p:sp>
        <p:nvSpPr>
          <p:cNvPr id="3" name="Google Shape;505;g10104eaf235_1_87">
            <a:extLst>
              <a:ext uri="{FF2B5EF4-FFF2-40B4-BE49-F238E27FC236}">
                <a16:creationId xmlns:a16="http://schemas.microsoft.com/office/drawing/2014/main" id="{6BFBA10E-B7CD-8ACF-2D9B-C5733B7C0CE3}"/>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b="1" dirty="0"/>
              <a:t>Future Things</a:t>
            </a:r>
          </a:p>
        </p:txBody>
      </p:sp>
      <p:sp>
        <p:nvSpPr>
          <p:cNvPr id="6" name="Slide Number Placeholder 5">
            <a:extLst>
              <a:ext uri="{FF2B5EF4-FFF2-40B4-BE49-F238E27FC236}">
                <a16:creationId xmlns:a16="http://schemas.microsoft.com/office/drawing/2014/main" id="{DB4494F0-9C54-B5A0-CE6E-E586BBE084A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45</a:t>
            </a:fld>
            <a:endParaRPr lang="en-US" sz="1800" dirty="0">
              <a:solidFill>
                <a:srgbClr val="5E5E5E"/>
              </a:solidFill>
            </a:endParaRPr>
          </a:p>
        </p:txBody>
      </p:sp>
      <p:sp>
        <p:nvSpPr>
          <p:cNvPr id="5" name="Google Shape;499;g10104eaf235_1_87">
            <a:extLst>
              <a:ext uri="{FF2B5EF4-FFF2-40B4-BE49-F238E27FC236}">
                <a16:creationId xmlns:a16="http://schemas.microsoft.com/office/drawing/2014/main" id="{1339EB9D-672A-694F-A8B5-FA12436E8227}"/>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1567196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152400" cap="flat" cmpd="sng">
            <a:solidFill>
              <a:srgbClr val="000000"/>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The knowledgeable “specialist” intervenes</a:t>
            </a:r>
          </a:p>
        </p:txBody>
      </p:sp>
      <p:sp>
        <p:nvSpPr>
          <p:cNvPr id="3" name="Google Shape;505;g10104eaf235_1_87">
            <a:extLst>
              <a:ext uri="{FF2B5EF4-FFF2-40B4-BE49-F238E27FC236}">
                <a16:creationId xmlns:a16="http://schemas.microsoft.com/office/drawing/2014/main" id="{6BFBA10E-B7CD-8ACF-2D9B-C5733B7C0CE3}"/>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6" name="Slide Number Placeholder 5">
            <a:extLst>
              <a:ext uri="{FF2B5EF4-FFF2-40B4-BE49-F238E27FC236}">
                <a16:creationId xmlns:a16="http://schemas.microsoft.com/office/drawing/2014/main" id="{DB4494F0-9C54-B5A0-CE6E-E586BBE084A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46</a:t>
            </a:fld>
            <a:endParaRPr lang="en-US" sz="1800" dirty="0">
              <a:solidFill>
                <a:srgbClr val="5E5E5E"/>
              </a:solidFill>
            </a:endParaRPr>
          </a:p>
        </p:txBody>
      </p:sp>
      <p:sp>
        <p:nvSpPr>
          <p:cNvPr id="12" name="Google Shape;499;g10104eaf235_1_87">
            <a:extLst>
              <a:ext uri="{FF2B5EF4-FFF2-40B4-BE49-F238E27FC236}">
                <a16:creationId xmlns:a16="http://schemas.microsoft.com/office/drawing/2014/main" id="{A01443A5-E4EC-E31F-D0BB-7BCB6D46075F}"/>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987280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latin typeface="Helvetica Neue" panose="02000503000000020004" pitchFamily="2" charset="0"/>
                <a:ea typeface="Helvetica Neue" panose="02000503000000020004" pitchFamily="2" charset="0"/>
                <a:cs typeface="Helvetica Neue" panose="02000503000000020004" pitchFamily="2" charset="0"/>
              </a:rPr>
              <a:t>Creators</a:t>
            </a:r>
            <a:endParaRPr sz="55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We change our systems, laws, and environments</a:t>
            </a:r>
          </a:p>
        </p:txBody>
      </p:sp>
      <p:sp>
        <p:nvSpPr>
          <p:cNvPr id="2" name="Google Shape;505;g10104eaf235_1_87">
            <a:extLst>
              <a:ext uri="{FF2B5EF4-FFF2-40B4-BE49-F238E27FC236}">
                <a16:creationId xmlns:a16="http://schemas.microsoft.com/office/drawing/2014/main" id="{71779EC4-E9DC-24F6-AB80-6E8927D76779}"/>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4" name="Slide Number Placeholder 5">
            <a:extLst>
              <a:ext uri="{FF2B5EF4-FFF2-40B4-BE49-F238E27FC236}">
                <a16:creationId xmlns:a16="http://schemas.microsoft.com/office/drawing/2014/main" id="{4248A169-0353-3414-BF92-A9ABF57733B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47</a:t>
            </a:fld>
            <a:endParaRPr lang="en-US" sz="1800" dirty="0">
              <a:solidFill>
                <a:srgbClr val="5E5E5E"/>
              </a:solidFill>
            </a:endParaRPr>
          </a:p>
        </p:txBody>
      </p:sp>
      <p:sp>
        <p:nvSpPr>
          <p:cNvPr id="7" name="Google Shape;499;g10104eaf235_1_87">
            <a:extLst>
              <a:ext uri="{FF2B5EF4-FFF2-40B4-BE49-F238E27FC236}">
                <a16:creationId xmlns:a16="http://schemas.microsoft.com/office/drawing/2014/main" id="{76EECA98-D40A-DB0A-F72D-4A9547E1A298}"/>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3273824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latin typeface="Helvetica Neue" panose="02000503000000020004" pitchFamily="2" charset="0"/>
                <a:ea typeface="Helvetica Neue" panose="02000503000000020004" pitchFamily="2" charset="0"/>
                <a:cs typeface="Helvetica Neue" panose="02000503000000020004" pitchFamily="2" charset="0"/>
              </a:rPr>
              <a:t>Creators</a:t>
            </a:r>
            <a:endParaRPr sz="5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rgbClr val="5E5E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t>Tools</a:t>
            </a:r>
            <a:endParaRPr sz="5500" b="1"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We give creators better tools</a:t>
            </a:r>
          </a:p>
        </p:txBody>
      </p:sp>
      <p:sp>
        <p:nvSpPr>
          <p:cNvPr id="2" name="Google Shape;505;g10104eaf235_1_87">
            <a:extLst>
              <a:ext uri="{FF2B5EF4-FFF2-40B4-BE49-F238E27FC236}">
                <a16:creationId xmlns:a16="http://schemas.microsoft.com/office/drawing/2014/main" id="{216EB48B-A2E0-DC62-A34E-E140F4F0C931}"/>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4" name="Slide Number Placeholder 5">
            <a:extLst>
              <a:ext uri="{FF2B5EF4-FFF2-40B4-BE49-F238E27FC236}">
                <a16:creationId xmlns:a16="http://schemas.microsoft.com/office/drawing/2014/main" id="{CD90DF96-FAEB-F9F5-8B9E-E642F78D76D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48</a:t>
            </a:fld>
            <a:endParaRPr lang="en-US" sz="1800" dirty="0">
              <a:solidFill>
                <a:srgbClr val="5E5E5E"/>
              </a:solidFill>
            </a:endParaRPr>
          </a:p>
        </p:txBody>
      </p:sp>
      <p:sp>
        <p:nvSpPr>
          <p:cNvPr id="7" name="Google Shape;499;g10104eaf235_1_87">
            <a:extLst>
              <a:ext uri="{FF2B5EF4-FFF2-40B4-BE49-F238E27FC236}">
                <a16:creationId xmlns:a16="http://schemas.microsoft.com/office/drawing/2014/main" id="{A2FE2EFC-3875-6382-83F3-439DD38BBDA1}"/>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3630700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latin typeface="Helvetica Neue" panose="02000503000000020004" pitchFamily="2" charset="0"/>
                <a:ea typeface="Helvetica Neue" panose="02000503000000020004" pitchFamily="2" charset="0"/>
                <a:cs typeface="Helvetica Neue" panose="02000503000000020004" pitchFamily="2" charset="0"/>
              </a:rPr>
              <a:t>Creators</a:t>
            </a:r>
            <a:endParaRPr sz="5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rgbClr val="5E5E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t>Knowledge</a:t>
            </a:r>
            <a:endParaRPr sz="5500" b="1"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Created Things (now)</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1" name="Google Shape;505;g10104eaf235_1_87">
            <a:extLst>
              <a:ext uri="{FF2B5EF4-FFF2-40B4-BE49-F238E27FC236}">
                <a16:creationId xmlns:a16="http://schemas.microsoft.com/office/drawing/2014/main" id="{DDB08244-9CC5-F55D-70FA-302E46992E41}"/>
              </a:ext>
            </a:extLst>
          </p:cNvPr>
          <p:cNvSpPr txBox="1">
            <a:spLocks/>
          </p:cNvSpPr>
          <p:nvPr/>
        </p:nvSpPr>
        <p:spPr>
          <a:xfrm>
            <a:off x="16415304" y="10903869"/>
            <a:ext cx="7688280" cy="149331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575549" y="2533298"/>
            <a:ext cx="12247815" cy="3920180"/>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fontScale="77500" lnSpcReduction="2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Chartability seeks to add knowledge as a tool to motivate practitioner behavior. </a:t>
            </a:r>
          </a:p>
        </p:txBody>
      </p:sp>
      <p:sp>
        <p:nvSpPr>
          <p:cNvPr id="3" name="Slide Number Placeholder 5">
            <a:extLst>
              <a:ext uri="{FF2B5EF4-FFF2-40B4-BE49-F238E27FC236}">
                <a16:creationId xmlns:a16="http://schemas.microsoft.com/office/drawing/2014/main" id="{A12FC13D-BCDB-C2CF-5784-5253995AAB2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49</a:t>
            </a:fld>
            <a:endParaRPr lang="en-US" sz="1800" dirty="0">
              <a:solidFill>
                <a:srgbClr val="5E5E5E"/>
              </a:solidFill>
            </a:endParaRPr>
          </a:p>
        </p:txBody>
      </p:sp>
    </p:spTree>
    <p:extLst>
      <p:ext uri="{BB962C8B-B14F-4D97-AF65-F5344CB8AC3E}">
        <p14:creationId xmlns:p14="http://schemas.microsoft.com/office/powerpoint/2010/main" val="321454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a:xfrm>
            <a:off x="1206500" y="6165342"/>
            <a:ext cx="21971000" cy="1385316"/>
          </a:xfrm>
        </p:spPr>
        <p:txBody>
          <a:bodyPr>
            <a:normAutofit/>
          </a:bodyPr>
          <a:lstStyle/>
          <a:p>
            <a:r>
              <a:rPr lang="en-US" sz="8800" dirty="0"/>
              <a:t>Where do we put our scientific findings?</a:t>
            </a: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5</a:t>
            </a:fld>
            <a:endParaRPr lang="en-US" dirty="0"/>
          </a:p>
        </p:txBody>
      </p:sp>
    </p:spTree>
    <p:extLst>
      <p:ext uri="{BB962C8B-B14F-4D97-AF65-F5344CB8AC3E}">
        <p14:creationId xmlns:p14="http://schemas.microsoft.com/office/powerpoint/2010/main" val="327043794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0104eaf235_0_47"/>
          <p:cNvSpPr txBox="1">
            <a:spLocks noGrp="1"/>
          </p:cNvSpPr>
          <p:nvPr>
            <p:ph type="title"/>
          </p:nvPr>
        </p:nvSpPr>
        <p:spPr>
          <a:xfrm>
            <a:off x="1206500" y="1079500"/>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What is an inaccessible experience like?</a:t>
            </a:r>
            <a:endParaRPr/>
          </a:p>
        </p:txBody>
      </p:sp>
      <p:sp>
        <p:nvSpPr>
          <p:cNvPr id="250" name="Google Shape;250;g10104eaf235_0_47"/>
          <p:cNvSpPr txBox="1">
            <a:spLocks noGrp="1"/>
          </p:cNvSpPr>
          <p:nvPr>
            <p:ph type="body" idx="1"/>
          </p:nvPr>
        </p:nvSpPr>
        <p:spPr>
          <a:xfrm>
            <a:off x="1206500" y="2372962"/>
            <a:ext cx="21971100" cy="934800"/>
          </a:xfrm>
          <a:prstGeom prst="rect">
            <a:avLst/>
          </a:prstGeom>
        </p:spPr>
        <p:txBody>
          <a:bodyPr spcFirstLastPara="1" wrap="square" lIns="45700" tIns="45700" rIns="45700" bIns="45700" anchor="t" anchorCtr="0">
            <a:normAutofit/>
          </a:bodyPr>
          <a:lstStyle/>
          <a:p>
            <a:pPr marL="0" lvl="0" indent="0" algn="l" rtl="0">
              <a:spcBef>
                <a:spcPts val="0"/>
              </a:spcBef>
              <a:spcAft>
                <a:spcPts val="0"/>
              </a:spcAft>
              <a:buNone/>
            </a:pPr>
            <a:r>
              <a:rPr lang="en-US"/>
              <a:t>Credit: Sarah Fossheim </a:t>
            </a:r>
            <a:r>
              <a:rPr lang="en-US" u="sng">
                <a:solidFill>
                  <a:schemeClr val="hlink"/>
                </a:solidFill>
                <a:hlinkClick r:id="rId3"/>
              </a:rPr>
              <a:t>on twitter</a:t>
            </a:r>
            <a:endParaRPr/>
          </a:p>
        </p:txBody>
      </p:sp>
      <p:pic>
        <p:nvPicPr>
          <p:cNvPr id="251" name="Google Shape;251;g10104eaf235_0_47" title="Link to screen reader video">
            <a:hlinkClick r:id="rId3"/>
          </p:cNvPr>
          <p:cNvPicPr preferRelativeResize="0"/>
          <p:nvPr/>
        </p:nvPicPr>
        <p:blipFill>
          <a:blip r:embed="rId4">
            <a:alphaModFix/>
          </a:blip>
          <a:stretch>
            <a:fillRect/>
          </a:stretch>
        </p:blipFill>
        <p:spPr>
          <a:xfrm>
            <a:off x="4989695" y="4227600"/>
            <a:ext cx="14404612" cy="8256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0104eaf235_1_0"/>
          <p:cNvSpPr txBox="1">
            <a:spLocks noGrp="1"/>
          </p:cNvSpPr>
          <p:nvPr>
            <p:ph type="title"/>
          </p:nvPr>
        </p:nvSpPr>
        <p:spPr>
          <a:xfrm>
            <a:off x="1206500" y="1079500"/>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Explore: An interactive bar chart</a:t>
            </a:r>
            <a:endParaRPr dirty="0"/>
          </a:p>
        </p:txBody>
      </p:sp>
      <p:sp>
        <p:nvSpPr>
          <p:cNvPr id="264" name="Google Shape;264;g10104eaf235_1_0"/>
          <p:cNvSpPr txBox="1">
            <a:spLocks noGrp="1"/>
          </p:cNvSpPr>
          <p:nvPr>
            <p:ph type="body" idx="1"/>
          </p:nvPr>
        </p:nvSpPr>
        <p:spPr>
          <a:xfrm>
            <a:off x="1206500" y="2372962"/>
            <a:ext cx="21971100" cy="934800"/>
          </a:xfrm>
          <a:prstGeom prst="rect">
            <a:avLst/>
          </a:prstGeom>
        </p:spPr>
        <p:txBody>
          <a:bodyPr spcFirstLastPara="1" wrap="square" lIns="45700" tIns="45700" rIns="45700" bIns="45700" anchor="t" anchorCtr="0">
            <a:normAutofit/>
          </a:bodyPr>
          <a:lstStyle/>
          <a:p>
            <a:pPr marL="0" lvl="0" indent="0"/>
            <a:r>
              <a:rPr lang="en-US" u="sng" dirty="0">
                <a:solidFill>
                  <a:schemeClr val="hlink"/>
                </a:solidFill>
              </a:rPr>
              <a:t>https://</a:t>
            </a:r>
            <a:r>
              <a:rPr lang="en-US" u="sng" dirty="0" err="1">
                <a:solidFill>
                  <a:schemeClr val="hlink"/>
                </a:solidFill>
              </a:rPr>
              <a:t>frankelavsky.github.io</a:t>
            </a:r>
            <a:r>
              <a:rPr lang="en-US" u="sng" dirty="0">
                <a:solidFill>
                  <a:schemeClr val="hlink"/>
                </a:solidFill>
              </a:rPr>
              <a:t>/</a:t>
            </a:r>
            <a:r>
              <a:rPr lang="en-US" u="sng" dirty="0" err="1">
                <a:solidFill>
                  <a:schemeClr val="hlink"/>
                </a:solidFill>
              </a:rPr>
              <a:t>assessing_chart_interactivity</a:t>
            </a:r>
            <a:r>
              <a:rPr lang="en-US" u="sng" dirty="0">
                <a:solidFill>
                  <a:schemeClr val="hlink"/>
                </a:solidFill>
              </a:rPr>
              <a:t>/</a:t>
            </a:r>
            <a:endParaRPr dirty="0"/>
          </a:p>
        </p:txBody>
      </p:sp>
      <p:pic>
        <p:nvPicPr>
          <p:cNvPr id="2" name="Picture 1" descr="A line chart titled Product AC is trending up, Product AB is tanking">
            <a:extLst>
              <a:ext uri="{FF2B5EF4-FFF2-40B4-BE49-F238E27FC236}">
                <a16:creationId xmlns:a16="http://schemas.microsoft.com/office/drawing/2014/main" id="{9629BFCC-F7B5-B2E9-F23A-62F03EACAA30}"/>
              </a:ext>
            </a:extLst>
          </p:cNvPr>
          <p:cNvPicPr>
            <a:picLocks noChangeAspect="1"/>
          </p:cNvPicPr>
          <p:nvPr/>
        </p:nvPicPr>
        <p:blipFill>
          <a:blip r:embed="rId3"/>
          <a:stretch>
            <a:fillRect/>
          </a:stretch>
        </p:blipFill>
        <p:spPr>
          <a:xfrm>
            <a:off x="5299576" y="3589493"/>
            <a:ext cx="13784847" cy="963113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0104eaf235_1_14"/>
          <p:cNvSpPr txBox="1">
            <a:spLocks noGrp="1"/>
          </p:cNvSpPr>
          <p:nvPr>
            <p:ph type="title"/>
          </p:nvPr>
        </p:nvSpPr>
        <p:spPr>
          <a:xfrm>
            <a:off x="1206500" y="1079500"/>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Discuss!</a:t>
            </a:r>
            <a:endParaRPr/>
          </a:p>
        </p:txBody>
      </p:sp>
      <p:sp>
        <p:nvSpPr>
          <p:cNvPr id="279" name="Google Shape;279;g10104eaf235_1_14"/>
          <p:cNvSpPr txBox="1">
            <a:spLocks noGrp="1"/>
          </p:cNvSpPr>
          <p:nvPr>
            <p:ph type="body" idx="1"/>
          </p:nvPr>
        </p:nvSpPr>
        <p:spPr>
          <a:xfrm>
            <a:off x="1206500" y="2372962"/>
            <a:ext cx="21971100" cy="934800"/>
          </a:xfrm>
          <a:prstGeom prst="rect">
            <a:avLst/>
          </a:prstGeom>
        </p:spPr>
        <p:txBody>
          <a:bodyPr spcFirstLastPara="1" wrap="square" lIns="45700" tIns="45700" rIns="45700" bIns="45700" anchor="t" anchorCtr="0">
            <a:normAutofit fontScale="85000" lnSpcReduction="20000"/>
          </a:bodyPr>
          <a:lstStyle/>
          <a:p>
            <a:pPr marL="0" lvl="0" indent="0" algn="l" rtl="0">
              <a:spcBef>
                <a:spcPts val="1800"/>
              </a:spcBef>
              <a:spcAft>
                <a:spcPts val="0"/>
              </a:spcAft>
              <a:buNone/>
            </a:pPr>
            <a:endParaRPr/>
          </a:p>
        </p:txBody>
      </p:sp>
      <p:sp>
        <p:nvSpPr>
          <p:cNvPr id="280" name="Google Shape;280;g10104eaf235_1_14"/>
          <p:cNvSpPr txBox="1">
            <a:spLocks noGrp="1"/>
          </p:cNvSpPr>
          <p:nvPr>
            <p:ph type="body" idx="2"/>
          </p:nvPr>
        </p:nvSpPr>
        <p:spPr>
          <a:xfrm>
            <a:off x="1206500" y="4248504"/>
            <a:ext cx="21971100" cy="8256000"/>
          </a:xfrm>
          <a:prstGeom prst="rect">
            <a:avLst/>
          </a:prstGeom>
        </p:spPr>
        <p:txBody>
          <a:bodyPr spcFirstLastPara="1" wrap="square" lIns="50800" tIns="50800" rIns="50800" bIns="50800" anchor="t" anchorCtr="0">
            <a:normAutofit/>
          </a:bodyPr>
          <a:lstStyle/>
          <a:p>
            <a:pPr marL="0" lvl="0" indent="0" algn="l" rtl="0">
              <a:spcBef>
                <a:spcPts val="1800"/>
              </a:spcBef>
              <a:spcAft>
                <a:spcPts val="0"/>
              </a:spcAft>
              <a:buNone/>
            </a:pPr>
            <a:r>
              <a:rPr lang="en-US" sz="5500" dirty="0"/>
              <a:t>What was it like to listen to a screen reader?</a:t>
            </a:r>
            <a:endParaRPr sz="5500" dirty="0"/>
          </a:p>
          <a:p>
            <a:pPr marL="0" lvl="0" indent="0" algn="l" rtl="0">
              <a:spcBef>
                <a:spcPts val="1800"/>
              </a:spcBef>
              <a:spcAft>
                <a:spcPts val="0"/>
              </a:spcAft>
              <a:buNone/>
            </a:pPr>
            <a:r>
              <a:rPr lang="en-US" sz="5500" dirty="0"/>
              <a:t>What are some differences between the chart and the “inaccessible” version?</a:t>
            </a:r>
            <a:endParaRPr sz="5500" dirty="0"/>
          </a:p>
          <a:p>
            <a:pPr marL="0" lvl="0" indent="0" algn="l" rtl="0">
              <a:spcBef>
                <a:spcPts val="1800"/>
              </a:spcBef>
              <a:spcAft>
                <a:spcPts val="0"/>
              </a:spcAft>
              <a:buNone/>
            </a:pPr>
            <a:r>
              <a:rPr lang="en-US" sz="5500" dirty="0"/>
              <a:t>Why did one chart work and another not work?</a:t>
            </a:r>
            <a:endParaRPr sz="5500" dirty="0"/>
          </a:p>
          <a:p>
            <a:pPr marL="0" lvl="0" indent="0" algn="l" rtl="0">
              <a:spcBef>
                <a:spcPts val="1800"/>
              </a:spcBef>
              <a:spcAft>
                <a:spcPts val="0"/>
              </a:spcAft>
              <a:buNone/>
            </a:pPr>
            <a:endParaRPr sz="55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7200" dirty="0">
                <a:latin typeface="Helvetica Neue Light" panose="02000403000000020004" pitchFamily="2" charset="0"/>
                <a:ea typeface="Helvetica Neue Light" panose="02000403000000020004" pitchFamily="2" charset="0"/>
                <a:cs typeface="Helvetica Neue" panose="02000503000000020004" pitchFamily="2" charset="0"/>
              </a:rPr>
              <a:t>Our challenge: </a:t>
            </a:r>
          </a:p>
          <a:p>
            <a:pPr algn="l"/>
            <a:r>
              <a:rPr lang="en-US" dirty="0">
                <a:latin typeface="+mj-lt"/>
                <a:ea typeface="Helvetica Neue" panose="02000503000000020004" pitchFamily="2" charset="0"/>
                <a:cs typeface="Helvetica Neue" panose="02000503000000020004" pitchFamily="2" charset="0"/>
              </a:rPr>
              <a:t>Can future research consider more than just visual disabilities?</a:t>
            </a:r>
          </a:p>
        </p:txBody>
      </p:sp>
      <p:sp>
        <p:nvSpPr>
          <p:cNvPr id="3" name="Slide Number Placeholder 5">
            <a:extLst>
              <a:ext uri="{FF2B5EF4-FFF2-40B4-BE49-F238E27FC236}">
                <a16:creationId xmlns:a16="http://schemas.microsoft.com/office/drawing/2014/main" id="{9DED6266-E6F8-B2C1-7C03-06021DB0882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53</a:t>
            </a:fld>
            <a:endParaRPr lang="en-US" sz="1800" dirty="0">
              <a:solidFill>
                <a:srgbClr val="5E5E5E"/>
              </a:solidFill>
            </a:endParaRPr>
          </a:p>
        </p:txBody>
      </p:sp>
    </p:spTree>
    <p:extLst>
      <p:ext uri="{BB962C8B-B14F-4D97-AF65-F5344CB8AC3E}">
        <p14:creationId xmlns:p14="http://schemas.microsoft.com/office/powerpoint/2010/main" val="54854451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787246" y="3009900"/>
            <a:ext cx="11607954" cy="1435200"/>
          </a:xfrm>
          <a:prstGeom prst="rect">
            <a:avLst/>
          </a:prstGeom>
          <a:noFill/>
          <a:ln>
            <a:noFill/>
          </a:ln>
        </p:spPr>
        <p:txBody>
          <a:bodyPr spcFirstLastPara="1" wrap="square" lIns="50800" tIns="50800" rIns="50800" bIns="50800" anchor="t" anchorCtr="0">
            <a:normAutofit/>
          </a:bodyPr>
          <a:lstStyle/>
          <a:p>
            <a:pPr lvl="0">
              <a:buSzPts val="8500"/>
            </a:pPr>
            <a:r>
              <a:rPr lang="en-US" dirty="0"/>
              <a:t>Disabilities in the US</a:t>
            </a:r>
            <a:endParaRPr dirty="0"/>
          </a:p>
        </p:txBody>
      </p:sp>
      <p:pic>
        <p:nvPicPr>
          <p:cNvPr id="12" name="Picture 11">
            <a:extLst>
              <a:ext uri="{FF2B5EF4-FFF2-40B4-BE49-F238E27FC236}">
                <a16:creationId xmlns:a16="http://schemas.microsoft.com/office/drawing/2014/main" id="{7B6DAE4B-AEF1-9AE0-C0EC-7A00482D9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9390" y="4654600"/>
            <a:ext cx="8368410" cy="5638800"/>
          </a:xfrm>
          <a:prstGeom prst="rect">
            <a:avLst/>
          </a:prstGeom>
        </p:spPr>
      </p:pic>
      <p:pic>
        <p:nvPicPr>
          <p:cNvPr id="13" name="Picture 12">
            <a:extLst>
              <a:ext uri="{FF2B5EF4-FFF2-40B4-BE49-F238E27FC236}">
                <a16:creationId xmlns:a16="http://schemas.microsoft.com/office/drawing/2014/main" id="{22200F61-0570-B83C-48E2-D2E7CD4FF7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138400" y="4654600"/>
            <a:ext cx="8368410" cy="5638800"/>
          </a:xfrm>
          <a:prstGeom prst="rect">
            <a:avLst/>
          </a:prstGeom>
        </p:spPr>
      </p:pic>
      <p:sp>
        <p:nvSpPr>
          <p:cNvPr id="14" name="TextBox 13">
            <a:extLst>
              <a:ext uri="{FF2B5EF4-FFF2-40B4-BE49-F238E27FC236}">
                <a16:creationId xmlns:a16="http://schemas.microsoft.com/office/drawing/2014/main" id="{9A963537-F0F5-5246-7C80-8A1A2E57B1D8}"/>
              </a:ext>
            </a:extLst>
          </p:cNvPr>
          <p:cNvSpPr txBox="1"/>
          <p:nvPr/>
        </p:nvSpPr>
        <p:spPr>
          <a:xfrm>
            <a:off x="660246"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45847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660246"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50927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660246"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8724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660246"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104775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660246"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68199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2" name="Google Shape;141;g10104eaf235_1_123">
            <a:extLst>
              <a:ext uri="{FF2B5EF4-FFF2-40B4-BE49-F238E27FC236}">
                <a16:creationId xmlns:a16="http://schemas.microsoft.com/office/drawing/2014/main" id="{E9882012-A643-76F4-4D54-800E3364BF66}"/>
              </a:ext>
            </a:extLst>
          </p:cNvPr>
          <p:cNvSpPr txBox="1">
            <a:spLocks/>
          </p:cNvSpPr>
          <p:nvPr/>
        </p:nvSpPr>
        <p:spPr>
          <a:xfrm>
            <a:off x="12570989" y="2025929"/>
            <a:ext cx="11607954" cy="2419171"/>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pPr>
            <a:r>
              <a:rPr lang="en-US" dirty="0"/>
              <a:t>Accessibility in Visualization Research</a:t>
            </a:r>
          </a:p>
        </p:txBody>
      </p:sp>
      <p:sp>
        <p:nvSpPr>
          <p:cNvPr id="33" name="TextBox 32">
            <a:extLst>
              <a:ext uri="{FF2B5EF4-FFF2-40B4-BE49-F238E27FC236}">
                <a16:creationId xmlns:a16="http://schemas.microsoft.com/office/drawing/2014/main" id="{EA0CA644-5573-57F5-CBDA-956834843892}"/>
              </a:ext>
            </a:extLst>
          </p:cNvPr>
          <p:cNvSpPr txBox="1"/>
          <p:nvPr/>
        </p:nvSpPr>
        <p:spPr>
          <a:xfrm>
            <a:off x="12570989"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27" name="TextBox 26">
            <a:extLst>
              <a:ext uri="{FF2B5EF4-FFF2-40B4-BE49-F238E27FC236}">
                <a16:creationId xmlns:a16="http://schemas.microsoft.com/office/drawing/2014/main" id="{8E204FDE-00BE-A6C7-77D5-FDF523B99556}"/>
              </a:ext>
            </a:extLst>
          </p:cNvPr>
          <p:cNvSpPr txBox="1"/>
          <p:nvPr/>
        </p:nvSpPr>
        <p:spPr>
          <a:xfrm>
            <a:off x="227965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233</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4" name="TextBox 33">
            <a:extLst>
              <a:ext uri="{FF2B5EF4-FFF2-40B4-BE49-F238E27FC236}">
                <a16:creationId xmlns:a16="http://schemas.microsoft.com/office/drawing/2014/main" id="{84EDA45A-E403-9BDF-3B14-DC15F5C8A23C}"/>
              </a:ext>
            </a:extLst>
          </p:cNvPr>
          <p:cNvSpPr txBox="1"/>
          <p:nvPr/>
        </p:nvSpPr>
        <p:spPr>
          <a:xfrm>
            <a:off x="12570989"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28" name="TextBox 27">
            <a:extLst>
              <a:ext uri="{FF2B5EF4-FFF2-40B4-BE49-F238E27FC236}">
                <a16:creationId xmlns:a16="http://schemas.microsoft.com/office/drawing/2014/main" id="{AFB83440-9176-E850-F7FB-9F78C4864983}"/>
              </a:ext>
            </a:extLst>
          </p:cNvPr>
          <p:cNvSpPr txBox="1"/>
          <p:nvPr/>
        </p:nvSpPr>
        <p:spPr>
          <a:xfrm>
            <a:off x="168275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62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5" name="TextBox 34">
            <a:extLst>
              <a:ext uri="{FF2B5EF4-FFF2-40B4-BE49-F238E27FC236}">
                <a16:creationId xmlns:a16="http://schemas.microsoft.com/office/drawing/2014/main" id="{B528085C-4543-EAEC-479F-3535621A28F7}"/>
              </a:ext>
            </a:extLst>
          </p:cNvPr>
          <p:cNvSpPr txBox="1"/>
          <p:nvPr/>
        </p:nvSpPr>
        <p:spPr>
          <a:xfrm>
            <a:off x="12570989"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9" name="TextBox 28">
            <a:extLst>
              <a:ext uri="{FF2B5EF4-FFF2-40B4-BE49-F238E27FC236}">
                <a16:creationId xmlns:a16="http://schemas.microsoft.com/office/drawing/2014/main" id="{F45BBBE1-30EA-F7A2-DD9B-B1DFB4BA6B56}"/>
              </a:ext>
            </a:extLst>
          </p:cNvPr>
          <p:cNvSpPr txBox="1"/>
          <p:nvPr/>
        </p:nvSpPr>
        <p:spPr>
          <a:xfrm>
            <a:off x="15328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6" name="TextBox 35">
            <a:extLst>
              <a:ext uri="{FF2B5EF4-FFF2-40B4-BE49-F238E27FC236}">
                <a16:creationId xmlns:a16="http://schemas.microsoft.com/office/drawing/2014/main" id="{B51CEF7C-EE62-BFEB-5DE4-D652C48B0274}"/>
              </a:ext>
            </a:extLst>
          </p:cNvPr>
          <p:cNvSpPr txBox="1"/>
          <p:nvPr/>
        </p:nvSpPr>
        <p:spPr>
          <a:xfrm>
            <a:off x="12570989"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30" name="TextBox 29">
            <a:extLst>
              <a:ext uri="{FF2B5EF4-FFF2-40B4-BE49-F238E27FC236}">
                <a16:creationId xmlns:a16="http://schemas.microsoft.com/office/drawing/2014/main" id="{F2170EEF-26A2-089A-159F-86DD9D2A3D05}"/>
              </a:ext>
            </a:extLst>
          </p:cNvPr>
          <p:cNvSpPr txBox="1"/>
          <p:nvPr/>
        </p:nvSpPr>
        <p:spPr>
          <a:xfrm>
            <a:off x="152781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7" name="TextBox 36">
            <a:extLst>
              <a:ext uri="{FF2B5EF4-FFF2-40B4-BE49-F238E27FC236}">
                <a16:creationId xmlns:a16="http://schemas.microsoft.com/office/drawing/2014/main" id="{8CE6D754-076F-EC59-2600-EE935582442F}"/>
              </a:ext>
            </a:extLst>
          </p:cNvPr>
          <p:cNvSpPr txBox="1"/>
          <p:nvPr/>
        </p:nvSpPr>
        <p:spPr>
          <a:xfrm>
            <a:off x="12570989"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31" name="TextBox 30">
            <a:extLst>
              <a:ext uri="{FF2B5EF4-FFF2-40B4-BE49-F238E27FC236}">
                <a16:creationId xmlns:a16="http://schemas.microsoft.com/office/drawing/2014/main" id="{0DD38AB2-037D-1269-8E7C-A4CA03FF7505}"/>
              </a:ext>
            </a:extLst>
          </p:cNvPr>
          <p:cNvSpPr txBox="1"/>
          <p:nvPr/>
        </p:nvSpPr>
        <p:spPr>
          <a:xfrm>
            <a:off x="152781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BA1ED9A4-2C15-78A3-F93E-B5735484E7A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54</a:t>
            </a:fld>
            <a:endParaRPr lang="en-US" sz="1800" dirty="0">
              <a:solidFill>
                <a:srgbClr val="5E5E5E"/>
              </a:solidFill>
            </a:endParaRPr>
          </a:p>
        </p:txBody>
      </p:sp>
    </p:spTree>
    <p:extLst>
      <p:ext uri="{BB962C8B-B14F-4D97-AF65-F5344CB8AC3E}">
        <p14:creationId xmlns:p14="http://schemas.microsoft.com/office/powerpoint/2010/main" val="4131237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787246" y="2025929"/>
            <a:ext cx="22707754" cy="2419171"/>
          </a:xfrm>
          <a:prstGeom prst="rect">
            <a:avLst/>
          </a:prstGeom>
          <a:noFill/>
          <a:ln>
            <a:noFill/>
          </a:ln>
        </p:spPr>
        <p:txBody>
          <a:bodyPr spcFirstLastPara="1" wrap="square" lIns="50800" tIns="50800" rIns="50800" bIns="50800" anchor="t" anchorCtr="0">
            <a:normAutofit/>
          </a:bodyPr>
          <a:lstStyle/>
          <a:p>
            <a:pPr lvl="0">
              <a:buSzPts val="8500"/>
            </a:pPr>
            <a:r>
              <a:rPr lang="en-US" dirty="0"/>
              <a:t>Every area of disability affects data visualization work.</a:t>
            </a:r>
            <a:endParaRPr dirty="0"/>
          </a:p>
        </p:txBody>
      </p:sp>
      <p:pic>
        <p:nvPicPr>
          <p:cNvPr id="12" name="Picture 11">
            <a:extLst>
              <a:ext uri="{FF2B5EF4-FFF2-40B4-BE49-F238E27FC236}">
                <a16:creationId xmlns:a16="http://schemas.microsoft.com/office/drawing/2014/main" id="{7B6DAE4B-AEF1-9AE0-C0EC-7A00482D9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370840" y="4739673"/>
            <a:ext cx="8366760" cy="5577840"/>
          </a:xfrm>
          <a:prstGeom prst="rect">
            <a:avLst/>
          </a:prstGeom>
        </p:spPr>
      </p:pic>
      <p:sp>
        <p:nvSpPr>
          <p:cNvPr id="14" name="TextBox 13">
            <a:extLst>
              <a:ext uri="{FF2B5EF4-FFF2-40B4-BE49-F238E27FC236}">
                <a16:creationId xmlns:a16="http://schemas.microsoft.com/office/drawing/2014/main" id="{9A963537-F0F5-5246-7C80-8A1A2E57B1D8}"/>
              </a:ext>
            </a:extLst>
          </p:cNvPr>
          <p:cNvSpPr txBox="1"/>
          <p:nvPr/>
        </p:nvSpPr>
        <p:spPr>
          <a:xfrm>
            <a:off x="8864446" y="4677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65913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8864446" y="58710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60325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8864446" y="70648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2247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8864446" y="8233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4953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8864446" y="94016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4355947" y="96478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3" name="TextBox 32">
            <a:extLst>
              <a:ext uri="{FF2B5EF4-FFF2-40B4-BE49-F238E27FC236}">
                <a16:creationId xmlns:a16="http://schemas.microsoft.com/office/drawing/2014/main" id="{EA0CA644-5573-57F5-CBDA-956834843892}"/>
              </a:ext>
            </a:extLst>
          </p:cNvPr>
          <p:cNvSpPr txBox="1"/>
          <p:nvPr/>
        </p:nvSpPr>
        <p:spPr>
          <a:xfrm>
            <a:off x="13868399" y="4401261"/>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Visual design</a:t>
            </a:r>
          </a:p>
        </p:txBody>
      </p:sp>
      <p:sp>
        <p:nvSpPr>
          <p:cNvPr id="34" name="TextBox 33">
            <a:extLst>
              <a:ext uri="{FF2B5EF4-FFF2-40B4-BE49-F238E27FC236}">
                <a16:creationId xmlns:a16="http://schemas.microsoft.com/office/drawing/2014/main" id="{84EDA45A-E403-9BDF-3B14-DC15F5C8A23C}"/>
              </a:ext>
            </a:extLst>
          </p:cNvPr>
          <p:cNvSpPr txBox="1"/>
          <p:nvPr/>
        </p:nvSpPr>
        <p:spPr>
          <a:xfrm>
            <a:off x="13868399" y="5430366"/>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Non-visual design</a:t>
            </a:r>
          </a:p>
        </p:txBody>
      </p:sp>
      <p:sp>
        <p:nvSpPr>
          <p:cNvPr id="35" name="TextBox 34">
            <a:extLst>
              <a:ext uri="{FF2B5EF4-FFF2-40B4-BE49-F238E27FC236}">
                <a16:creationId xmlns:a16="http://schemas.microsoft.com/office/drawing/2014/main" id="{B528085C-4543-EAEC-479F-3535621A28F7}"/>
              </a:ext>
            </a:extLst>
          </p:cNvPr>
          <p:cNvSpPr txBox="1"/>
          <p:nvPr/>
        </p:nvSpPr>
        <p:spPr>
          <a:xfrm>
            <a:off x="13868399" y="6463790"/>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Narrative design, statistics, storytelling</a:t>
            </a:r>
          </a:p>
        </p:txBody>
      </p:sp>
      <p:sp>
        <p:nvSpPr>
          <p:cNvPr id="36" name="TextBox 35">
            <a:extLst>
              <a:ext uri="{FF2B5EF4-FFF2-40B4-BE49-F238E27FC236}">
                <a16:creationId xmlns:a16="http://schemas.microsoft.com/office/drawing/2014/main" id="{B51CEF7C-EE62-BFEB-5DE4-D652C48B0274}"/>
              </a:ext>
            </a:extLst>
          </p:cNvPr>
          <p:cNvSpPr txBox="1"/>
          <p:nvPr/>
        </p:nvSpPr>
        <p:spPr>
          <a:xfrm>
            <a:off x="13868399" y="8166701"/>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Interaction design, device considerations, performance</a:t>
            </a:r>
          </a:p>
        </p:txBody>
      </p:sp>
      <p:sp>
        <p:nvSpPr>
          <p:cNvPr id="37" name="TextBox 36">
            <a:extLst>
              <a:ext uri="{FF2B5EF4-FFF2-40B4-BE49-F238E27FC236}">
                <a16:creationId xmlns:a16="http://schemas.microsoft.com/office/drawing/2014/main" id="{8CE6D754-076F-EC59-2600-EE935582442F}"/>
              </a:ext>
            </a:extLst>
          </p:cNvPr>
          <p:cNvSpPr txBox="1"/>
          <p:nvPr/>
        </p:nvSpPr>
        <p:spPr>
          <a:xfrm>
            <a:off x="13868399" y="9869612"/>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Animation, transitions</a:t>
            </a:r>
          </a:p>
        </p:txBody>
      </p:sp>
      <p:cxnSp>
        <p:nvCxnSpPr>
          <p:cNvPr id="5" name="Straight Arrow Connector 4">
            <a:extLst>
              <a:ext uri="{FF2B5EF4-FFF2-40B4-BE49-F238E27FC236}">
                <a16:creationId xmlns:a16="http://schemas.microsoft.com/office/drawing/2014/main" id="{CA121CA3-FCE9-18E0-DE44-188E576B1278}"/>
              </a:ext>
            </a:extLst>
          </p:cNvPr>
          <p:cNvCxnSpPr>
            <a:stCxn id="14" idx="3"/>
            <a:endCxn id="33" idx="1"/>
          </p:cNvCxnSpPr>
          <p:nvPr/>
        </p:nvCxnSpPr>
        <p:spPr>
          <a:xfrm flipV="1">
            <a:off x="11176000" y="4791112"/>
            <a:ext cx="2692399" cy="3682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13C1EA16-56A9-0688-F9CF-A52C03DB3D5E}"/>
              </a:ext>
            </a:extLst>
          </p:cNvPr>
          <p:cNvCxnSpPr>
            <a:cxnSpLocks/>
            <a:stCxn id="18" idx="3"/>
            <a:endCxn id="33" idx="1"/>
          </p:cNvCxnSpPr>
          <p:nvPr/>
        </p:nvCxnSpPr>
        <p:spPr>
          <a:xfrm flipV="1">
            <a:off x="11176000" y="4791112"/>
            <a:ext cx="2692399" cy="15620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42FAD840-030E-1E59-9A0B-E740BFCCE32B}"/>
              </a:ext>
            </a:extLst>
          </p:cNvPr>
          <p:cNvCxnSpPr>
            <a:cxnSpLocks/>
            <a:stCxn id="18" idx="3"/>
            <a:endCxn id="34" idx="1"/>
          </p:cNvCxnSpPr>
          <p:nvPr/>
        </p:nvCxnSpPr>
        <p:spPr>
          <a:xfrm flipV="1">
            <a:off x="11176000" y="5820217"/>
            <a:ext cx="2692399" cy="5329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90ABA261-B272-79D4-5F33-C696ABAADB95}"/>
              </a:ext>
            </a:extLst>
          </p:cNvPr>
          <p:cNvCxnSpPr>
            <a:cxnSpLocks/>
            <a:stCxn id="18" idx="3"/>
            <a:endCxn id="35" idx="1"/>
          </p:cNvCxnSpPr>
          <p:nvPr/>
        </p:nvCxnSpPr>
        <p:spPr>
          <a:xfrm>
            <a:off x="11176000" y="6353201"/>
            <a:ext cx="2692399" cy="83899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69803C8A-73F3-7B25-563E-9E2D09ECB624}"/>
              </a:ext>
            </a:extLst>
          </p:cNvPr>
          <p:cNvCxnSpPr>
            <a:cxnSpLocks/>
            <a:stCxn id="18" idx="3"/>
            <a:endCxn id="36" idx="1"/>
          </p:cNvCxnSpPr>
          <p:nvPr/>
        </p:nvCxnSpPr>
        <p:spPr>
          <a:xfrm>
            <a:off x="11176000" y="6353201"/>
            <a:ext cx="2692399" cy="25419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D90CE7E6-C8F6-119F-6C01-9096F7EFD7A1}"/>
              </a:ext>
            </a:extLst>
          </p:cNvPr>
          <p:cNvCxnSpPr>
            <a:cxnSpLocks/>
            <a:stCxn id="18" idx="3"/>
            <a:endCxn id="37" idx="1"/>
          </p:cNvCxnSpPr>
          <p:nvPr/>
        </p:nvCxnSpPr>
        <p:spPr>
          <a:xfrm>
            <a:off x="11176000" y="6353201"/>
            <a:ext cx="2692399" cy="39062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BD189147-4FBF-D1B5-0BC2-F326993D24D1}"/>
              </a:ext>
            </a:extLst>
          </p:cNvPr>
          <p:cNvCxnSpPr>
            <a:cxnSpLocks/>
            <a:stCxn id="20" idx="3"/>
            <a:endCxn id="33" idx="1"/>
          </p:cNvCxnSpPr>
          <p:nvPr/>
        </p:nvCxnSpPr>
        <p:spPr>
          <a:xfrm flipV="1">
            <a:off x="11176000" y="4791112"/>
            <a:ext cx="2692399" cy="27558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038DA192-8FAA-FCB7-108C-DE4E1D4634E0}"/>
              </a:ext>
            </a:extLst>
          </p:cNvPr>
          <p:cNvCxnSpPr>
            <a:cxnSpLocks/>
            <a:stCxn id="20" idx="3"/>
            <a:endCxn id="34" idx="1"/>
          </p:cNvCxnSpPr>
          <p:nvPr/>
        </p:nvCxnSpPr>
        <p:spPr>
          <a:xfrm flipV="1">
            <a:off x="11176000" y="5820217"/>
            <a:ext cx="2692399" cy="17267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32C3959D-5046-C92B-6F16-2AF9E8FD0544}"/>
              </a:ext>
            </a:extLst>
          </p:cNvPr>
          <p:cNvCxnSpPr>
            <a:cxnSpLocks/>
            <a:stCxn id="20" idx="3"/>
            <a:endCxn id="35" idx="1"/>
          </p:cNvCxnSpPr>
          <p:nvPr/>
        </p:nvCxnSpPr>
        <p:spPr>
          <a:xfrm flipV="1">
            <a:off x="11176000" y="7192195"/>
            <a:ext cx="2692399" cy="3548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F8756B1A-A716-7E70-2537-4134C3BB811F}"/>
              </a:ext>
            </a:extLst>
          </p:cNvPr>
          <p:cNvCxnSpPr>
            <a:cxnSpLocks/>
            <a:stCxn id="20" idx="3"/>
            <a:endCxn id="36" idx="1"/>
          </p:cNvCxnSpPr>
          <p:nvPr/>
        </p:nvCxnSpPr>
        <p:spPr>
          <a:xfrm>
            <a:off x="11176000" y="7547001"/>
            <a:ext cx="2692399" cy="13481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5F525020-F4BC-E982-EDC1-24EACE216A39}"/>
              </a:ext>
            </a:extLst>
          </p:cNvPr>
          <p:cNvCxnSpPr>
            <a:cxnSpLocks/>
            <a:stCxn id="20" idx="3"/>
            <a:endCxn id="37" idx="1"/>
          </p:cNvCxnSpPr>
          <p:nvPr/>
        </p:nvCxnSpPr>
        <p:spPr>
          <a:xfrm>
            <a:off x="11176000" y="7547001"/>
            <a:ext cx="2692399" cy="27124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2BFE929D-D55F-B116-F621-61BE58F2AF95}"/>
              </a:ext>
            </a:extLst>
          </p:cNvPr>
          <p:cNvCxnSpPr>
            <a:cxnSpLocks/>
            <a:stCxn id="22" idx="3"/>
            <a:endCxn id="34" idx="1"/>
          </p:cNvCxnSpPr>
          <p:nvPr/>
        </p:nvCxnSpPr>
        <p:spPr>
          <a:xfrm flipV="1">
            <a:off x="11176000" y="5820217"/>
            <a:ext cx="2692399" cy="28951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965D27E0-2AA1-1F4E-51D6-B302132E5B52}"/>
              </a:ext>
            </a:extLst>
          </p:cNvPr>
          <p:cNvCxnSpPr>
            <a:cxnSpLocks/>
            <a:stCxn id="22" idx="3"/>
            <a:endCxn id="36" idx="1"/>
          </p:cNvCxnSpPr>
          <p:nvPr/>
        </p:nvCxnSpPr>
        <p:spPr>
          <a:xfrm>
            <a:off x="11176000" y="8715401"/>
            <a:ext cx="2692399" cy="1797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1025D2D2-3D33-2E99-6302-8E924E9DD396}"/>
              </a:ext>
            </a:extLst>
          </p:cNvPr>
          <p:cNvCxnSpPr>
            <a:cxnSpLocks/>
            <a:stCxn id="22" idx="3"/>
            <a:endCxn id="37" idx="1"/>
          </p:cNvCxnSpPr>
          <p:nvPr/>
        </p:nvCxnSpPr>
        <p:spPr>
          <a:xfrm>
            <a:off x="11176000" y="8715401"/>
            <a:ext cx="2692399" cy="15440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1" name="Straight Arrow Connector 70">
            <a:extLst>
              <a:ext uri="{FF2B5EF4-FFF2-40B4-BE49-F238E27FC236}">
                <a16:creationId xmlns:a16="http://schemas.microsoft.com/office/drawing/2014/main" id="{4E99252C-8D4B-432B-93BA-99E146FC5468}"/>
              </a:ext>
            </a:extLst>
          </p:cNvPr>
          <p:cNvCxnSpPr>
            <a:cxnSpLocks/>
            <a:stCxn id="25" idx="3"/>
            <a:endCxn id="37" idx="1"/>
          </p:cNvCxnSpPr>
          <p:nvPr/>
        </p:nvCxnSpPr>
        <p:spPr>
          <a:xfrm>
            <a:off x="11176000" y="9883801"/>
            <a:ext cx="2692399" cy="3756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4" name="Straight Arrow Connector 73">
            <a:extLst>
              <a:ext uri="{FF2B5EF4-FFF2-40B4-BE49-F238E27FC236}">
                <a16:creationId xmlns:a16="http://schemas.microsoft.com/office/drawing/2014/main" id="{08B11B62-2250-537E-BD20-41DA2F13FEB9}"/>
              </a:ext>
            </a:extLst>
          </p:cNvPr>
          <p:cNvCxnSpPr>
            <a:cxnSpLocks/>
            <a:stCxn id="25" idx="3"/>
            <a:endCxn id="33" idx="1"/>
          </p:cNvCxnSpPr>
          <p:nvPr/>
        </p:nvCxnSpPr>
        <p:spPr>
          <a:xfrm flipV="1">
            <a:off x="11176000" y="4791112"/>
            <a:ext cx="2692399" cy="50926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C268C5F7-E056-3D3B-29D9-B005019201B4}"/>
              </a:ext>
            </a:extLst>
          </p:cNvPr>
          <p:cNvCxnSpPr>
            <a:cxnSpLocks/>
            <a:stCxn id="25" idx="3"/>
            <a:endCxn id="35" idx="1"/>
          </p:cNvCxnSpPr>
          <p:nvPr/>
        </p:nvCxnSpPr>
        <p:spPr>
          <a:xfrm flipV="1">
            <a:off x="11176000" y="7192195"/>
            <a:ext cx="2692399" cy="26916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0" name="Straight Arrow Connector 79">
            <a:extLst>
              <a:ext uri="{FF2B5EF4-FFF2-40B4-BE49-F238E27FC236}">
                <a16:creationId xmlns:a16="http://schemas.microsoft.com/office/drawing/2014/main" id="{6D811B66-A614-BE1F-501B-FA63F931F903}"/>
              </a:ext>
            </a:extLst>
          </p:cNvPr>
          <p:cNvCxnSpPr>
            <a:cxnSpLocks/>
            <a:stCxn id="25" idx="3"/>
            <a:endCxn id="36" idx="1"/>
          </p:cNvCxnSpPr>
          <p:nvPr/>
        </p:nvCxnSpPr>
        <p:spPr>
          <a:xfrm flipV="1">
            <a:off x="11176000" y="8895106"/>
            <a:ext cx="2692399" cy="98869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91A976D2-7542-34D3-6A35-B156B55106D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55</a:t>
            </a:fld>
            <a:endParaRPr lang="en-US" sz="1800" dirty="0">
              <a:solidFill>
                <a:srgbClr val="5E5E5E"/>
              </a:solidFill>
            </a:endParaRPr>
          </a:p>
        </p:txBody>
      </p:sp>
    </p:spTree>
    <p:extLst>
      <p:ext uri="{BB962C8B-B14F-4D97-AF65-F5344CB8AC3E}">
        <p14:creationId xmlns:p14="http://schemas.microsoft.com/office/powerpoint/2010/main" val="520532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7200" dirty="0">
                <a:latin typeface="Helvetica Neue Light" panose="02000403000000020004" pitchFamily="2" charset="0"/>
                <a:ea typeface="Helvetica Neue Light" panose="02000403000000020004" pitchFamily="2" charset="0"/>
                <a:cs typeface="Helvetica Neue" panose="02000503000000020004" pitchFamily="2" charset="0"/>
              </a:rPr>
              <a:t>My current work:</a:t>
            </a:r>
          </a:p>
          <a:p>
            <a:pPr algn="l"/>
            <a:r>
              <a:rPr lang="en-US" dirty="0">
                <a:latin typeface="+mj-lt"/>
                <a:ea typeface="Helvetica Neue" panose="02000503000000020004" pitchFamily="2" charset="0"/>
                <a:cs typeface="Helvetica Neue" panose="02000503000000020004" pitchFamily="2" charset="0"/>
              </a:rPr>
              <a:t>How do technical design materials influence practitioner behavior?</a:t>
            </a:r>
          </a:p>
        </p:txBody>
      </p:sp>
      <p:sp>
        <p:nvSpPr>
          <p:cNvPr id="3" name="Slide Number Placeholder 5">
            <a:extLst>
              <a:ext uri="{FF2B5EF4-FFF2-40B4-BE49-F238E27FC236}">
                <a16:creationId xmlns:a16="http://schemas.microsoft.com/office/drawing/2014/main" id="{C86E62EA-CA9A-B602-08BC-B7965928F17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56</a:t>
            </a:fld>
            <a:endParaRPr lang="en-US" sz="1800" dirty="0">
              <a:solidFill>
                <a:srgbClr val="5E5E5E"/>
              </a:solidFill>
            </a:endParaRPr>
          </a:p>
        </p:txBody>
      </p:sp>
    </p:spTree>
    <p:extLst>
      <p:ext uri="{BB962C8B-B14F-4D97-AF65-F5344CB8AC3E}">
        <p14:creationId xmlns:p14="http://schemas.microsoft.com/office/powerpoint/2010/main" val="309815138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62513B-7A27-22EB-6A62-1C40F73D537D}"/>
              </a:ext>
            </a:extLst>
          </p:cNvPr>
          <p:cNvPicPr>
            <a:picLocks noChangeAspect="1"/>
          </p:cNvPicPr>
          <p:nvPr/>
        </p:nvPicPr>
        <p:blipFill>
          <a:blip r:embed="rId3"/>
          <a:stretch>
            <a:fillRect/>
          </a:stretch>
        </p:blipFill>
        <p:spPr>
          <a:xfrm>
            <a:off x="1207689" y="2139308"/>
            <a:ext cx="11642224" cy="9437384"/>
          </a:xfrm>
          <a:prstGeom prst="rect">
            <a:avLst/>
          </a:prstGeom>
        </p:spPr>
      </p:pic>
      <p:sp>
        <p:nvSpPr>
          <p:cNvPr id="7" name="TextBox 6">
            <a:extLst>
              <a:ext uri="{FF2B5EF4-FFF2-40B4-BE49-F238E27FC236}">
                <a16:creationId xmlns:a16="http://schemas.microsoft.com/office/drawing/2014/main" id="{8025AAC5-D581-B5C5-8FF0-16295AD6EFB1}"/>
              </a:ext>
            </a:extLst>
          </p:cNvPr>
          <p:cNvSpPr txBox="1"/>
          <p:nvPr/>
        </p:nvSpPr>
        <p:spPr>
          <a:xfrm>
            <a:off x="13426429" y="5272950"/>
            <a:ext cx="981940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Why do practitioners use tools and materials that produce inaccessible outcomes?</a:t>
            </a:r>
          </a:p>
        </p:txBody>
      </p:sp>
      <p:sp>
        <p:nvSpPr>
          <p:cNvPr id="2" name="Slide Number Placeholder 5">
            <a:extLst>
              <a:ext uri="{FF2B5EF4-FFF2-40B4-BE49-F238E27FC236}">
                <a16:creationId xmlns:a16="http://schemas.microsoft.com/office/drawing/2014/main" id="{5B9EFF36-D3AE-86FF-6E1A-087B28C4BD1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57</a:t>
            </a:fld>
            <a:endParaRPr lang="en-US" sz="1800" dirty="0">
              <a:solidFill>
                <a:srgbClr val="5E5E5E"/>
              </a:solidFill>
            </a:endParaRPr>
          </a:p>
        </p:txBody>
      </p:sp>
    </p:spTree>
    <p:extLst>
      <p:ext uri="{BB962C8B-B14F-4D97-AF65-F5344CB8AC3E}">
        <p14:creationId xmlns:p14="http://schemas.microsoft.com/office/powerpoint/2010/main" val="285198825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96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Can tools shape how practitioners imagine the potential of their work</a:t>
            </a:r>
            <a:r>
              <a:rPr lang="en-US" sz="9600" b="1"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3" name="Slide Number Placeholder 5">
            <a:extLst>
              <a:ext uri="{FF2B5EF4-FFF2-40B4-BE49-F238E27FC236}">
                <a16:creationId xmlns:a16="http://schemas.microsoft.com/office/drawing/2014/main" id="{C86E62EA-CA9A-B602-08BC-B7965928F17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58</a:t>
            </a:fld>
            <a:endParaRPr lang="en-US" sz="1800" dirty="0">
              <a:solidFill>
                <a:srgbClr val="5E5E5E"/>
              </a:solidFill>
            </a:endParaRPr>
          </a:p>
        </p:txBody>
      </p:sp>
    </p:spTree>
    <p:extLst>
      <p:ext uri="{BB962C8B-B14F-4D97-AF65-F5344CB8AC3E}">
        <p14:creationId xmlns:p14="http://schemas.microsoft.com/office/powerpoint/2010/main" val="175975216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6600" dirty="0">
                <a:latin typeface="Helvetica Neue" panose="02000503000000020004" pitchFamily="2" charset="0"/>
                <a:ea typeface="Helvetica Neue" panose="02000503000000020004" pitchFamily="2" charset="0"/>
                <a:cs typeface="Helvetica Neue" panose="02000503000000020004" pitchFamily="2" charset="0"/>
              </a:rPr>
              <a:t>Working conjecture:</a:t>
            </a:r>
            <a:endParaRPr lang="en-US" sz="9600" dirty="0">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9600" dirty="0">
                <a:latin typeface="Helvetica Neue" panose="02000503000000020004" pitchFamily="2" charset="0"/>
                <a:ea typeface="Helvetica Neue" panose="02000503000000020004" pitchFamily="2" charset="0"/>
                <a:cs typeface="Helvetica Neue" panose="02000503000000020004" pitchFamily="2" charset="0"/>
              </a:rPr>
              <a:t>Better tools and materials can broaden who is included as a creator, author, designer, and engineer.</a:t>
            </a:r>
          </a:p>
        </p:txBody>
      </p:sp>
      <p:sp>
        <p:nvSpPr>
          <p:cNvPr id="3" name="Slide Number Placeholder 5">
            <a:extLst>
              <a:ext uri="{FF2B5EF4-FFF2-40B4-BE49-F238E27FC236}">
                <a16:creationId xmlns:a16="http://schemas.microsoft.com/office/drawing/2014/main" id="{C86E62EA-CA9A-B602-08BC-B7965928F17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59</a:t>
            </a:fld>
            <a:endParaRPr lang="en-US" sz="1800" dirty="0">
              <a:solidFill>
                <a:srgbClr val="5E5E5E"/>
              </a:solidFill>
            </a:endParaRPr>
          </a:p>
        </p:txBody>
      </p:sp>
    </p:spTree>
    <p:extLst>
      <p:ext uri="{BB962C8B-B14F-4D97-AF65-F5344CB8AC3E}">
        <p14:creationId xmlns:p14="http://schemas.microsoft.com/office/powerpoint/2010/main" val="27376440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a:xfrm>
            <a:off x="1206500" y="6165342"/>
            <a:ext cx="21971000" cy="1385316"/>
          </a:xfrm>
        </p:spPr>
        <p:txBody>
          <a:bodyPr>
            <a:normAutofit/>
          </a:bodyPr>
          <a:lstStyle/>
          <a:p>
            <a:r>
              <a:rPr lang="en-US" sz="8800" dirty="0"/>
              <a:t>Who can access the science that we do?</a:t>
            </a: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408156792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10104eaf235_1_75"/>
          <p:cNvSpPr txBox="1">
            <a:spLocks noGrp="1"/>
          </p:cNvSpPr>
          <p:nvPr>
            <p:ph type="title"/>
          </p:nvPr>
        </p:nvSpPr>
        <p:spPr>
          <a:xfrm>
            <a:off x="772800" y="4376488"/>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Q/A</a:t>
            </a:r>
            <a:endParaRPr/>
          </a:p>
        </p:txBody>
      </p:sp>
      <p:sp>
        <p:nvSpPr>
          <p:cNvPr id="613" name="Google Shape;613;g10104eaf235_1_75"/>
          <p:cNvSpPr txBox="1">
            <a:spLocks noGrp="1"/>
          </p:cNvSpPr>
          <p:nvPr>
            <p:ph type="body" idx="1"/>
          </p:nvPr>
        </p:nvSpPr>
        <p:spPr>
          <a:xfrm>
            <a:off x="772800" y="5669912"/>
            <a:ext cx="22838400" cy="5760087"/>
          </a:xfrm>
          <a:prstGeom prst="rect">
            <a:avLst/>
          </a:prstGeom>
        </p:spPr>
        <p:txBody>
          <a:bodyPr spcFirstLastPara="1" wrap="square" lIns="45700" tIns="45700" rIns="45700" bIns="45700" anchor="t" anchorCtr="0">
            <a:normAutofit/>
          </a:bodyPr>
          <a:lstStyle/>
          <a:p>
            <a:pPr marL="0" lvl="0" indent="0" algn="l" rtl="0">
              <a:spcBef>
                <a:spcPts val="1800"/>
              </a:spcBef>
              <a:spcAft>
                <a:spcPts val="0"/>
              </a:spcAft>
              <a:buNone/>
            </a:pPr>
            <a:r>
              <a:rPr lang="en-US" dirty="0"/>
              <a:t>Happy to answer questions about </a:t>
            </a:r>
            <a:r>
              <a:rPr lang="en-US" b="1" dirty="0"/>
              <a:t>how to do this work professionally</a:t>
            </a:r>
            <a:r>
              <a:rPr lang="en-US" dirty="0"/>
              <a:t> (design, engineering, research, education) </a:t>
            </a:r>
          </a:p>
          <a:p>
            <a:pPr marL="0" lvl="0" indent="0" algn="l" rtl="0">
              <a:spcBef>
                <a:spcPts val="1800"/>
              </a:spcBef>
              <a:spcAft>
                <a:spcPts val="0"/>
              </a:spcAft>
              <a:buNone/>
            </a:pPr>
            <a:endParaRPr dirty="0"/>
          </a:p>
          <a:p>
            <a:pPr marL="0" lvl="0" indent="0" algn="l" rtl="0">
              <a:spcBef>
                <a:spcPts val="1800"/>
              </a:spcBef>
              <a:spcAft>
                <a:spcPts val="0"/>
              </a:spcAft>
              <a:buNone/>
            </a:pPr>
            <a:r>
              <a:rPr lang="en-US" dirty="0"/>
              <a:t>as well as any questions about </a:t>
            </a:r>
            <a:r>
              <a:rPr lang="en-US" b="1" dirty="0"/>
              <a:t>data visualization and accessibility more broadly</a:t>
            </a:r>
            <a:r>
              <a:rPr lang="en-US" dirty="0"/>
              <a:t> (including tools, challenges, what lies in the future)</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10117343390_0_389"/>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a:t>Resources</a:t>
            </a:r>
            <a:endParaRPr/>
          </a:p>
        </p:txBody>
      </p:sp>
      <p:sp>
        <p:nvSpPr>
          <p:cNvPr id="619" name="Google Shape;619;g10117343390_0_389"/>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000000"/>
              </a:buClr>
              <a:buSzPts val="5500"/>
              <a:buFont typeface="Helvetica Neue"/>
              <a:buNone/>
            </a:pPr>
            <a:endParaRPr sz="5500">
              <a:latin typeface="Helvetica Neue"/>
              <a:ea typeface="Helvetica Neue"/>
              <a:cs typeface="Helvetica Neue"/>
              <a:sym typeface="Helvetica Neue"/>
            </a:endParaRPr>
          </a:p>
        </p:txBody>
      </p:sp>
      <p:sp>
        <p:nvSpPr>
          <p:cNvPr id="620" name="Google Shape;620;g10117343390_0_389"/>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None/>
            </a:pPr>
            <a:r>
              <a:rPr lang="en-US" dirty="0"/>
              <a:t>A </a:t>
            </a:r>
            <a:r>
              <a:rPr lang="en-US" u="sng" dirty="0">
                <a:solidFill>
                  <a:schemeClr val="hlink"/>
                </a:solidFill>
                <a:hlinkClick r:id="rId3"/>
              </a:rPr>
              <a:t>resources repository</a:t>
            </a:r>
            <a:r>
              <a:rPr lang="en-US" dirty="0"/>
              <a:t>!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a:t>My twitter (@</a:t>
            </a:r>
            <a:r>
              <a:rPr lang="en-US" u="sng" dirty="0">
                <a:solidFill>
                  <a:schemeClr val="hlink"/>
                </a:solidFill>
                <a:hlinkClick r:id="rId4"/>
              </a:rPr>
              <a:t>FrankElavsky</a:t>
            </a:r>
            <a:r>
              <a:rPr lang="en-US" dirty="0"/>
              <a:t>)</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u="sng" dirty="0">
                <a:solidFill>
                  <a:schemeClr val="hlink"/>
                </a:solidFill>
                <a:hlinkClick r:id="rId5"/>
              </a:rPr>
              <a:t>Chartability</a:t>
            </a:r>
            <a:endParaRPr dirty="0"/>
          </a:p>
          <a:p>
            <a:pPr marL="0" lvl="0" indent="0" algn="l" rtl="0">
              <a:lnSpc>
                <a:spcPct val="100000"/>
              </a:lnSpc>
              <a:spcBef>
                <a:spcPts val="0"/>
              </a:spcBef>
              <a:spcAft>
                <a:spcPts val="0"/>
              </a:spcAft>
              <a:buNone/>
            </a:pPr>
            <a:endParaRPr lang="en-US" dirty="0"/>
          </a:p>
        </p:txBody>
      </p:sp>
      <p:sp>
        <p:nvSpPr>
          <p:cNvPr id="621" name="Google Shape;621;g10117343390_0_389"/>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0104eaf235_1_27"/>
          <p:cNvSpPr txBox="1">
            <a:spLocks noGrp="1"/>
          </p:cNvSpPr>
          <p:nvPr>
            <p:ph type="title"/>
          </p:nvPr>
        </p:nvSpPr>
        <p:spPr>
          <a:xfrm>
            <a:off x="1206450" y="6141450"/>
            <a:ext cx="21971100" cy="1433100"/>
          </a:xfrm>
          <a:prstGeom prst="rect">
            <a:avLst/>
          </a:prstGeom>
        </p:spPr>
        <p:txBody>
          <a:bodyPr spcFirstLastPara="1" wrap="square" lIns="50800" tIns="50800" rIns="50800" bIns="50800" anchor="t" anchorCtr="0">
            <a:normAutofit fontScale="90000"/>
          </a:bodyPr>
          <a:lstStyle/>
          <a:p>
            <a:pPr marL="0" lvl="0" indent="0" algn="l" rtl="0">
              <a:spcBef>
                <a:spcPts val="0"/>
              </a:spcBef>
              <a:spcAft>
                <a:spcPts val="0"/>
              </a:spcAft>
              <a:buNone/>
            </a:pPr>
            <a:r>
              <a:rPr lang="en-US" dirty="0"/>
              <a:t>Consider the following section as a great guide for you to refer to later!</a:t>
            </a:r>
            <a:br>
              <a:rPr lang="en-US" dirty="0"/>
            </a:br>
            <a:r>
              <a:rPr lang="en-US" dirty="0"/>
              <a:t>(We don’t have time to go over all of it today.)</a:t>
            </a:r>
            <a:endParaRPr dirty="0"/>
          </a:p>
        </p:txBody>
      </p:sp>
    </p:spTree>
    <p:extLst>
      <p:ext uri="{BB962C8B-B14F-4D97-AF65-F5344CB8AC3E}">
        <p14:creationId xmlns:p14="http://schemas.microsoft.com/office/powerpoint/2010/main" val="1167617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0104eaf235_1_39"/>
          <p:cNvSpPr txBox="1">
            <a:spLocks noGrp="1"/>
          </p:cNvSpPr>
          <p:nvPr>
            <p:ph type="title"/>
          </p:nvPr>
        </p:nvSpPr>
        <p:spPr>
          <a:xfrm>
            <a:off x="1206450" y="5743871"/>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Perceivable</a:t>
            </a:r>
            <a:endParaRPr/>
          </a:p>
        </p:txBody>
      </p:sp>
      <p:sp>
        <p:nvSpPr>
          <p:cNvPr id="300" name="Google Shape;300;g10104eaf235_1_39"/>
          <p:cNvSpPr txBox="1">
            <a:spLocks noGrp="1"/>
          </p:cNvSpPr>
          <p:nvPr>
            <p:ph type="body" idx="1"/>
          </p:nvPr>
        </p:nvSpPr>
        <p:spPr>
          <a:xfrm>
            <a:off x="1206450" y="7037333"/>
            <a:ext cx="21971100" cy="934800"/>
          </a:xfrm>
          <a:prstGeom prst="rect">
            <a:avLst/>
          </a:prstGeom>
        </p:spPr>
        <p:txBody>
          <a:bodyPr spcFirstLastPara="1" wrap="square" lIns="45700" tIns="45700" rIns="45700" bIns="45700" anchor="t" anchorCtr="0">
            <a:normAutofit fontScale="85000" lnSpcReduction="20000"/>
          </a:bodyPr>
          <a:lstStyle/>
          <a:p>
            <a:pPr marL="0" lvl="0" indent="0" algn="l" rtl="0">
              <a:spcBef>
                <a:spcPts val="1800"/>
              </a:spcBef>
              <a:spcAft>
                <a:spcPts val="0"/>
              </a:spcAft>
              <a:buNone/>
            </a:pPr>
            <a:r>
              <a:rPr lang="en-US"/>
              <a:t>Can someone perceive this in multiple ways? Is each way easy?</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0117343390_0_251"/>
          <p:cNvSpPr txBox="1">
            <a:spLocks noGrp="1"/>
          </p:cNvSpPr>
          <p:nvPr>
            <p:ph type="title"/>
          </p:nvPr>
        </p:nvSpPr>
        <p:spPr>
          <a:xfrm>
            <a:off x="1206450" y="5743871"/>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Perceivable Checklist:</a:t>
            </a:r>
            <a:endParaRPr/>
          </a:p>
        </p:txBody>
      </p:sp>
      <p:sp>
        <p:nvSpPr>
          <p:cNvPr id="306" name="Google Shape;306;g10117343390_0_251"/>
          <p:cNvSpPr txBox="1">
            <a:spLocks noGrp="1"/>
          </p:cNvSpPr>
          <p:nvPr>
            <p:ph type="body" idx="1"/>
          </p:nvPr>
        </p:nvSpPr>
        <p:spPr>
          <a:xfrm>
            <a:off x="1206450" y="7037300"/>
            <a:ext cx="21971100" cy="4462500"/>
          </a:xfrm>
          <a:prstGeom prst="rect">
            <a:avLst/>
          </a:prstGeom>
        </p:spPr>
        <p:txBody>
          <a:bodyPr spcFirstLastPara="1" wrap="square" lIns="45700" tIns="45700" rIns="45700" bIns="45700" anchor="t" anchorCtr="0">
            <a:normAutofit/>
          </a:bodyPr>
          <a:lstStyle/>
          <a:p>
            <a:pPr marL="914400" lvl="0" indent="-577850" algn="l" rtl="0">
              <a:spcBef>
                <a:spcPts val="1800"/>
              </a:spcBef>
              <a:spcAft>
                <a:spcPts val="0"/>
              </a:spcAft>
              <a:buSzPts val="5500"/>
              <a:buAutoNum type="arabicPeriod"/>
            </a:pPr>
            <a:r>
              <a:rPr lang="en-US" dirty="0"/>
              <a:t> High Contrast</a:t>
            </a:r>
            <a:endParaRPr dirty="0"/>
          </a:p>
          <a:p>
            <a:pPr marL="914400" lvl="0" indent="-577850" algn="l" rtl="0">
              <a:spcBef>
                <a:spcPts val="0"/>
              </a:spcBef>
              <a:spcAft>
                <a:spcPts val="0"/>
              </a:spcAft>
              <a:buSzPts val="5500"/>
              <a:buAutoNum type="arabicPeriod"/>
            </a:pPr>
            <a:r>
              <a:rPr lang="en-US" dirty="0"/>
              <a:t> CVD-Safe + Redundant Encoding</a:t>
            </a:r>
            <a:endParaRPr dirty="0"/>
          </a:p>
          <a:p>
            <a:pPr marL="914400" lvl="0" indent="-577850" algn="l" rtl="0">
              <a:spcBef>
                <a:spcPts val="0"/>
              </a:spcBef>
              <a:spcAft>
                <a:spcPts val="0"/>
              </a:spcAft>
              <a:buSzPts val="5500"/>
              <a:buAutoNum type="arabicPeriod"/>
            </a:pPr>
            <a:r>
              <a:rPr lang="en-US" dirty="0"/>
              <a:t> Alt Text</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g10117343390_0_131"/>
          <p:cNvGrpSpPr/>
          <p:nvPr/>
        </p:nvGrpSpPr>
        <p:grpSpPr>
          <a:xfrm>
            <a:off x="1877759" y="6327985"/>
            <a:ext cx="20651349" cy="6879014"/>
            <a:chOff x="704151" y="2372965"/>
            <a:chExt cx="7744159" cy="2579598"/>
          </a:xfrm>
        </p:grpSpPr>
        <p:grpSp>
          <p:nvGrpSpPr>
            <p:cNvPr id="312" name="Google Shape;312;g10117343390_0_131"/>
            <p:cNvGrpSpPr/>
            <p:nvPr/>
          </p:nvGrpSpPr>
          <p:grpSpPr>
            <a:xfrm>
              <a:off x="5600110" y="2372965"/>
              <a:ext cx="2848200" cy="334800"/>
              <a:chOff x="5600110" y="2372965"/>
              <a:chExt cx="2848200" cy="334800"/>
            </a:xfrm>
          </p:grpSpPr>
          <p:sp>
            <p:nvSpPr>
              <p:cNvPr id="313" name="Google Shape;313;g10117343390_0_131"/>
              <p:cNvSpPr/>
              <p:nvPr/>
            </p:nvSpPr>
            <p:spPr>
              <a:xfrm>
                <a:off x="5600110" y="2372965"/>
                <a:ext cx="2848200" cy="334800"/>
              </a:xfrm>
              <a:prstGeom prst="rect">
                <a:avLst/>
              </a:prstGeom>
              <a:solidFill>
                <a:srgbClr val="FFFFFF"/>
              </a:solidFill>
              <a:ln w="9525" cap="flat" cmpd="sng">
                <a:solidFill>
                  <a:srgbClr val="949494"/>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314" name="Google Shape;314;g10117343390_0_131"/>
              <p:cNvSpPr/>
              <p:nvPr/>
            </p:nvSpPr>
            <p:spPr>
              <a:xfrm>
                <a:off x="5600110" y="2372965"/>
                <a:ext cx="128100" cy="334800"/>
              </a:xfrm>
              <a:prstGeom prst="rect">
                <a:avLst/>
              </a:prstGeom>
              <a:solidFill>
                <a:srgbClr val="94949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grpSp>
        <p:grpSp>
          <p:nvGrpSpPr>
            <p:cNvPr id="315" name="Google Shape;315;g10117343390_0_131"/>
            <p:cNvGrpSpPr/>
            <p:nvPr/>
          </p:nvGrpSpPr>
          <p:grpSpPr>
            <a:xfrm>
              <a:off x="5600110" y="3045313"/>
              <a:ext cx="2848200" cy="334800"/>
              <a:chOff x="5600110" y="3045313"/>
              <a:chExt cx="2848200" cy="334800"/>
            </a:xfrm>
          </p:grpSpPr>
          <p:sp>
            <p:nvSpPr>
              <p:cNvPr id="316" name="Google Shape;316;g10117343390_0_131"/>
              <p:cNvSpPr/>
              <p:nvPr/>
            </p:nvSpPr>
            <p:spPr>
              <a:xfrm>
                <a:off x="5600110" y="3045313"/>
                <a:ext cx="2848200" cy="334800"/>
              </a:xfrm>
              <a:prstGeom prst="rect">
                <a:avLst/>
              </a:prstGeom>
              <a:solidFill>
                <a:srgbClr val="FFFFFF"/>
              </a:solidFill>
              <a:ln w="9525" cap="flat" cmpd="sng">
                <a:solidFill>
                  <a:srgbClr val="949494"/>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317" name="Google Shape;317;g10117343390_0_131"/>
              <p:cNvSpPr/>
              <p:nvPr/>
            </p:nvSpPr>
            <p:spPr>
              <a:xfrm>
                <a:off x="5600110" y="3045313"/>
                <a:ext cx="850500" cy="334800"/>
              </a:xfrm>
              <a:prstGeom prst="rect">
                <a:avLst/>
              </a:prstGeom>
              <a:solidFill>
                <a:srgbClr val="94949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grpSp>
        <p:grpSp>
          <p:nvGrpSpPr>
            <p:cNvPr id="318" name="Google Shape;318;g10117343390_0_131"/>
            <p:cNvGrpSpPr/>
            <p:nvPr/>
          </p:nvGrpSpPr>
          <p:grpSpPr>
            <a:xfrm>
              <a:off x="704260" y="2372965"/>
              <a:ext cx="2848200" cy="334800"/>
              <a:chOff x="704260" y="2372965"/>
              <a:chExt cx="2848200" cy="334800"/>
            </a:xfrm>
          </p:grpSpPr>
          <p:sp>
            <p:nvSpPr>
              <p:cNvPr id="319" name="Google Shape;319;g10117343390_0_131"/>
              <p:cNvSpPr/>
              <p:nvPr/>
            </p:nvSpPr>
            <p:spPr>
              <a:xfrm>
                <a:off x="704260" y="2372965"/>
                <a:ext cx="2848200" cy="334800"/>
              </a:xfrm>
              <a:prstGeom prst="rect">
                <a:avLst/>
              </a:prstGeom>
              <a:solidFill>
                <a:srgbClr val="F3F3F3"/>
              </a:solidFill>
              <a:ln w="9525" cap="flat" cmpd="sng">
                <a:solidFill>
                  <a:srgbClr val="E4E4E4"/>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320" name="Google Shape;320;g10117343390_0_131"/>
              <p:cNvSpPr/>
              <p:nvPr/>
            </p:nvSpPr>
            <p:spPr>
              <a:xfrm>
                <a:off x="704260" y="2372965"/>
                <a:ext cx="128100" cy="334800"/>
              </a:xfrm>
              <a:prstGeom prst="rect">
                <a:avLst/>
              </a:prstGeom>
              <a:solidFill>
                <a:srgbClr val="E4E4E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grpSp>
        <p:grpSp>
          <p:nvGrpSpPr>
            <p:cNvPr id="321" name="Google Shape;321;g10117343390_0_131"/>
            <p:cNvGrpSpPr/>
            <p:nvPr/>
          </p:nvGrpSpPr>
          <p:grpSpPr>
            <a:xfrm>
              <a:off x="704251" y="3045313"/>
              <a:ext cx="2848209" cy="334812"/>
              <a:chOff x="704251" y="3045313"/>
              <a:chExt cx="2848209" cy="334812"/>
            </a:xfrm>
          </p:grpSpPr>
          <p:sp>
            <p:nvSpPr>
              <p:cNvPr id="322" name="Google Shape;322;g10117343390_0_131"/>
              <p:cNvSpPr/>
              <p:nvPr/>
            </p:nvSpPr>
            <p:spPr>
              <a:xfrm>
                <a:off x="704260" y="3045313"/>
                <a:ext cx="2848200" cy="334800"/>
              </a:xfrm>
              <a:prstGeom prst="rect">
                <a:avLst/>
              </a:prstGeom>
              <a:solidFill>
                <a:srgbClr val="F3F3F3"/>
              </a:solidFill>
              <a:ln w="9525" cap="flat" cmpd="sng">
                <a:solidFill>
                  <a:srgbClr val="E4E4E4"/>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323" name="Google Shape;323;g10117343390_0_131"/>
              <p:cNvSpPr/>
              <p:nvPr/>
            </p:nvSpPr>
            <p:spPr>
              <a:xfrm>
                <a:off x="704251" y="3045325"/>
                <a:ext cx="848400" cy="334800"/>
              </a:xfrm>
              <a:prstGeom prst="rect">
                <a:avLst/>
              </a:prstGeom>
              <a:solidFill>
                <a:srgbClr val="E4E4E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grpSp>
        <p:sp>
          <p:nvSpPr>
            <p:cNvPr id="324" name="Google Shape;324;g10117343390_0_131"/>
            <p:cNvSpPr/>
            <p:nvPr/>
          </p:nvSpPr>
          <p:spPr>
            <a:xfrm>
              <a:off x="704151" y="3945425"/>
              <a:ext cx="2848200" cy="334800"/>
            </a:xfrm>
            <a:prstGeom prst="rect">
              <a:avLst/>
            </a:prstGeom>
            <a:solidFill>
              <a:srgbClr val="E4E4E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325" name="Google Shape;325;g10117343390_0_131"/>
            <p:cNvSpPr/>
            <p:nvPr/>
          </p:nvSpPr>
          <p:spPr>
            <a:xfrm>
              <a:off x="704260" y="4617763"/>
              <a:ext cx="255900" cy="334800"/>
            </a:xfrm>
            <a:prstGeom prst="rect">
              <a:avLst/>
            </a:prstGeom>
            <a:solidFill>
              <a:srgbClr val="E4E4E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326" name="Google Shape;326;g10117343390_0_131"/>
            <p:cNvSpPr/>
            <p:nvPr/>
          </p:nvSpPr>
          <p:spPr>
            <a:xfrm>
              <a:off x="5600000" y="3945425"/>
              <a:ext cx="2848200" cy="334800"/>
            </a:xfrm>
            <a:prstGeom prst="rect">
              <a:avLst/>
            </a:prstGeom>
            <a:solidFill>
              <a:srgbClr val="949494"/>
            </a:solidFill>
            <a:ln w="9525" cap="flat" cmpd="sng">
              <a:solidFill>
                <a:srgbClr val="949494"/>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sp>
          <p:nvSpPr>
            <p:cNvPr id="327" name="Google Shape;327;g10117343390_0_131"/>
            <p:cNvSpPr/>
            <p:nvPr/>
          </p:nvSpPr>
          <p:spPr>
            <a:xfrm>
              <a:off x="5600110" y="4617763"/>
              <a:ext cx="255900" cy="334800"/>
            </a:xfrm>
            <a:prstGeom prst="rect">
              <a:avLst/>
            </a:prstGeom>
            <a:solidFill>
              <a:srgbClr val="949494"/>
            </a:solidFill>
            <a:ln w="9525" cap="flat" cmpd="sng">
              <a:solidFill>
                <a:srgbClr val="949494"/>
              </a:solidFill>
              <a:prstDash val="solid"/>
              <a:round/>
              <a:headEnd type="none" w="sm" len="sm"/>
              <a:tailEnd type="none" w="sm" len="sm"/>
            </a:ln>
          </p:spPr>
          <p:txBody>
            <a:bodyPr spcFirstLastPara="1" wrap="square" lIns="243800" tIns="243800" rIns="243800" bIns="243800" anchor="ctr" anchorCtr="0">
              <a:noAutofit/>
            </a:bodyPr>
            <a:lstStyle/>
            <a:p>
              <a:pPr marL="0" lvl="0" indent="0" algn="l" rtl="0">
                <a:spcBef>
                  <a:spcPts val="0"/>
                </a:spcBef>
                <a:spcAft>
                  <a:spcPts val="0"/>
                </a:spcAft>
                <a:buNone/>
              </a:pPr>
              <a:endParaRPr/>
            </a:p>
          </p:txBody>
        </p:sp>
      </p:grpSp>
      <p:sp>
        <p:nvSpPr>
          <p:cNvPr id="328" name="Google Shape;328;g10117343390_0_131"/>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Design with high contrast</a:t>
            </a:r>
            <a:endParaRPr/>
          </a:p>
        </p:txBody>
      </p:sp>
      <p:sp>
        <p:nvSpPr>
          <p:cNvPr id="329" name="Google Shape;329;g10117343390_0_131"/>
          <p:cNvSpPr txBox="1"/>
          <p:nvPr/>
        </p:nvSpPr>
        <p:spPr>
          <a:xfrm>
            <a:off x="1701800" y="5410200"/>
            <a:ext cx="75951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Colorblindness: % of People</a:t>
            </a:r>
            <a:endParaRPr sz="3700">
              <a:solidFill>
                <a:srgbClr val="969696"/>
              </a:solidFill>
            </a:endParaRPr>
          </a:p>
        </p:txBody>
      </p:sp>
      <p:sp>
        <p:nvSpPr>
          <p:cNvPr id="330" name="Google Shape;330;g10117343390_0_131"/>
          <p:cNvSpPr txBox="1"/>
          <p:nvPr/>
        </p:nvSpPr>
        <p:spPr>
          <a:xfrm>
            <a:off x="1701800" y="7239000"/>
            <a:ext cx="56136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Low Vision: % of People</a:t>
            </a:r>
            <a:endParaRPr sz="3700">
              <a:solidFill>
                <a:srgbClr val="969696"/>
              </a:solidFill>
            </a:endParaRPr>
          </a:p>
        </p:txBody>
      </p:sp>
      <p:sp>
        <p:nvSpPr>
          <p:cNvPr id="331" name="Google Shape;331;g10117343390_0_131"/>
          <p:cNvSpPr txBox="1"/>
          <p:nvPr/>
        </p:nvSpPr>
        <p:spPr>
          <a:xfrm>
            <a:off x="14757400" y="5410200"/>
            <a:ext cx="67311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t>Colorblindness: % of People</a:t>
            </a:r>
            <a:endParaRPr sz="3700"/>
          </a:p>
        </p:txBody>
      </p:sp>
      <p:sp>
        <p:nvSpPr>
          <p:cNvPr id="332" name="Google Shape;332;g10117343390_0_131"/>
          <p:cNvSpPr txBox="1"/>
          <p:nvPr/>
        </p:nvSpPr>
        <p:spPr>
          <a:xfrm>
            <a:off x="14757400" y="7239000"/>
            <a:ext cx="56136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t>Low Vision: % of People</a:t>
            </a:r>
            <a:endParaRPr sz="3700"/>
          </a:p>
        </p:txBody>
      </p:sp>
      <p:sp>
        <p:nvSpPr>
          <p:cNvPr id="333" name="Google Shape;333;g10117343390_0_131"/>
          <p:cNvSpPr txBox="1"/>
          <p:nvPr/>
        </p:nvSpPr>
        <p:spPr>
          <a:xfrm>
            <a:off x="2159000" y="6248400"/>
            <a:ext cx="56136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4%</a:t>
            </a:r>
            <a:endParaRPr sz="3700">
              <a:solidFill>
                <a:srgbClr val="969696"/>
              </a:solidFill>
            </a:endParaRPr>
          </a:p>
        </p:txBody>
      </p:sp>
      <p:sp>
        <p:nvSpPr>
          <p:cNvPr id="334" name="Google Shape;334;g10117343390_0_131"/>
          <p:cNvSpPr txBox="1"/>
          <p:nvPr/>
        </p:nvSpPr>
        <p:spPr>
          <a:xfrm>
            <a:off x="4038600" y="8026400"/>
            <a:ext cx="38607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25%</a:t>
            </a:r>
            <a:endParaRPr sz="3700">
              <a:solidFill>
                <a:srgbClr val="969696"/>
              </a:solidFill>
            </a:endParaRPr>
          </a:p>
        </p:txBody>
      </p:sp>
      <p:sp>
        <p:nvSpPr>
          <p:cNvPr id="335" name="Google Shape;335;g10117343390_0_131"/>
          <p:cNvSpPr txBox="1"/>
          <p:nvPr/>
        </p:nvSpPr>
        <p:spPr>
          <a:xfrm>
            <a:off x="15214600" y="6248400"/>
            <a:ext cx="56136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b="1"/>
              <a:t>4</a:t>
            </a:r>
            <a:r>
              <a:rPr lang="en-US" sz="3700"/>
              <a:t>%</a:t>
            </a:r>
            <a:endParaRPr sz="3700"/>
          </a:p>
        </p:txBody>
      </p:sp>
      <p:sp>
        <p:nvSpPr>
          <p:cNvPr id="336" name="Google Shape;336;g10117343390_0_131"/>
          <p:cNvSpPr txBox="1"/>
          <p:nvPr/>
        </p:nvSpPr>
        <p:spPr>
          <a:xfrm>
            <a:off x="17119600" y="8026400"/>
            <a:ext cx="36072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b="1"/>
              <a:t>25</a:t>
            </a:r>
            <a:r>
              <a:rPr lang="en-US" sz="3700"/>
              <a:t>%</a:t>
            </a:r>
            <a:endParaRPr sz="3700"/>
          </a:p>
        </p:txBody>
      </p:sp>
      <p:sp>
        <p:nvSpPr>
          <p:cNvPr id="337" name="Google Shape;337;g10117343390_0_131"/>
          <p:cNvSpPr txBox="1"/>
          <p:nvPr/>
        </p:nvSpPr>
        <p:spPr>
          <a:xfrm>
            <a:off x="889000" y="3860800"/>
            <a:ext cx="9880800" cy="18162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4300" b="1">
                <a:solidFill>
                  <a:srgbClr val="969696"/>
                </a:solidFill>
              </a:rPr>
              <a:t>Colorblindness Disproportionately Overrepresented in A11y Resources</a:t>
            </a:r>
            <a:endParaRPr sz="4300" b="1">
              <a:solidFill>
                <a:srgbClr val="969696"/>
              </a:solidFill>
            </a:endParaRPr>
          </a:p>
        </p:txBody>
      </p:sp>
      <p:sp>
        <p:nvSpPr>
          <p:cNvPr id="338" name="Google Shape;338;g10117343390_0_131"/>
          <p:cNvSpPr txBox="1"/>
          <p:nvPr/>
        </p:nvSpPr>
        <p:spPr>
          <a:xfrm>
            <a:off x="13748200" y="3860800"/>
            <a:ext cx="9880800" cy="18162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4300" b="1"/>
              <a:t>Colorblindness Disproportionately Overrepresented in A11y Resources</a:t>
            </a:r>
            <a:endParaRPr sz="4300" b="1"/>
          </a:p>
        </p:txBody>
      </p:sp>
      <p:sp>
        <p:nvSpPr>
          <p:cNvPr id="339" name="Google Shape;339;g10117343390_0_131"/>
          <p:cNvSpPr txBox="1"/>
          <p:nvPr/>
        </p:nvSpPr>
        <p:spPr>
          <a:xfrm>
            <a:off x="1701800" y="9603400"/>
            <a:ext cx="75951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Colorblindness: # of Resources</a:t>
            </a:r>
            <a:endParaRPr sz="3700">
              <a:solidFill>
                <a:srgbClr val="969696"/>
              </a:solidFill>
            </a:endParaRPr>
          </a:p>
        </p:txBody>
      </p:sp>
      <p:sp>
        <p:nvSpPr>
          <p:cNvPr id="340" name="Google Shape;340;g10117343390_0_131"/>
          <p:cNvSpPr txBox="1"/>
          <p:nvPr/>
        </p:nvSpPr>
        <p:spPr>
          <a:xfrm>
            <a:off x="1701800" y="11432200"/>
            <a:ext cx="64767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Low Vision: # of Resources</a:t>
            </a:r>
            <a:endParaRPr sz="3700">
              <a:solidFill>
                <a:srgbClr val="969696"/>
              </a:solidFill>
            </a:endParaRPr>
          </a:p>
        </p:txBody>
      </p:sp>
      <p:sp>
        <p:nvSpPr>
          <p:cNvPr id="341" name="Google Shape;341;g10117343390_0_131"/>
          <p:cNvSpPr txBox="1"/>
          <p:nvPr/>
        </p:nvSpPr>
        <p:spPr>
          <a:xfrm>
            <a:off x="9372600" y="10441600"/>
            <a:ext cx="56136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51</a:t>
            </a:r>
            <a:endParaRPr sz="3700">
              <a:solidFill>
                <a:srgbClr val="969696"/>
              </a:solidFill>
            </a:endParaRPr>
          </a:p>
        </p:txBody>
      </p:sp>
      <p:sp>
        <p:nvSpPr>
          <p:cNvPr id="342" name="Google Shape;342;g10117343390_0_131"/>
          <p:cNvSpPr txBox="1"/>
          <p:nvPr/>
        </p:nvSpPr>
        <p:spPr>
          <a:xfrm>
            <a:off x="2489200" y="12219600"/>
            <a:ext cx="38607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solidFill>
                  <a:srgbClr val="969696"/>
                </a:solidFill>
              </a:rPr>
              <a:t>5</a:t>
            </a:r>
            <a:endParaRPr sz="3700">
              <a:solidFill>
                <a:srgbClr val="969696"/>
              </a:solidFill>
            </a:endParaRPr>
          </a:p>
        </p:txBody>
      </p:sp>
      <p:sp>
        <p:nvSpPr>
          <p:cNvPr id="343" name="Google Shape;343;g10117343390_0_131"/>
          <p:cNvSpPr txBox="1"/>
          <p:nvPr/>
        </p:nvSpPr>
        <p:spPr>
          <a:xfrm>
            <a:off x="14757400" y="9603400"/>
            <a:ext cx="75951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t>Colorblindness: # of Resources</a:t>
            </a:r>
            <a:endParaRPr sz="3700"/>
          </a:p>
        </p:txBody>
      </p:sp>
      <p:sp>
        <p:nvSpPr>
          <p:cNvPr id="344" name="Google Shape;344;g10117343390_0_131"/>
          <p:cNvSpPr txBox="1"/>
          <p:nvPr/>
        </p:nvSpPr>
        <p:spPr>
          <a:xfrm>
            <a:off x="14757400" y="11432200"/>
            <a:ext cx="64767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t>Low Vision: # of Resources</a:t>
            </a:r>
            <a:endParaRPr sz="3700"/>
          </a:p>
        </p:txBody>
      </p:sp>
      <p:sp>
        <p:nvSpPr>
          <p:cNvPr id="345" name="Google Shape;345;g10117343390_0_131"/>
          <p:cNvSpPr txBox="1"/>
          <p:nvPr/>
        </p:nvSpPr>
        <p:spPr>
          <a:xfrm>
            <a:off x="22428200" y="10441600"/>
            <a:ext cx="14223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b="1"/>
              <a:t>51</a:t>
            </a:r>
            <a:endParaRPr sz="3700" b="1"/>
          </a:p>
        </p:txBody>
      </p:sp>
      <p:sp>
        <p:nvSpPr>
          <p:cNvPr id="346" name="Google Shape;346;g10117343390_0_131"/>
          <p:cNvSpPr txBox="1"/>
          <p:nvPr/>
        </p:nvSpPr>
        <p:spPr>
          <a:xfrm>
            <a:off x="15544800" y="12219600"/>
            <a:ext cx="3860700" cy="10620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b="1"/>
              <a:t>5</a:t>
            </a:r>
            <a:endParaRPr sz="3700"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0117343390_0_170"/>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Use High Contrast Text</a:t>
            </a:r>
            <a:endParaRPr/>
          </a:p>
        </p:txBody>
      </p:sp>
      <p:sp>
        <p:nvSpPr>
          <p:cNvPr id="352" name="Google Shape;352;g10117343390_0_170"/>
          <p:cNvSpPr txBox="1">
            <a:spLocks noGrp="1"/>
          </p:cNvSpPr>
          <p:nvPr>
            <p:ph type="body" idx="1"/>
          </p:nvPr>
        </p:nvSpPr>
        <p:spPr>
          <a:xfrm>
            <a:off x="831200" y="3073267"/>
            <a:ext cx="6661500" cy="9110400"/>
          </a:xfrm>
          <a:prstGeom prst="rect">
            <a:avLst/>
          </a:prstGeom>
        </p:spPr>
        <p:txBody>
          <a:bodyPr spcFirstLastPara="1" wrap="square" lIns="50800" tIns="50800" rIns="50800" bIns="50800" anchor="t" anchorCtr="0">
            <a:normAutofit/>
          </a:bodyPr>
          <a:lstStyle/>
          <a:p>
            <a:pPr marL="0" lvl="0" indent="0" algn="l" rtl="0">
              <a:spcBef>
                <a:spcPts val="1800"/>
              </a:spcBef>
              <a:spcAft>
                <a:spcPts val="0"/>
              </a:spcAft>
              <a:buNone/>
            </a:pPr>
            <a:r>
              <a:rPr lang="en-US"/>
              <a:t>Text needs at least </a:t>
            </a:r>
            <a:r>
              <a:rPr lang="en-US" b="1"/>
              <a:t>4.5:1</a:t>
            </a:r>
            <a:r>
              <a:rPr lang="en-US"/>
              <a:t> contrast against its background.</a:t>
            </a:r>
            <a:endParaRPr/>
          </a:p>
          <a:p>
            <a:pPr marL="0" lvl="0" indent="0" algn="l" rtl="0">
              <a:spcBef>
                <a:spcPts val="1800"/>
              </a:spcBef>
              <a:spcAft>
                <a:spcPts val="0"/>
              </a:spcAft>
              <a:buNone/>
            </a:pPr>
            <a:r>
              <a:rPr lang="en-US"/>
              <a:t>Large text (bold </a:t>
            </a:r>
            <a:r>
              <a:rPr lang="en-US" i="1"/>
              <a:t>and </a:t>
            </a:r>
            <a:r>
              <a:rPr lang="en-US"/>
              <a:t>16pt or larger) can be </a:t>
            </a:r>
            <a:r>
              <a:rPr lang="en-US" b="1"/>
              <a:t>3:1</a:t>
            </a:r>
            <a:r>
              <a:rPr lang="en-US"/>
              <a:t> or higher.</a:t>
            </a:r>
            <a:endParaRPr/>
          </a:p>
        </p:txBody>
      </p:sp>
      <p:pic>
        <p:nvPicPr>
          <p:cNvPr id="353" name="Google Shape;353;g10117343390_0_170" title="user interface showing that a light grey text fails contrast with a 2.95 to 1 ratio against white"/>
          <p:cNvPicPr preferRelativeResize="0"/>
          <p:nvPr/>
        </p:nvPicPr>
        <p:blipFill>
          <a:blip r:embed="rId3">
            <a:alphaModFix/>
          </a:blip>
          <a:stretch>
            <a:fillRect/>
          </a:stretch>
        </p:blipFill>
        <p:spPr>
          <a:xfrm>
            <a:off x="8907000" y="3120333"/>
            <a:ext cx="14645806" cy="1018926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0117343390_0_176"/>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Use High Contrast Geometries</a:t>
            </a:r>
            <a:endParaRPr/>
          </a:p>
        </p:txBody>
      </p:sp>
      <p:sp>
        <p:nvSpPr>
          <p:cNvPr id="359" name="Google Shape;359;g10117343390_0_176"/>
          <p:cNvSpPr txBox="1">
            <a:spLocks noGrp="1"/>
          </p:cNvSpPr>
          <p:nvPr>
            <p:ph type="body" idx="1"/>
          </p:nvPr>
        </p:nvSpPr>
        <p:spPr>
          <a:xfrm>
            <a:off x="831200" y="3073267"/>
            <a:ext cx="7507200" cy="9110400"/>
          </a:xfrm>
          <a:prstGeom prst="rect">
            <a:avLst/>
          </a:prstGeom>
        </p:spPr>
        <p:txBody>
          <a:bodyPr spcFirstLastPara="1" wrap="square" lIns="50800" tIns="50800" rIns="50800" bIns="50800" anchor="t" anchorCtr="0">
            <a:normAutofit/>
          </a:bodyPr>
          <a:lstStyle/>
          <a:p>
            <a:pPr marL="0" lvl="0" indent="0" algn="l" rtl="0">
              <a:spcBef>
                <a:spcPts val="1800"/>
              </a:spcBef>
              <a:spcAft>
                <a:spcPts val="0"/>
              </a:spcAft>
              <a:buNone/>
            </a:pPr>
            <a:r>
              <a:rPr lang="en-US"/>
              <a:t>Chart elements need at least </a:t>
            </a:r>
            <a:r>
              <a:rPr lang="en-US" b="1"/>
              <a:t>3:1</a:t>
            </a:r>
            <a:r>
              <a:rPr lang="en-US"/>
              <a:t> contrast against their background.</a:t>
            </a:r>
            <a:endParaRPr/>
          </a:p>
        </p:txBody>
      </p:sp>
      <p:pic>
        <p:nvPicPr>
          <p:cNvPr id="360" name="Google Shape;360;g10117343390_0_176" title="user interface showing that a light grey geometry color fails contrast with a 1.14 to 1 ratio against another light grey"/>
          <p:cNvPicPr preferRelativeResize="0"/>
          <p:nvPr/>
        </p:nvPicPr>
        <p:blipFill>
          <a:blip r:embed="rId3">
            <a:alphaModFix/>
          </a:blip>
          <a:stretch>
            <a:fillRect/>
          </a:stretch>
        </p:blipFill>
        <p:spPr>
          <a:xfrm>
            <a:off x="8907000" y="3013133"/>
            <a:ext cx="14835733" cy="865589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0117343390_0_239"/>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Don’t rely on color alone! </a:t>
            </a:r>
            <a:endParaRPr/>
          </a:p>
        </p:txBody>
      </p:sp>
      <p:pic>
        <p:nvPicPr>
          <p:cNvPr id="366" name="Google Shape;366;g10117343390_0_239" descr="the line chart on the left shows two lines, each with different colors. The caption reads &quot;What people with normal vision see.&quot; The line chart on the right shows two lines, but the colors are the same. The second caption reads, &quot;what green-blind people see, 1% of men.&quot;" title="two pairs of line charts"/>
          <p:cNvPicPr preferRelativeResize="0"/>
          <p:nvPr/>
        </p:nvPicPr>
        <p:blipFill>
          <a:blip r:embed="rId3">
            <a:alphaModFix/>
          </a:blip>
          <a:stretch>
            <a:fillRect/>
          </a:stretch>
        </p:blipFill>
        <p:spPr>
          <a:xfrm>
            <a:off x="194225" y="5048933"/>
            <a:ext cx="13087350" cy="5429250"/>
          </a:xfrm>
          <a:prstGeom prst="rect">
            <a:avLst/>
          </a:prstGeom>
          <a:noFill/>
          <a:ln>
            <a:noFill/>
          </a:ln>
        </p:spPr>
      </p:pic>
      <p:pic>
        <p:nvPicPr>
          <p:cNvPr id="367" name="Google Shape;367;g10117343390_0_239" title="two lines, each with a different color and dash pattern"/>
          <p:cNvPicPr preferRelativeResize="0"/>
          <p:nvPr/>
        </p:nvPicPr>
        <p:blipFill>
          <a:blip r:embed="rId4">
            <a:alphaModFix/>
          </a:blip>
          <a:stretch>
            <a:fillRect/>
          </a:stretch>
        </p:blipFill>
        <p:spPr>
          <a:xfrm>
            <a:off x="13407000" y="3968146"/>
            <a:ext cx="10630374" cy="7590827"/>
          </a:xfrm>
          <a:prstGeom prst="rect">
            <a:avLst/>
          </a:prstGeom>
          <a:noFill/>
          <a:ln>
            <a:noFill/>
          </a:ln>
        </p:spPr>
      </p:pic>
      <p:sp>
        <p:nvSpPr>
          <p:cNvPr id="368" name="Google Shape;368;g10117343390_0_239"/>
          <p:cNvSpPr txBox="1">
            <a:spLocks noGrp="1"/>
          </p:cNvSpPr>
          <p:nvPr>
            <p:ph type="body" idx="1"/>
          </p:nvPr>
        </p:nvSpPr>
        <p:spPr>
          <a:xfrm>
            <a:off x="1206500" y="2372962"/>
            <a:ext cx="21971100" cy="934800"/>
          </a:xfrm>
          <a:prstGeom prst="rect">
            <a:avLst/>
          </a:prstGeom>
        </p:spPr>
        <p:txBody>
          <a:bodyPr spcFirstLastPara="1" wrap="square" lIns="50800" tIns="50800" rIns="50800" bIns="50800" anchor="t" anchorCtr="0">
            <a:normAutofit fontScale="92500" lnSpcReduction="10000"/>
          </a:bodyPr>
          <a:lstStyle/>
          <a:p>
            <a:pPr marL="0" lvl="0" indent="0" algn="l" rtl="0">
              <a:spcBef>
                <a:spcPts val="1800"/>
              </a:spcBef>
              <a:spcAft>
                <a:spcPts val="0"/>
              </a:spcAft>
              <a:buNone/>
            </a:pPr>
            <a:r>
              <a:rPr lang="en-US"/>
              <a:t>(Muth) </a:t>
            </a:r>
            <a:r>
              <a:rPr lang="en-US" u="sng">
                <a:solidFill>
                  <a:schemeClr val="hlink"/>
                </a:solidFill>
                <a:hlinkClick r:id="rId5"/>
              </a:rPr>
              <a:t>https://blog.datawrapper.de/colorblindness-part2/</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0117343390_0_231"/>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Add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alt</a:t>
            </a:r>
            <a:r>
              <a:rPr lang="en-US"/>
              <a:t> text</a:t>
            </a:r>
            <a:endParaRPr/>
          </a:p>
        </p:txBody>
      </p:sp>
      <p:sp>
        <p:nvSpPr>
          <p:cNvPr id="374" name="Google Shape;374;g10117343390_0_231"/>
          <p:cNvSpPr txBox="1">
            <a:spLocks noGrp="1"/>
          </p:cNvSpPr>
          <p:nvPr>
            <p:ph type="body" idx="1"/>
          </p:nvPr>
        </p:nvSpPr>
        <p:spPr>
          <a:xfrm>
            <a:off x="831200" y="3073275"/>
            <a:ext cx="10835700" cy="9110400"/>
          </a:xfrm>
          <a:prstGeom prst="rect">
            <a:avLst/>
          </a:prstGeom>
        </p:spPr>
        <p:txBody>
          <a:bodyPr spcFirstLastPara="1" wrap="square" lIns="50800" tIns="50800" rIns="50800" bIns="50800" anchor="t" anchorCtr="0">
            <a:normAutofit/>
          </a:bodyPr>
          <a:lstStyle/>
          <a:p>
            <a:pPr marL="0" lvl="0" indent="0" algn="l" rtl="0">
              <a:spcBef>
                <a:spcPts val="1800"/>
              </a:spcBef>
              <a:spcAft>
                <a:spcPts val="0"/>
              </a:spcAft>
              <a:buNone/>
            </a:pPr>
            <a:r>
              <a:rPr lang="en-US"/>
              <a:t>There is great research on alt text, but the most important thing to know is that you should add it to every image you post online (including twitter), in a document, or presentation.</a:t>
            </a:r>
            <a:endParaRPr/>
          </a:p>
          <a:p>
            <a:pPr marL="0" lvl="0" indent="0" algn="l" rtl="0">
              <a:spcBef>
                <a:spcPts val="1800"/>
              </a:spcBef>
              <a:spcAft>
                <a:spcPts val="0"/>
              </a:spcAft>
              <a:buNone/>
            </a:pPr>
            <a:endParaRPr/>
          </a:p>
          <a:p>
            <a:pPr marL="0" lvl="0" indent="0" algn="l" rtl="0">
              <a:spcBef>
                <a:spcPts val="1800"/>
              </a:spcBef>
              <a:spcAft>
                <a:spcPts val="0"/>
              </a:spcAft>
              <a:buNone/>
            </a:pPr>
            <a:r>
              <a:rPr lang="en-US"/>
              <a:t>Guidance: </a:t>
            </a:r>
            <a:r>
              <a:rPr lang="en-US" u="sng">
                <a:solidFill>
                  <a:schemeClr val="hlink"/>
                </a:solidFill>
                <a:hlinkClick r:id="rId3"/>
              </a:rPr>
              <a:t>https://medium.com/nightingale/writing-alt-text-for-data-visualization-2a218ef43f81</a:t>
            </a:r>
            <a:endParaRPr/>
          </a:p>
          <a:p>
            <a:pPr marL="0" lvl="0" indent="0" algn="l" rtl="0">
              <a:spcBef>
                <a:spcPts val="1800"/>
              </a:spcBef>
              <a:spcAft>
                <a:spcPts val="0"/>
              </a:spcAft>
              <a:buNone/>
            </a:pPr>
            <a:endParaRPr/>
          </a:p>
        </p:txBody>
      </p:sp>
      <p:pic>
        <p:nvPicPr>
          <p:cNvPr id="375" name="Google Shape;375;g10117343390_0_231" descr="Framework for simple, clear alt text:&#10;alt equals chart type of type of data where reason for including chart. Include a link to a data source somewhere in the text."/>
          <p:cNvPicPr preferRelativeResize="0"/>
          <p:nvPr/>
        </p:nvPicPr>
        <p:blipFill>
          <a:blip r:embed="rId4">
            <a:alphaModFix/>
          </a:blip>
          <a:stretch>
            <a:fillRect/>
          </a:stretch>
        </p:blipFill>
        <p:spPr>
          <a:xfrm>
            <a:off x="12362975" y="5334600"/>
            <a:ext cx="8839204" cy="38295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a:xfrm>
            <a:off x="1206500" y="5478399"/>
            <a:ext cx="21971000" cy="2759202"/>
          </a:xfrm>
        </p:spPr>
        <p:txBody>
          <a:bodyPr>
            <a:normAutofit/>
          </a:bodyPr>
          <a:lstStyle/>
          <a:p>
            <a:r>
              <a:rPr lang="en-US" sz="8800" dirty="0"/>
              <a:t>Can you be a practicing researcher without access to the research that others are doing?</a:t>
            </a: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7</a:t>
            </a:fld>
            <a:endParaRPr lang="en-US" dirty="0"/>
          </a:p>
        </p:txBody>
      </p:sp>
    </p:spTree>
    <p:extLst>
      <p:ext uri="{BB962C8B-B14F-4D97-AF65-F5344CB8AC3E}">
        <p14:creationId xmlns:p14="http://schemas.microsoft.com/office/powerpoint/2010/main" val="71459692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0117343390_0_256"/>
          <p:cNvSpPr txBox="1">
            <a:spLocks noGrp="1"/>
          </p:cNvSpPr>
          <p:nvPr>
            <p:ph type="title"/>
          </p:nvPr>
        </p:nvSpPr>
        <p:spPr>
          <a:xfrm>
            <a:off x="1206450" y="3980034"/>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Perceivable Evaluation Toolkit:</a:t>
            </a:r>
            <a:endParaRPr/>
          </a:p>
        </p:txBody>
      </p:sp>
      <p:sp>
        <p:nvSpPr>
          <p:cNvPr id="381" name="Google Shape;381;g10117343390_0_256"/>
          <p:cNvSpPr txBox="1">
            <a:spLocks noGrp="1"/>
          </p:cNvSpPr>
          <p:nvPr>
            <p:ph type="body" idx="1"/>
          </p:nvPr>
        </p:nvSpPr>
        <p:spPr>
          <a:xfrm>
            <a:off x="1206450" y="5273462"/>
            <a:ext cx="21971100" cy="4462500"/>
          </a:xfrm>
          <a:prstGeom prst="rect">
            <a:avLst/>
          </a:prstGeom>
        </p:spPr>
        <p:txBody>
          <a:bodyPr spcFirstLastPara="1" wrap="square" lIns="45700" tIns="45700" rIns="45700" bIns="45700" anchor="t" anchorCtr="0">
            <a:normAutofit/>
          </a:bodyPr>
          <a:lstStyle/>
          <a:p>
            <a:pPr marL="914400" lvl="0" indent="-577850" algn="l" rtl="0">
              <a:spcBef>
                <a:spcPts val="1800"/>
              </a:spcBef>
              <a:spcAft>
                <a:spcPts val="0"/>
              </a:spcAft>
              <a:buSzPts val="5500"/>
              <a:buAutoNum type="arabicPeriod"/>
            </a:pPr>
            <a:r>
              <a:rPr lang="en-US" dirty="0">
                <a:solidFill>
                  <a:schemeClr val="hlink"/>
                </a:solidFill>
              </a:rPr>
              <a:t> </a:t>
            </a:r>
            <a:r>
              <a:rPr lang="en-US" u="sng" dirty="0">
                <a:solidFill>
                  <a:schemeClr val="hlink"/>
                </a:solidFill>
                <a:hlinkClick r:id="rId3"/>
              </a:rPr>
              <a:t>Contrast Checker</a:t>
            </a:r>
            <a:endParaRPr dirty="0"/>
          </a:p>
          <a:p>
            <a:pPr marL="914400" lvl="0" indent="-577850" algn="l" rtl="0">
              <a:spcBef>
                <a:spcPts val="0"/>
              </a:spcBef>
              <a:spcAft>
                <a:spcPts val="0"/>
              </a:spcAft>
              <a:buSzPts val="5500"/>
              <a:buAutoNum type="arabicPeriod"/>
            </a:pPr>
            <a:r>
              <a:rPr lang="en-US" dirty="0"/>
              <a:t> Safe color design </a:t>
            </a:r>
            <a:endParaRPr dirty="0"/>
          </a:p>
          <a:p>
            <a:pPr marL="1371600" lvl="1" indent="-533400" algn="l" rtl="0">
              <a:spcBef>
                <a:spcPts val="0"/>
              </a:spcBef>
              <a:spcAft>
                <a:spcPts val="0"/>
              </a:spcAft>
              <a:buSzPts val="4800"/>
              <a:buAutoNum type="alphaLcPeriod"/>
            </a:pPr>
            <a:r>
              <a:rPr lang="en-US" dirty="0">
                <a:solidFill>
                  <a:schemeClr val="hlink"/>
                </a:solidFill>
              </a:rPr>
              <a:t> </a:t>
            </a:r>
            <a:r>
              <a:rPr lang="en-US" u="sng" dirty="0">
                <a:solidFill>
                  <a:schemeClr val="hlink"/>
                </a:solidFill>
                <a:hlinkClick r:id="rId4"/>
              </a:rPr>
              <a:t>CVD Checker</a:t>
            </a:r>
            <a:endParaRPr dirty="0"/>
          </a:p>
          <a:p>
            <a:pPr marL="1371600" lvl="1" indent="-533400" algn="l" rtl="0">
              <a:spcBef>
                <a:spcPts val="0"/>
              </a:spcBef>
              <a:spcAft>
                <a:spcPts val="0"/>
              </a:spcAft>
              <a:buSzPts val="4800"/>
              <a:buAutoNum type="alphaLcPeriod"/>
            </a:pPr>
            <a:r>
              <a:rPr lang="en-US" dirty="0">
                <a:solidFill>
                  <a:schemeClr val="hlink"/>
                </a:solidFill>
              </a:rPr>
              <a:t> </a:t>
            </a:r>
            <a:r>
              <a:rPr lang="en-US" u="sng" dirty="0">
                <a:solidFill>
                  <a:schemeClr val="hlink"/>
                </a:solidFill>
                <a:hlinkClick r:id="rId5"/>
              </a:rPr>
              <a:t>Redundant encoding design ideas</a:t>
            </a:r>
            <a:endParaRPr dirty="0"/>
          </a:p>
          <a:p>
            <a:pPr marL="914400" lvl="0" indent="-577850" algn="l" rtl="0">
              <a:spcBef>
                <a:spcPts val="0"/>
              </a:spcBef>
              <a:spcAft>
                <a:spcPts val="0"/>
              </a:spcAft>
              <a:buSzPts val="5500"/>
              <a:buAutoNum type="arabicPeriod"/>
            </a:pPr>
            <a:r>
              <a:rPr lang="en-US" dirty="0">
                <a:solidFill>
                  <a:schemeClr val="hlink"/>
                </a:solidFill>
              </a:rPr>
              <a:t> </a:t>
            </a:r>
            <a:r>
              <a:rPr lang="en-US" u="sng" dirty="0">
                <a:solidFill>
                  <a:schemeClr val="hlink"/>
                </a:solidFill>
                <a:hlinkClick r:id="rId6"/>
              </a:rPr>
              <a:t>Alt Text</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10104eaf235_1_45"/>
          <p:cNvSpPr txBox="1">
            <a:spLocks noGrp="1"/>
          </p:cNvSpPr>
          <p:nvPr>
            <p:ph type="title"/>
          </p:nvPr>
        </p:nvSpPr>
        <p:spPr>
          <a:xfrm>
            <a:off x="1206450" y="5743875"/>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Operable</a:t>
            </a:r>
            <a:endParaRPr/>
          </a:p>
        </p:txBody>
      </p:sp>
      <p:sp>
        <p:nvSpPr>
          <p:cNvPr id="387" name="Google Shape;387;g10104eaf235_1_45"/>
          <p:cNvSpPr txBox="1">
            <a:spLocks noGrp="1"/>
          </p:cNvSpPr>
          <p:nvPr>
            <p:ph type="body" idx="1"/>
          </p:nvPr>
        </p:nvSpPr>
        <p:spPr>
          <a:xfrm>
            <a:off x="1206450" y="7037337"/>
            <a:ext cx="21971100" cy="934800"/>
          </a:xfrm>
          <a:prstGeom prst="rect">
            <a:avLst/>
          </a:prstGeom>
        </p:spPr>
        <p:txBody>
          <a:bodyPr spcFirstLastPara="1" wrap="square" lIns="45700" tIns="45700" rIns="45700" bIns="45700" anchor="t" anchorCtr="0">
            <a:normAutofit fontScale="85000" lnSpcReduction="20000"/>
          </a:bodyPr>
          <a:lstStyle/>
          <a:p>
            <a:pPr marL="0" lvl="0" indent="0" algn="l" rtl="0">
              <a:spcBef>
                <a:spcPts val="1800"/>
              </a:spcBef>
              <a:spcAft>
                <a:spcPts val="0"/>
              </a:spcAft>
              <a:buNone/>
            </a:pPr>
            <a:r>
              <a:rPr lang="en-US"/>
              <a:t>Can someone operate this in multiple ways? Is each way easy?</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0117343390_0_261"/>
          <p:cNvSpPr txBox="1">
            <a:spLocks noGrp="1"/>
          </p:cNvSpPr>
          <p:nvPr>
            <p:ph type="title"/>
          </p:nvPr>
        </p:nvSpPr>
        <p:spPr>
          <a:xfrm>
            <a:off x="1206450" y="5743871"/>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Operable Checklist:</a:t>
            </a:r>
            <a:endParaRPr/>
          </a:p>
        </p:txBody>
      </p:sp>
      <p:sp>
        <p:nvSpPr>
          <p:cNvPr id="393" name="Google Shape;393;g10117343390_0_261"/>
          <p:cNvSpPr txBox="1">
            <a:spLocks noGrp="1"/>
          </p:cNvSpPr>
          <p:nvPr>
            <p:ph type="body" idx="1"/>
          </p:nvPr>
        </p:nvSpPr>
        <p:spPr>
          <a:xfrm>
            <a:off x="1206450" y="7037300"/>
            <a:ext cx="21971100" cy="4462500"/>
          </a:xfrm>
          <a:prstGeom prst="rect">
            <a:avLst/>
          </a:prstGeom>
        </p:spPr>
        <p:txBody>
          <a:bodyPr spcFirstLastPara="1" wrap="square" lIns="45700" tIns="45700" rIns="45700" bIns="45700" anchor="t" anchorCtr="0">
            <a:normAutofit/>
          </a:bodyPr>
          <a:lstStyle/>
          <a:p>
            <a:pPr marL="914400" lvl="0" indent="-577850" algn="l" rtl="0">
              <a:spcBef>
                <a:spcPts val="1800"/>
              </a:spcBef>
              <a:spcAft>
                <a:spcPts val="0"/>
              </a:spcAft>
              <a:buSzPts val="5500"/>
              <a:buAutoNum type="arabicPeriod"/>
            </a:pPr>
            <a:r>
              <a:rPr lang="en-US" dirty="0"/>
              <a:t> Mouse</a:t>
            </a:r>
            <a:endParaRPr dirty="0"/>
          </a:p>
          <a:p>
            <a:pPr marL="914400" lvl="0" indent="-577850" algn="l" rtl="0">
              <a:spcBef>
                <a:spcPts val="0"/>
              </a:spcBef>
              <a:spcAft>
                <a:spcPts val="0"/>
              </a:spcAft>
              <a:buSzPts val="5500"/>
              <a:buAutoNum type="arabicPeriod"/>
            </a:pPr>
            <a:r>
              <a:rPr lang="en-US" dirty="0"/>
              <a:t> Keyboard-only</a:t>
            </a:r>
            <a:endParaRPr dirty="0"/>
          </a:p>
          <a:p>
            <a:pPr marL="914400" lvl="0" indent="-577850" algn="l" rtl="0">
              <a:spcBef>
                <a:spcPts val="0"/>
              </a:spcBef>
              <a:spcAft>
                <a:spcPts val="0"/>
              </a:spcAft>
              <a:buSzPts val="5500"/>
              <a:buAutoNum type="arabicPeriod"/>
            </a:pPr>
            <a:r>
              <a:rPr lang="en-US" dirty="0"/>
              <a:t> Screen Reader</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0117343390_0_119"/>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Ensure Keyboard Access (if interactive)</a:t>
            </a:r>
            <a:endParaRPr/>
          </a:p>
        </p:txBody>
      </p:sp>
      <p:pic>
        <p:nvPicPr>
          <p:cNvPr id="399" name="Google Shape;399;g10117343390_0_119" title="An interactive chart that shows a mouse hovering to indicate user focus."/>
          <p:cNvPicPr preferRelativeResize="0"/>
          <p:nvPr/>
        </p:nvPicPr>
        <p:blipFill>
          <a:blip r:embed="rId3">
            <a:alphaModFix/>
          </a:blip>
          <a:stretch>
            <a:fillRect/>
          </a:stretch>
        </p:blipFill>
        <p:spPr>
          <a:xfrm>
            <a:off x="7124667" y="3530600"/>
            <a:ext cx="10134600" cy="78232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0117343390_0_124"/>
          <p:cNvSpPr txBox="1">
            <a:spLocks noGrp="1"/>
          </p:cNvSpPr>
          <p:nvPr>
            <p:ph type="title"/>
          </p:nvPr>
        </p:nvSpPr>
        <p:spPr>
          <a:xfrm>
            <a:off x="831200" y="1186733"/>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Indicate keyboard focus, use multi-modal style</a:t>
            </a:r>
            <a:endParaRPr/>
          </a:p>
        </p:txBody>
      </p:sp>
      <p:pic>
        <p:nvPicPr>
          <p:cNvPr id="405" name="Google Shape;405;g10117343390_0_124" title="Bar chart with a keyboard focus indicator around an element."/>
          <p:cNvPicPr preferRelativeResize="0"/>
          <p:nvPr/>
        </p:nvPicPr>
        <p:blipFill>
          <a:blip r:embed="rId3">
            <a:alphaModFix/>
          </a:blip>
          <a:stretch>
            <a:fillRect/>
          </a:stretch>
        </p:blipFill>
        <p:spPr>
          <a:xfrm>
            <a:off x="5943567" y="2819400"/>
            <a:ext cx="12496800" cy="6502400"/>
          </a:xfrm>
          <a:prstGeom prst="rect">
            <a:avLst/>
          </a:prstGeom>
          <a:noFill/>
          <a:ln>
            <a:noFill/>
          </a:ln>
        </p:spPr>
      </p:pic>
      <p:cxnSp>
        <p:nvCxnSpPr>
          <p:cNvPr id="406" name="Google Shape;406;g10117343390_0_124"/>
          <p:cNvCxnSpPr/>
          <p:nvPr/>
        </p:nvCxnSpPr>
        <p:spPr>
          <a:xfrm rot="10800000">
            <a:off x="8845800" y="8762700"/>
            <a:ext cx="864000" cy="1676700"/>
          </a:xfrm>
          <a:prstGeom prst="straightConnector1">
            <a:avLst/>
          </a:prstGeom>
          <a:noFill/>
          <a:ln w="9525" cap="flat" cmpd="sng">
            <a:solidFill>
              <a:schemeClr val="dk2"/>
            </a:solidFill>
            <a:prstDash val="solid"/>
            <a:round/>
            <a:headEnd type="none" w="med" len="med"/>
            <a:tailEnd type="triangle" w="med" len="med"/>
          </a:ln>
        </p:spPr>
      </p:cxnSp>
      <p:sp>
        <p:nvSpPr>
          <p:cNvPr id="407" name="Google Shape;407;g10117343390_0_124"/>
          <p:cNvSpPr txBox="1"/>
          <p:nvPr/>
        </p:nvSpPr>
        <p:spPr>
          <a:xfrm>
            <a:off x="6756400" y="10439400"/>
            <a:ext cx="10871100" cy="2201100"/>
          </a:xfrm>
          <a:prstGeom prst="rect">
            <a:avLst/>
          </a:prstGeom>
          <a:noFill/>
          <a:ln>
            <a:noFill/>
          </a:ln>
        </p:spPr>
        <p:txBody>
          <a:bodyPr spcFirstLastPara="1" wrap="square" lIns="243800" tIns="243800" rIns="243800" bIns="243800" anchor="t" anchorCtr="0">
            <a:spAutoFit/>
          </a:bodyPr>
          <a:lstStyle/>
          <a:p>
            <a:pPr marL="0" lvl="0" indent="0" algn="l" rtl="0">
              <a:spcBef>
                <a:spcPts val="0"/>
              </a:spcBef>
              <a:spcAft>
                <a:spcPts val="0"/>
              </a:spcAft>
              <a:buNone/>
            </a:pPr>
            <a:r>
              <a:rPr lang="en-US" sz="3700"/>
              <a:t>This is a keyboard focus indicator (outer border) with the same styling effect applied on mouse hover (inner dashed white lines and blue fill)</a:t>
            </a:r>
            <a:endParaRPr sz="37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0117343390_0_266"/>
          <p:cNvSpPr txBox="1">
            <a:spLocks noGrp="1"/>
          </p:cNvSpPr>
          <p:nvPr>
            <p:ph type="title"/>
          </p:nvPr>
        </p:nvSpPr>
        <p:spPr>
          <a:xfrm>
            <a:off x="1206500" y="1040358"/>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Why Keyboard-only?</a:t>
            </a:r>
            <a:endParaRPr/>
          </a:p>
        </p:txBody>
      </p:sp>
      <p:sp>
        <p:nvSpPr>
          <p:cNvPr id="413" name="Google Shape;413;g10117343390_0_266"/>
          <p:cNvSpPr txBox="1"/>
          <p:nvPr/>
        </p:nvSpPr>
        <p:spPr>
          <a:xfrm>
            <a:off x="7004375" y="11687875"/>
            <a:ext cx="9450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u="sng">
                <a:solidFill>
                  <a:schemeClr val="hlink"/>
                </a:solidFill>
                <a:hlinkClick r:id="rId3"/>
              </a:rPr>
              <a:t>https://vega.github.io/vega-lite/examples/selection_heatmap.html</a:t>
            </a:r>
            <a:endParaRPr sz="2500"/>
          </a:p>
        </p:txBody>
      </p:sp>
      <p:pic>
        <p:nvPicPr>
          <p:cNvPr id="414" name="Google Shape;414;g10117343390_0_266" title="selectable heat map screenshot">
            <a:hlinkClick r:id="rId3"/>
          </p:cNvPr>
          <p:cNvPicPr preferRelativeResize="0"/>
          <p:nvPr/>
        </p:nvPicPr>
        <p:blipFill>
          <a:blip r:embed="rId4">
            <a:alphaModFix/>
          </a:blip>
          <a:stretch>
            <a:fillRect/>
          </a:stretch>
        </p:blipFill>
        <p:spPr>
          <a:xfrm>
            <a:off x="6298199" y="3449900"/>
            <a:ext cx="10862950" cy="8064649"/>
          </a:xfrm>
          <a:prstGeom prst="rect">
            <a:avLst/>
          </a:prstGeom>
          <a:noFill/>
          <a:ln>
            <a:noFill/>
          </a:ln>
        </p:spPr>
      </p:pic>
      <p:sp>
        <p:nvSpPr>
          <p:cNvPr id="415" name="Google Shape;415;g10117343390_0_266"/>
          <p:cNvSpPr txBox="1">
            <a:spLocks noGrp="1"/>
          </p:cNvSpPr>
          <p:nvPr>
            <p:ph type="body" idx="1"/>
          </p:nvPr>
        </p:nvSpPr>
        <p:spPr>
          <a:xfrm>
            <a:off x="1206500" y="2404512"/>
            <a:ext cx="21971100" cy="934800"/>
          </a:xfrm>
          <a:prstGeom prst="rect">
            <a:avLst/>
          </a:prstGeom>
        </p:spPr>
        <p:txBody>
          <a:bodyPr spcFirstLastPara="1" wrap="square" lIns="50800" tIns="50800" rIns="50800" bIns="50800" anchor="t" anchorCtr="0">
            <a:normAutofit fontScale="92500" lnSpcReduction="10000"/>
          </a:bodyPr>
          <a:lstStyle/>
          <a:p>
            <a:pPr marL="0" lvl="0" indent="0" algn="l" rtl="0">
              <a:spcBef>
                <a:spcPts val="1800"/>
              </a:spcBef>
              <a:spcAft>
                <a:spcPts val="0"/>
              </a:spcAft>
              <a:buNone/>
            </a:pPr>
            <a:r>
              <a:rPr lang="en-US"/>
              <a:t>Some things work for screen readers but not for keyboard-only users!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10117343390_0_288"/>
          <p:cNvSpPr txBox="1">
            <a:spLocks noGrp="1"/>
          </p:cNvSpPr>
          <p:nvPr>
            <p:ph type="title"/>
          </p:nvPr>
        </p:nvSpPr>
        <p:spPr>
          <a:xfrm>
            <a:off x="1206500" y="1040358"/>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Keyboard only example:</a:t>
            </a:r>
            <a:endParaRPr/>
          </a:p>
        </p:txBody>
      </p:sp>
      <p:sp>
        <p:nvSpPr>
          <p:cNvPr id="421" name="Google Shape;421;g10117343390_0_288"/>
          <p:cNvSpPr txBox="1"/>
          <p:nvPr/>
        </p:nvSpPr>
        <p:spPr>
          <a:xfrm>
            <a:off x="6609450" y="11646050"/>
            <a:ext cx="11165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u="sng">
                <a:solidFill>
                  <a:schemeClr val="hlink"/>
                </a:solidFill>
                <a:hlinkClick r:id="rId3"/>
              </a:rPr>
              <a:t>https://observablehq.com/@frankelavsky/experimental-color-scale-textures</a:t>
            </a:r>
            <a:endParaRPr sz="2500"/>
          </a:p>
        </p:txBody>
      </p:sp>
      <p:pic>
        <p:nvPicPr>
          <p:cNvPr id="422" name="Google Shape;422;g10117343390_0_288" title="heat map">
            <a:hlinkClick r:id="rId3"/>
          </p:cNvPr>
          <p:cNvPicPr preferRelativeResize="0"/>
          <p:nvPr/>
        </p:nvPicPr>
        <p:blipFill>
          <a:blip r:embed="rId4">
            <a:alphaModFix/>
          </a:blip>
          <a:stretch>
            <a:fillRect/>
          </a:stretch>
        </p:blipFill>
        <p:spPr>
          <a:xfrm>
            <a:off x="5206226" y="2268100"/>
            <a:ext cx="12335476" cy="922554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10117343390_0_281"/>
          <p:cNvSpPr txBox="1">
            <a:spLocks noGrp="1"/>
          </p:cNvSpPr>
          <p:nvPr>
            <p:ph type="title"/>
          </p:nvPr>
        </p:nvSpPr>
        <p:spPr>
          <a:xfrm>
            <a:off x="1206450" y="3980034"/>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Operable Evaluation Toolkit:</a:t>
            </a:r>
            <a:endParaRPr/>
          </a:p>
        </p:txBody>
      </p:sp>
      <p:sp>
        <p:nvSpPr>
          <p:cNvPr id="428" name="Google Shape;428;g10117343390_0_281"/>
          <p:cNvSpPr txBox="1">
            <a:spLocks noGrp="1"/>
          </p:cNvSpPr>
          <p:nvPr>
            <p:ph type="body" idx="1"/>
          </p:nvPr>
        </p:nvSpPr>
        <p:spPr>
          <a:xfrm>
            <a:off x="1206450" y="5273462"/>
            <a:ext cx="21971100" cy="4462500"/>
          </a:xfrm>
          <a:prstGeom prst="rect">
            <a:avLst/>
          </a:prstGeom>
        </p:spPr>
        <p:txBody>
          <a:bodyPr spcFirstLastPara="1" wrap="square" lIns="45700" tIns="45700" rIns="45700" bIns="45700" anchor="t" anchorCtr="0">
            <a:normAutofit lnSpcReduction="10000"/>
          </a:bodyPr>
          <a:lstStyle/>
          <a:p>
            <a:pPr marL="914400" lvl="0" indent="-577850" algn="l" rtl="0">
              <a:spcBef>
                <a:spcPts val="1800"/>
              </a:spcBef>
              <a:spcAft>
                <a:spcPts val="0"/>
              </a:spcAft>
              <a:buSzPts val="5500"/>
              <a:buAutoNum type="arabicPeriod"/>
            </a:pPr>
            <a:r>
              <a:rPr lang="en-US" b="1" dirty="0"/>
              <a:t> Use your mouse</a:t>
            </a:r>
            <a:r>
              <a:rPr lang="en-US" dirty="0"/>
              <a:t>: can it do something meaningful? (tooltip, click event, </a:t>
            </a:r>
            <a:r>
              <a:rPr lang="en-US" dirty="0" err="1"/>
              <a:t>etc</a:t>
            </a:r>
            <a:r>
              <a:rPr lang="en-US" dirty="0"/>
              <a:t>) If so:</a:t>
            </a:r>
            <a:endParaRPr dirty="0"/>
          </a:p>
          <a:p>
            <a:pPr marL="1371600" lvl="1" indent="-533400" algn="l" rtl="0">
              <a:spcBef>
                <a:spcPts val="0"/>
              </a:spcBef>
              <a:spcAft>
                <a:spcPts val="0"/>
              </a:spcAft>
              <a:buSzPts val="4800"/>
              <a:buAutoNum type="alphaLcPeriod"/>
            </a:pPr>
            <a:r>
              <a:rPr lang="en-US" dirty="0"/>
              <a:t>Test using a </a:t>
            </a:r>
            <a:r>
              <a:rPr lang="en-US" b="1" dirty="0"/>
              <a:t>keyboard-only</a:t>
            </a:r>
            <a:r>
              <a:rPr lang="en-US" dirty="0"/>
              <a:t>: can you navigate </a:t>
            </a:r>
            <a:r>
              <a:rPr lang="en-US" i="1" dirty="0"/>
              <a:t>and</a:t>
            </a:r>
            <a:r>
              <a:rPr lang="en-US" dirty="0"/>
              <a:t> use keyboard activation (spacebar/enter) on the visualization?</a:t>
            </a:r>
            <a:endParaRPr dirty="0"/>
          </a:p>
          <a:p>
            <a:pPr marL="1371600" lvl="1" indent="-533400" algn="l" rtl="0">
              <a:spcBef>
                <a:spcPts val="0"/>
              </a:spcBef>
              <a:spcAft>
                <a:spcPts val="0"/>
              </a:spcAft>
              <a:buSzPts val="4800"/>
              <a:buAutoNum type="alphaLcPeriod"/>
            </a:pPr>
            <a:r>
              <a:rPr lang="en-US" dirty="0"/>
              <a:t>Test using a </a:t>
            </a:r>
            <a:r>
              <a:rPr lang="en-US" b="1" dirty="0"/>
              <a:t>screen reader</a:t>
            </a:r>
            <a:r>
              <a:rPr lang="en-US" dirty="0"/>
              <a:t>: Can you use a screen reader to navigate and use keyboard activation on the visualization?</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0104eaf235_1_51"/>
          <p:cNvSpPr txBox="1">
            <a:spLocks noGrp="1"/>
          </p:cNvSpPr>
          <p:nvPr>
            <p:ph type="title"/>
          </p:nvPr>
        </p:nvSpPr>
        <p:spPr>
          <a:xfrm>
            <a:off x="1206450" y="5743875"/>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Understandable</a:t>
            </a:r>
            <a:endParaRPr/>
          </a:p>
        </p:txBody>
      </p:sp>
      <p:sp>
        <p:nvSpPr>
          <p:cNvPr id="434" name="Google Shape;434;g10104eaf235_1_51"/>
          <p:cNvSpPr txBox="1">
            <a:spLocks noGrp="1"/>
          </p:cNvSpPr>
          <p:nvPr>
            <p:ph type="body" idx="1"/>
          </p:nvPr>
        </p:nvSpPr>
        <p:spPr>
          <a:xfrm>
            <a:off x="1206450" y="7037337"/>
            <a:ext cx="21971100" cy="934800"/>
          </a:xfrm>
          <a:prstGeom prst="rect">
            <a:avLst/>
          </a:prstGeom>
        </p:spPr>
        <p:txBody>
          <a:bodyPr spcFirstLastPara="1" wrap="square" lIns="45700" tIns="45700" rIns="45700" bIns="45700" anchor="t" anchorCtr="0">
            <a:normAutofit fontScale="85000" lnSpcReduction="20000"/>
          </a:bodyPr>
          <a:lstStyle/>
          <a:p>
            <a:pPr marL="0" lvl="0" indent="0" algn="l" rtl="0">
              <a:spcBef>
                <a:spcPts val="1800"/>
              </a:spcBef>
              <a:spcAft>
                <a:spcPts val="0"/>
              </a:spcAft>
              <a:buNone/>
            </a:pPr>
            <a:r>
              <a:rPr lang="en-US"/>
              <a:t>Can someone understand this in multiple ways? Is each way easy?</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10117343390_0_300"/>
          <p:cNvSpPr txBox="1">
            <a:spLocks noGrp="1"/>
          </p:cNvSpPr>
          <p:nvPr>
            <p:ph type="title"/>
          </p:nvPr>
        </p:nvSpPr>
        <p:spPr>
          <a:xfrm>
            <a:off x="1206450" y="5743871"/>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Understandable Checklist:</a:t>
            </a:r>
            <a:endParaRPr/>
          </a:p>
        </p:txBody>
      </p:sp>
      <p:sp>
        <p:nvSpPr>
          <p:cNvPr id="440" name="Google Shape;440;g10117343390_0_300"/>
          <p:cNvSpPr txBox="1">
            <a:spLocks noGrp="1"/>
          </p:cNvSpPr>
          <p:nvPr>
            <p:ph type="body" idx="1"/>
          </p:nvPr>
        </p:nvSpPr>
        <p:spPr>
          <a:xfrm>
            <a:off x="1206450" y="7037300"/>
            <a:ext cx="21971100" cy="4462500"/>
          </a:xfrm>
          <a:prstGeom prst="rect">
            <a:avLst/>
          </a:prstGeom>
        </p:spPr>
        <p:txBody>
          <a:bodyPr spcFirstLastPara="1" wrap="square" lIns="45700" tIns="45700" rIns="45700" bIns="45700" anchor="t" anchorCtr="0">
            <a:normAutofit/>
          </a:bodyPr>
          <a:lstStyle/>
          <a:p>
            <a:pPr marL="914400" lvl="0" indent="-577850" algn="l" rtl="0">
              <a:spcBef>
                <a:spcPts val="1800"/>
              </a:spcBef>
              <a:spcAft>
                <a:spcPts val="0"/>
              </a:spcAft>
              <a:buSzPts val="5500"/>
              <a:buAutoNum type="arabicPeriod"/>
            </a:pPr>
            <a:r>
              <a:rPr lang="en-US" dirty="0"/>
              <a:t> Descriptive title, summary, or caption</a:t>
            </a:r>
            <a:endParaRPr dirty="0"/>
          </a:p>
          <a:p>
            <a:pPr marL="914400" lvl="0" indent="-577850" algn="l" rtl="0">
              <a:spcBef>
                <a:spcPts val="0"/>
              </a:spcBef>
              <a:spcAft>
                <a:spcPts val="0"/>
              </a:spcAft>
              <a:buSzPts val="5500"/>
              <a:buAutoNum type="arabicPeriod"/>
            </a:pPr>
            <a:r>
              <a:rPr lang="en-US" dirty="0"/>
              <a:t> Data table or data download</a:t>
            </a:r>
            <a:endParaRPr dirty="0"/>
          </a:p>
          <a:p>
            <a:pPr marL="914400" lvl="0" indent="-577850" algn="l" rtl="0">
              <a:spcBef>
                <a:spcPts val="0"/>
              </a:spcBef>
              <a:spcAft>
                <a:spcPts val="0"/>
              </a:spcAft>
              <a:buSzPts val="5500"/>
              <a:buAutoNum type="arabicPeriod"/>
            </a:pPr>
            <a:r>
              <a:rPr lang="en-US" dirty="0"/>
              <a:t> Reading level</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a:xfrm>
            <a:off x="1206500" y="5478399"/>
            <a:ext cx="21971000" cy="2759202"/>
          </a:xfrm>
        </p:spPr>
        <p:txBody>
          <a:bodyPr>
            <a:normAutofit/>
          </a:bodyPr>
          <a:lstStyle/>
          <a:p>
            <a:r>
              <a:rPr lang="en-US" sz="8800" dirty="0"/>
              <a:t>So in my own work, I ask:</a:t>
            </a:r>
            <a:br>
              <a:rPr lang="en-US" sz="8800" dirty="0"/>
            </a:br>
            <a:r>
              <a:rPr lang="en-US" sz="8800" dirty="0"/>
              <a:t>Who is excluded from doing research?</a:t>
            </a: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591809224"/>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32af637055b3545_0"/>
          <p:cNvSpPr txBox="1">
            <a:spLocks noGrp="1"/>
          </p:cNvSpPr>
          <p:nvPr>
            <p:ph type="title"/>
          </p:nvPr>
        </p:nvSpPr>
        <p:spPr>
          <a:xfrm>
            <a:off x="1206500" y="1040358"/>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Non-descriptive titles are inaccessible</a:t>
            </a:r>
            <a:endParaRPr dirty="0"/>
          </a:p>
        </p:txBody>
      </p:sp>
      <p:pic>
        <p:nvPicPr>
          <p:cNvPr id="446" name="Google Shape;446;g132af637055b3545_0" title="Line chart titled &quot;Entropic Force&quot;"/>
          <p:cNvPicPr preferRelativeResize="0"/>
          <p:nvPr/>
        </p:nvPicPr>
        <p:blipFill>
          <a:blip r:embed="rId3">
            <a:alphaModFix/>
          </a:blip>
          <a:stretch>
            <a:fillRect/>
          </a:stretch>
        </p:blipFill>
        <p:spPr>
          <a:xfrm>
            <a:off x="3686888" y="2638172"/>
            <a:ext cx="17010218" cy="1084354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32af637055b3545_25"/>
          <p:cNvSpPr txBox="1">
            <a:spLocks noGrp="1"/>
          </p:cNvSpPr>
          <p:nvPr>
            <p:ph type="title"/>
          </p:nvPr>
        </p:nvSpPr>
        <p:spPr>
          <a:xfrm>
            <a:off x="1206500" y="1040358"/>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dirty="0"/>
              <a:t>Descriptive titles have summaries/takeaways</a:t>
            </a:r>
            <a:endParaRPr dirty="0"/>
          </a:p>
        </p:txBody>
      </p:sp>
      <p:pic>
        <p:nvPicPr>
          <p:cNvPr id="452" name="Google Shape;452;g132af637055b3545_25" title="Line chart titled &quot;Entropic Force has increased exponentially&quot;"/>
          <p:cNvPicPr preferRelativeResize="0"/>
          <p:nvPr/>
        </p:nvPicPr>
        <p:blipFill>
          <a:blip r:embed="rId3">
            <a:alphaModFix/>
          </a:blip>
          <a:stretch>
            <a:fillRect/>
          </a:stretch>
        </p:blipFill>
        <p:spPr>
          <a:xfrm>
            <a:off x="3609975" y="2679108"/>
            <a:ext cx="17164050" cy="107632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32af637055b3545_36"/>
          <p:cNvSpPr txBox="1">
            <a:spLocks noGrp="1"/>
          </p:cNvSpPr>
          <p:nvPr>
            <p:ph type="title"/>
          </p:nvPr>
        </p:nvSpPr>
        <p:spPr>
          <a:xfrm>
            <a:off x="1206500" y="1040358"/>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All charts should have data available!</a:t>
            </a:r>
            <a:endParaRPr/>
          </a:p>
        </p:txBody>
      </p:sp>
      <p:pic>
        <p:nvPicPr>
          <p:cNvPr id="458" name="Google Shape;458;g132af637055b3545_36" title="a data table with a callout to a pressed button above it"/>
          <p:cNvPicPr preferRelativeResize="0"/>
          <p:nvPr/>
        </p:nvPicPr>
        <p:blipFill>
          <a:blip r:embed="rId3">
            <a:alphaModFix/>
          </a:blip>
          <a:stretch>
            <a:fillRect/>
          </a:stretch>
        </p:blipFill>
        <p:spPr>
          <a:xfrm>
            <a:off x="12683875" y="3132150"/>
            <a:ext cx="10475000" cy="10165324"/>
          </a:xfrm>
          <a:prstGeom prst="rect">
            <a:avLst/>
          </a:prstGeom>
          <a:noFill/>
          <a:ln>
            <a:noFill/>
          </a:ln>
        </p:spPr>
      </p:pic>
      <p:pic>
        <p:nvPicPr>
          <p:cNvPr id="459" name="Google Shape;459;g132af637055b3545_36" title="line chart with a callout that points to a button underneath it"/>
          <p:cNvPicPr preferRelativeResize="0"/>
          <p:nvPr/>
        </p:nvPicPr>
        <p:blipFill>
          <a:blip r:embed="rId4">
            <a:alphaModFix/>
          </a:blip>
          <a:stretch>
            <a:fillRect/>
          </a:stretch>
        </p:blipFill>
        <p:spPr>
          <a:xfrm>
            <a:off x="131925" y="2992958"/>
            <a:ext cx="12379073" cy="7730104"/>
          </a:xfrm>
          <a:prstGeom prst="rect">
            <a:avLst/>
          </a:prstGeom>
          <a:noFill/>
          <a:ln>
            <a:noFill/>
          </a:ln>
        </p:spPr>
      </p:pic>
      <p:cxnSp>
        <p:nvCxnSpPr>
          <p:cNvPr id="460" name="Google Shape;460;g132af637055b3545_36"/>
          <p:cNvCxnSpPr/>
          <p:nvPr/>
        </p:nvCxnSpPr>
        <p:spPr>
          <a:xfrm rot="10800000">
            <a:off x="1412650" y="10686300"/>
            <a:ext cx="2517900" cy="1658100"/>
          </a:xfrm>
          <a:prstGeom prst="straightConnector1">
            <a:avLst/>
          </a:prstGeom>
          <a:noFill/>
          <a:ln w="114300" cap="flat" cmpd="sng">
            <a:solidFill>
              <a:srgbClr val="009BF4"/>
            </a:solidFill>
            <a:prstDash val="solid"/>
            <a:round/>
            <a:headEnd type="none" w="med" len="med"/>
            <a:tailEnd type="triangle" w="med" len="med"/>
          </a:ln>
        </p:spPr>
      </p:cxnSp>
      <p:cxnSp>
        <p:nvCxnSpPr>
          <p:cNvPr id="461" name="Google Shape;461;g132af637055b3545_36"/>
          <p:cNvCxnSpPr/>
          <p:nvPr/>
        </p:nvCxnSpPr>
        <p:spPr>
          <a:xfrm rot="10800000" flipH="1">
            <a:off x="10788550" y="3673550"/>
            <a:ext cx="2261100" cy="31800"/>
          </a:xfrm>
          <a:prstGeom prst="straightConnector1">
            <a:avLst/>
          </a:prstGeom>
          <a:noFill/>
          <a:ln w="114300" cap="flat" cmpd="sng">
            <a:solidFill>
              <a:srgbClr val="009BF4"/>
            </a:solidFill>
            <a:prstDash val="solid"/>
            <a:round/>
            <a:headEnd type="none" w="med" len="med"/>
            <a:tailEnd type="triangle" w="med" len="med"/>
          </a:ln>
        </p:spPr>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32af637055b3545_45"/>
          <p:cNvSpPr txBox="1">
            <a:spLocks noGrp="1"/>
          </p:cNvSpPr>
          <p:nvPr>
            <p:ph type="title"/>
          </p:nvPr>
        </p:nvSpPr>
        <p:spPr>
          <a:xfrm>
            <a:off x="1206500" y="1040358"/>
            <a:ext cx="22721700" cy="15273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Keep summaries as non-technical as possible</a:t>
            </a:r>
            <a:endParaRPr/>
          </a:p>
        </p:txBody>
      </p:sp>
      <p:sp>
        <p:nvSpPr>
          <p:cNvPr id="467" name="Google Shape;467;g132af637055b3545_45"/>
          <p:cNvSpPr txBox="1">
            <a:spLocks noGrp="1"/>
          </p:cNvSpPr>
          <p:nvPr>
            <p:ph type="body" idx="1"/>
          </p:nvPr>
        </p:nvSpPr>
        <p:spPr>
          <a:xfrm>
            <a:off x="1206500" y="2372937"/>
            <a:ext cx="21971100" cy="1948200"/>
          </a:xfrm>
          <a:prstGeom prst="rect">
            <a:avLst/>
          </a:prstGeom>
        </p:spPr>
        <p:txBody>
          <a:bodyPr spcFirstLastPara="1" wrap="square" lIns="50800" tIns="50800" rIns="50800" bIns="50800" anchor="t" anchorCtr="0">
            <a:normAutofit/>
          </a:bodyPr>
          <a:lstStyle/>
          <a:p>
            <a:pPr marL="0" lvl="0" indent="0" algn="l" rtl="0">
              <a:spcBef>
                <a:spcPts val="1800"/>
              </a:spcBef>
              <a:spcAft>
                <a:spcPts val="0"/>
              </a:spcAft>
              <a:buNone/>
            </a:pPr>
            <a:r>
              <a:rPr lang="en-US"/>
              <a:t>If the topic </a:t>
            </a:r>
            <a:r>
              <a:rPr lang="en-US" i="1"/>
              <a:t>is </a:t>
            </a:r>
            <a:r>
              <a:rPr lang="en-US"/>
              <a:t>technical, provide a “plain language” summary somewhere close by that is easy to find (either in the same location or with by providing a link).</a:t>
            </a:r>
            <a:endParaRPr/>
          </a:p>
        </p:txBody>
      </p:sp>
      <p:pic>
        <p:nvPicPr>
          <p:cNvPr id="468" name="Google Shape;468;g132af637055b3545_45" descr="text reads: Measured in EF units (non-normalized). EF units are valuable for catching egregious over-simulation in models that use randomized data decimation techniques. This particular evaluation findings demonstrate that the randomization models are significantly over-producing entropy in our latest force simulations." title="Screenshot of the Hemingway editor showing text that has a reading level of &quot;post graduate&quot;"/>
          <p:cNvPicPr preferRelativeResize="0"/>
          <p:nvPr/>
        </p:nvPicPr>
        <p:blipFill>
          <a:blip r:embed="rId3">
            <a:alphaModFix/>
          </a:blip>
          <a:stretch>
            <a:fillRect/>
          </a:stretch>
        </p:blipFill>
        <p:spPr>
          <a:xfrm>
            <a:off x="787025" y="4628175"/>
            <a:ext cx="10370024" cy="8259851"/>
          </a:xfrm>
          <a:prstGeom prst="rect">
            <a:avLst/>
          </a:prstGeom>
          <a:noFill/>
          <a:ln>
            <a:noFill/>
          </a:ln>
        </p:spPr>
      </p:pic>
      <p:pic>
        <p:nvPicPr>
          <p:cNvPr id="469" name="Google Shape;469;g132af637055b3545_45" descr="text reads: Measured in EF units (non-normalized). These units are helpful for catching bad data loss when we remove our data at random. We are producing too much entropic force in our latest models." title="Screenshot of the Hemingway editor showing text that has a reading level of grade 6"/>
          <p:cNvPicPr preferRelativeResize="0"/>
          <p:nvPr/>
        </p:nvPicPr>
        <p:blipFill>
          <a:blip r:embed="rId4">
            <a:alphaModFix/>
          </a:blip>
          <a:stretch>
            <a:fillRect/>
          </a:stretch>
        </p:blipFill>
        <p:spPr>
          <a:xfrm>
            <a:off x="13754550" y="4628175"/>
            <a:ext cx="8924257" cy="82598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0117343390_0_305"/>
          <p:cNvSpPr txBox="1">
            <a:spLocks noGrp="1"/>
          </p:cNvSpPr>
          <p:nvPr>
            <p:ph type="title"/>
          </p:nvPr>
        </p:nvSpPr>
        <p:spPr>
          <a:xfrm>
            <a:off x="1206450" y="3980034"/>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Understandable Evaluation Toolkit:</a:t>
            </a:r>
            <a:endParaRPr/>
          </a:p>
        </p:txBody>
      </p:sp>
      <p:sp>
        <p:nvSpPr>
          <p:cNvPr id="475" name="Google Shape;475;g10117343390_0_305"/>
          <p:cNvSpPr txBox="1">
            <a:spLocks noGrp="1"/>
          </p:cNvSpPr>
          <p:nvPr>
            <p:ph type="body" idx="1"/>
          </p:nvPr>
        </p:nvSpPr>
        <p:spPr>
          <a:xfrm>
            <a:off x="1206450" y="5273462"/>
            <a:ext cx="21971100" cy="4462500"/>
          </a:xfrm>
          <a:prstGeom prst="rect">
            <a:avLst/>
          </a:prstGeom>
        </p:spPr>
        <p:txBody>
          <a:bodyPr spcFirstLastPara="1" wrap="square" lIns="45700" tIns="45700" rIns="45700" bIns="45700" anchor="t" anchorCtr="0">
            <a:normAutofit/>
          </a:bodyPr>
          <a:lstStyle/>
          <a:p>
            <a:pPr marL="914400" lvl="0" indent="-577850" algn="l" rtl="0">
              <a:spcBef>
                <a:spcPts val="1800"/>
              </a:spcBef>
              <a:spcAft>
                <a:spcPts val="0"/>
              </a:spcAft>
              <a:buSzPts val="5500"/>
              <a:buAutoNum type="arabicPeriod"/>
            </a:pPr>
            <a:r>
              <a:rPr lang="en-US" dirty="0"/>
              <a:t> Is there a </a:t>
            </a:r>
            <a:r>
              <a:rPr lang="en-US" u="sng" dirty="0">
                <a:solidFill>
                  <a:schemeClr val="hlink"/>
                </a:solidFill>
                <a:hlinkClick r:id="rId3"/>
              </a:rPr>
              <a:t>descriptive title</a:t>
            </a:r>
            <a:r>
              <a:rPr lang="en-US" dirty="0"/>
              <a:t>, summary, or caption?</a:t>
            </a:r>
            <a:endParaRPr dirty="0"/>
          </a:p>
          <a:p>
            <a:pPr marL="914400" lvl="0" indent="-577850" algn="l" rtl="0">
              <a:spcBef>
                <a:spcPts val="0"/>
              </a:spcBef>
              <a:spcAft>
                <a:spcPts val="0"/>
              </a:spcAft>
              <a:buSzPts val="5500"/>
              <a:buAutoNum type="arabicPeriod"/>
            </a:pPr>
            <a:r>
              <a:rPr lang="en-US" dirty="0"/>
              <a:t> Is there an </a:t>
            </a:r>
            <a:r>
              <a:rPr lang="en-US" u="sng" dirty="0">
                <a:solidFill>
                  <a:schemeClr val="hlink"/>
                </a:solidFill>
                <a:hlinkClick r:id="rId4"/>
              </a:rPr>
              <a:t>accessible table</a:t>
            </a:r>
            <a:r>
              <a:rPr lang="en-US" dirty="0"/>
              <a:t> or downloadable data file provided?</a:t>
            </a:r>
            <a:endParaRPr dirty="0"/>
          </a:p>
          <a:p>
            <a:pPr marL="914400" lvl="0" indent="-577850" algn="l" rtl="0">
              <a:spcBef>
                <a:spcPts val="0"/>
              </a:spcBef>
              <a:spcAft>
                <a:spcPts val="0"/>
              </a:spcAft>
              <a:buSzPts val="5500"/>
              <a:buAutoNum type="arabicPeriod"/>
            </a:pPr>
            <a:r>
              <a:rPr lang="en-US" dirty="0"/>
              <a:t> Is the descriptive text supporting the visualization presented at </a:t>
            </a:r>
            <a:r>
              <a:rPr lang="en-US" u="sng" dirty="0">
                <a:solidFill>
                  <a:schemeClr val="hlink"/>
                </a:solidFill>
                <a:hlinkClick r:id="rId5"/>
              </a:rPr>
              <a:t>a reading level at grade 9</a:t>
            </a:r>
            <a:r>
              <a:rPr lang="en-US" dirty="0"/>
              <a:t> or below?</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370004" y="1880220"/>
            <a:ext cx="10985504" cy="10033000"/>
          </a:xfrm>
        </p:spPr>
        <p:txBody>
          <a:bodyPr anchor="ctr">
            <a:normAutofit/>
          </a:bodyPr>
          <a:lstStyle/>
          <a:p>
            <a:r>
              <a:rPr lang="en-US" sz="10700" dirty="0"/>
              <a:t>26% of people living in the United States self-report living with a disability that affects their daily life.</a:t>
            </a:r>
          </a:p>
        </p:txBody>
      </p:sp>
      <p:sp>
        <p:nvSpPr>
          <p:cNvPr id="3" name="Slide Number Placeholder 2">
            <a:extLst>
              <a:ext uri="{FF2B5EF4-FFF2-40B4-BE49-F238E27FC236}">
                <a16:creationId xmlns:a16="http://schemas.microsoft.com/office/drawing/2014/main" id="{9784B7A2-9B51-9030-CB93-7907065697FE}"/>
              </a:ext>
            </a:extLst>
          </p:cNvPr>
          <p:cNvSpPr>
            <a:spLocks noGrp="1"/>
          </p:cNvSpPr>
          <p:nvPr>
            <p:ph type="sldNum" sz="quarter" idx="2"/>
          </p:nvPr>
        </p:nvSpPr>
        <p:spPr>
          <a:xfrm>
            <a:off x="11846688" y="12822854"/>
            <a:ext cx="690622" cy="636979"/>
          </a:xfrm>
        </p:spPr>
        <p:txBody>
          <a:bodyPr wrap="none" anchor="b">
            <a:normAutofit/>
          </a:bodyPr>
          <a:lstStyle/>
          <a:p>
            <a:pPr>
              <a:lnSpc>
                <a:spcPct val="90000"/>
              </a:lnSpc>
              <a:spcAft>
                <a:spcPts val="600"/>
              </a:spcAft>
            </a:pPr>
            <a:fld id="{86CB4B4D-7CA3-9044-876B-883B54F8677D}" type="slidenum">
              <a:rPr lang="en-US" smtClean="0"/>
              <a:pPr>
                <a:lnSpc>
                  <a:spcPct val="90000"/>
                </a:lnSpc>
                <a:spcAft>
                  <a:spcPts val="600"/>
                </a:spcAft>
              </a:pPr>
              <a:t>9</a:t>
            </a:fld>
            <a:endParaRPr lang="en-US" dirty="0"/>
          </a:p>
        </p:txBody>
      </p:sp>
      <p:pic>
        <p:nvPicPr>
          <p:cNvPr id="4" name="Picture 3">
            <a:extLst>
              <a:ext uri="{FF2B5EF4-FFF2-40B4-BE49-F238E27FC236}">
                <a16:creationId xmlns:a16="http://schemas.microsoft.com/office/drawing/2014/main" id="{50E6B837-057F-8508-19E8-F23D6C0A24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1196339" y="4089393"/>
            <a:ext cx="8366760" cy="5577840"/>
          </a:xfrm>
          <a:prstGeom prst="rect">
            <a:avLst/>
          </a:prstGeom>
        </p:spPr>
      </p:pic>
      <p:sp>
        <p:nvSpPr>
          <p:cNvPr id="5" name="TextBox 4">
            <a:extLst>
              <a:ext uri="{FF2B5EF4-FFF2-40B4-BE49-F238E27FC236}">
                <a16:creationId xmlns:a16="http://schemas.microsoft.com/office/drawing/2014/main" id="{91C0C015-2BE4-83F2-8157-A02ECCF4688B}"/>
              </a:ext>
            </a:extLst>
          </p:cNvPr>
          <p:cNvSpPr txBox="1"/>
          <p:nvPr/>
        </p:nvSpPr>
        <p:spPr>
          <a:xfrm>
            <a:off x="9689945" y="40269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6" name="TextBox 5">
            <a:extLst>
              <a:ext uri="{FF2B5EF4-FFF2-40B4-BE49-F238E27FC236}">
                <a16:creationId xmlns:a16="http://schemas.microsoft.com/office/drawing/2014/main" id="{52662BF2-8208-BC5D-4A7A-D9BB069DF7E2}"/>
              </a:ext>
            </a:extLst>
          </p:cNvPr>
          <p:cNvSpPr txBox="1"/>
          <p:nvPr/>
        </p:nvSpPr>
        <p:spPr>
          <a:xfrm>
            <a:off x="7416799" y="42223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194ED1A1-AFB3-36E0-A34D-4D9527F85F60}"/>
              </a:ext>
            </a:extLst>
          </p:cNvPr>
          <p:cNvSpPr txBox="1"/>
          <p:nvPr/>
        </p:nvSpPr>
        <p:spPr>
          <a:xfrm>
            <a:off x="9689945" y="52207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8" name="TextBox 7">
            <a:extLst>
              <a:ext uri="{FF2B5EF4-FFF2-40B4-BE49-F238E27FC236}">
                <a16:creationId xmlns:a16="http://schemas.microsoft.com/office/drawing/2014/main" id="{A43FDE3C-059E-96B8-9152-771CF799E26B}"/>
              </a:ext>
            </a:extLst>
          </p:cNvPr>
          <p:cNvSpPr txBox="1"/>
          <p:nvPr/>
        </p:nvSpPr>
        <p:spPr>
          <a:xfrm>
            <a:off x="6857999" y="539390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C242CC0E-909A-631D-7AC1-A16DBDA03835}"/>
              </a:ext>
            </a:extLst>
          </p:cNvPr>
          <p:cNvSpPr txBox="1"/>
          <p:nvPr/>
        </p:nvSpPr>
        <p:spPr>
          <a:xfrm>
            <a:off x="9689945" y="64145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10" name="TextBox 9">
            <a:extLst>
              <a:ext uri="{FF2B5EF4-FFF2-40B4-BE49-F238E27FC236}">
                <a16:creationId xmlns:a16="http://schemas.microsoft.com/office/drawing/2014/main" id="{3BA2C68F-033B-6A45-C5C3-A45B72DDD757}"/>
              </a:ext>
            </a:extLst>
          </p:cNvPr>
          <p:cNvSpPr txBox="1"/>
          <p:nvPr/>
        </p:nvSpPr>
        <p:spPr>
          <a:xfrm>
            <a:off x="3073399" y="66099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TextBox 10">
            <a:extLst>
              <a:ext uri="{FF2B5EF4-FFF2-40B4-BE49-F238E27FC236}">
                <a16:creationId xmlns:a16="http://schemas.microsoft.com/office/drawing/2014/main" id="{8C92ABE0-F3F7-AD6C-36E2-78E678A7CF8B}"/>
              </a:ext>
            </a:extLst>
          </p:cNvPr>
          <p:cNvSpPr txBox="1"/>
          <p:nvPr/>
        </p:nvSpPr>
        <p:spPr>
          <a:xfrm>
            <a:off x="9689945" y="75829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12" name="TextBox 11">
            <a:extLst>
              <a:ext uri="{FF2B5EF4-FFF2-40B4-BE49-F238E27FC236}">
                <a16:creationId xmlns:a16="http://schemas.microsoft.com/office/drawing/2014/main" id="{9A8060AE-B0E4-9022-DC60-80073A987EB7}"/>
              </a:ext>
            </a:extLst>
          </p:cNvPr>
          <p:cNvSpPr txBox="1"/>
          <p:nvPr/>
        </p:nvSpPr>
        <p:spPr>
          <a:xfrm>
            <a:off x="1320799" y="77783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TextBox 12">
            <a:extLst>
              <a:ext uri="{FF2B5EF4-FFF2-40B4-BE49-F238E27FC236}">
                <a16:creationId xmlns:a16="http://schemas.microsoft.com/office/drawing/2014/main" id="{E0C37FE4-8C20-D938-D386-7DC568C32D9B}"/>
              </a:ext>
            </a:extLst>
          </p:cNvPr>
          <p:cNvSpPr txBox="1"/>
          <p:nvPr/>
        </p:nvSpPr>
        <p:spPr>
          <a:xfrm>
            <a:off x="9689945" y="87513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14" name="TextBox 13">
            <a:extLst>
              <a:ext uri="{FF2B5EF4-FFF2-40B4-BE49-F238E27FC236}">
                <a16:creationId xmlns:a16="http://schemas.microsoft.com/office/drawing/2014/main" id="{70EB46FE-5602-998C-14B4-63881C58E60E}"/>
              </a:ext>
            </a:extLst>
          </p:cNvPr>
          <p:cNvSpPr txBox="1"/>
          <p:nvPr/>
        </p:nvSpPr>
        <p:spPr>
          <a:xfrm>
            <a:off x="5181446" y="89975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Text Placeholder 3">
            <a:extLst>
              <a:ext uri="{FF2B5EF4-FFF2-40B4-BE49-F238E27FC236}">
                <a16:creationId xmlns:a16="http://schemas.microsoft.com/office/drawing/2014/main" id="{D2A1CDC7-3D22-A0BD-DE8B-E12871F7FEB1}"/>
              </a:ext>
            </a:extLst>
          </p:cNvPr>
          <p:cNvSpPr txBox="1">
            <a:spLocks/>
          </p:cNvSpPr>
          <p:nvPr/>
        </p:nvSpPr>
        <p:spPr>
          <a:xfrm>
            <a:off x="12191999" y="12397186"/>
            <a:ext cx="10990560" cy="1062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fontScale="92500"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Source: </a:t>
            </a:r>
            <a:r>
              <a:rPr lang="en-US" dirty="0">
                <a:latin typeface="Helvetica Neue UltraLight" panose="02000206000000020004" pitchFamily="2" charset="0"/>
                <a:ea typeface="Helvetica Neue UltraLight" panose="02000206000000020004" pitchFamily="2" charset="0"/>
              </a:rPr>
              <a:t>Okoro et al. “Prevalence of Disabilities and Health Care Access by Disability Status and Type Among Adults”</a:t>
            </a:r>
          </a:p>
        </p:txBody>
      </p:sp>
    </p:spTree>
    <p:extLst>
      <p:ext uri="{BB962C8B-B14F-4D97-AF65-F5344CB8AC3E}">
        <p14:creationId xmlns:p14="http://schemas.microsoft.com/office/powerpoint/2010/main" val="370052066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3659</TotalTime>
  <Words>2069</Words>
  <Application>Microsoft Macintosh PowerPoint</Application>
  <PresentationFormat>Custom</PresentationFormat>
  <Paragraphs>375</Paragraphs>
  <Slides>84</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Helvetica Neue</vt:lpstr>
      <vt:lpstr>Helvetica Neue UltraLight</vt:lpstr>
      <vt:lpstr>Helvetica Neue Light</vt:lpstr>
      <vt:lpstr>21_BasicWhite</vt:lpstr>
      <vt:lpstr>The future of research: Accessibility in Data Work</vt:lpstr>
      <vt:lpstr>Who am I? A data visualization + accessibility researcher and engineer</vt:lpstr>
      <vt:lpstr>Visualizations inform the public and guide decision-making, policy, and business.</vt:lpstr>
      <vt:lpstr>Why do we do science?</vt:lpstr>
      <vt:lpstr>Where do we put our scientific findings?</vt:lpstr>
      <vt:lpstr>Who can access the science that we do?</vt:lpstr>
      <vt:lpstr>Can you be a practicing researcher without access to the research that others are doing?</vt:lpstr>
      <vt:lpstr>So in my own work, I ask: Who is excluded from doing research?</vt:lpstr>
      <vt:lpstr>26% of people living in the United States self-report living with a disability that affects their daily life.</vt:lpstr>
      <vt:lpstr>Accessibility (some working definitions):</vt:lpstr>
      <vt:lpstr>PowerPoint Presentation</vt:lpstr>
      <vt:lpstr>PowerPoint Presentation</vt:lpstr>
      <vt:lpstr>PowerPoint Presentation</vt:lpstr>
      <vt:lpstr>Conjecture 1: we can’t build a more accessible world if we don’t know how to recognize accessibility barriers.</vt:lpstr>
      <vt:lpstr>Conjecture 2: most practitioners don’t know how to recognize accessibility barriers because learning how is difficult and intimidating.</vt:lpstr>
      <vt:lpstr>My hypothesis: if we can collect and synthesize existing knowledge for practitioners into a usable artifact, we can improve how they do this work.</vt:lpstr>
      <vt:lpstr>My prior work asks: How does someone know when a visualization is inaccessible?</vt:lpstr>
      <vt:lpstr>Listen to people with disabilities.</vt:lpstr>
      <vt:lpstr>There are a lot of ways to listen to PWD: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Doing this work is hard.</vt:lpstr>
      <vt:lpstr>Discuss: Why do people do this work?</vt:lpstr>
      <vt:lpstr>1. Access is a human right</vt:lpstr>
      <vt:lpstr>2. It is expensive to exclude</vt:lpstr>
      <vt:lpstr>15% of time spent on accessibility…</vt:lpstr>
      <vt:lpstr>Fixing inaccessibility takes 1.5 – 10x more time if done after something is built.</vt:lpstr>
      <vt:lpstr>Time spent on accessibility during making:</vt:lpstr>
      <vt:lpstr>3. “Design for One, Extend to All” is better design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an inaccessible experience like?</vt:lpstr>
      <vt:lpstr>Explore: An interactive bar chart</vt:lpstr>
      <vt:lpstr>Discuss!</vt:lpstr>
      <vt:lpstr>PowerPoint Presentation</vt:lpstr>
      <vt:lpstr>Disabilities in the US</vt:lpstr>
      <vt:lpstr>Every area of disability affects data visualization work.</vt:lpstr>
      <vt:lpstr>PowerPoint Presentation</vt:lpstr>
      <vt:lpstr>PowerPoint Presentation</vt:lpstr>
      <vt:lpstr>PowerPoint Presentation</vt:lpstr>
      <vt:lpstr>PowerPoint Presentation</vt:lpstr>
      <vt:lpstr>Q/A</vt:lpstr>
      <vt:lpstr>Resources</vt:lpstr>
      <vt:lpstr>Consider the following section as a great guide for you to refer to later! (We don’t have time to go over all of it today.)</vt:lpstr>
      <vt:lpstr>Perceivable</vt:lpstr>
      <vt:lpstr>Perceivable Checklist:</vt:lpstr>
      <vt:lpstr>Design with high contrast</vt:lpstr>
      <vt:lpstr>Use High Contrast Text</vt:lpstr>
      <vt:lpstr>Use High Contrast Geometries</vt:lpstr>
      <vt:lpstr>Don’t rely on color alone! </vt:lpstr>
      <vt:lpstr>Add alt text</vt:lpstr>
      <vt:lpstr>Perceivable Evaluation Toolkit:</vt:lpstr>
      <vt:lpstr>Operable</vt:lpstr>
      <vt:lpstr>Operable Checklist:</vt:lpstr>
      <vt:lpstr>Ensure Keyboard Access (if interactive)</vt:lpstr>
      <vt:lpstr>Indicate keyboard focus, use multi-modal style</vt:lpstr>
      <vt:lpstr>Why Keyboard-only?</vt:lpstr>
      <vt:lpstr>Keyboard only example:</vt:lpstr>
      <vt:lpstr>Operable Evaluation Toolkit:</vt:lpstr>
      <vt:lpstr>Understandable</vt:lpstr>
      <vt:lpstr>Understandable Checklist:</vt:lpstr>
      <vt:lpstr>Non-descriptive titles are inaccessible</vt:lpstr>
      <vt:lpstr>Descriptive titles have summaries/takeaways</vt:lpstr>
      <vt:lpstr>All charts should have data available!</vt:lpstr>
      <vt:lpstr>Keep summaries as non-technical as possible</vt:lpstr>
      <vt:lpstr>Understandable Evaluation Toolkit: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dc:title>
  <cp:lastModifiedBy>Frank Josiah Elavsky</cp:lastModifiedBy>
  <cp:revision>17</cp:revision>
  <dcterms:modified xsi:type="dcterms:W3CDTF">2022-11-15T21:24:32Z</dcterms:modified>
</cp:coreProperties>
</file>